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1.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drawings/drawing7.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8.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9.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0.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drawings/drawing11.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drawings/drawing1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8.xml" ContentType="application/vnd.openxmlformats-officedocument.themeOverride+xml"/>
  <Override PartName="/ppt/drawings/drawing13.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4.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9.xml" ContentType="application/vnd.openxmlformats-officedocument.themeOverride+xml"/>
  <Override PartName="/ppt/drawings/drawing15.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0.xml" ContentType="application/vnd.openxmlformats-officedocument.themeOverride+xml"/>
  <Override PartName="/ppt/drawings/drawing16.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7.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8.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9.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20.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1.xml" ContentType="application/vnd.openxmlformats-officedocument.themeOverride+xml"/>
  <Override PartName="/ppt/drawings/drawing21.xml" ContentType="application/vnd.openxmlformats-officedocument.drawingml.chartshape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5" r:id="rId4"/>
    <p:sldMasterId id="2147483658" r:id="rId5"/>
    <p:sldMasterId id="2147483661" r:id="rId6"/>
    <p:sldMasterId id="2147483674" r:id="rId7"/>
    <p:sldMasterId id="2147483664" r:id="rId8"/>
    <p:sldMasterId id="2147483686" r:id="rId9"/>
    <p:sldMasterId id="2147483694" r:id="rId10"/>
    <p:sldMasterId id="2147483702" r:id="rId11"/>
    <p:sldMasterId id="2147483712" r:id="rId12"/>
    <p:sldMasterId id="2147483722" r:id="rId13"/>
    <p:sldMasterId id="2147483734" r:id="rId14"/>
    <p:sldMasterId id="2147483738" r:id="rId15"/>
  </p:sldMasterIdLst>
  <p:notesMasterIdLst>
    <p:notesMasterId r:id="rId117"/>
  </p:notesMasterIdLst>
  <p:sldIdLst>
    <p:sldId id="262" r:id="rId16"/>
    <p:sldId id="279" r:id="rId17"/>
    <p:sldId id="280" r:id="rId18"/>
    <p:sldId id="1074" r:id="rId19"/>
    <p:sldId id="1075" r:id="rId20"/>
    <p:sldId id="768" r:id="rId21"/>
    <p:sldId id="1076" r:id="rId22"/>
    <p:sldId id="1077" r:id="rId23"/>
    <p:sldId id="769" r:id="rId24"/>
    <p:sldId id="770" r:id="rId25"/>
    <p:sldId id="771" r:id="rId26"/>
    <p:sldId id="772" r:id="rId27"/>
    <p:sldId id="791" r:id="rId28"/>
    <p:sldId id="773" r:id="rId29"/>
    <p:sldId id="774" r:id="rId30"/>
    <p:sldId id="779" r:id="rId31"/>
    <p:sldId id="787" r:id="rId32"/>
    <p:sldId id="788" r:id="rId33"/>
    <p:sldId id="790" r:id="rId34"/>
    <p:sldId id="776" r:id="rId35"/>
    <p:sldId id="1078" r:id="rId36"/>
    <p:sldId id="1079" r:id="rId37"/>
    <p:sldId id="778" r:id="rId38"/>
    <p:sldId id="766" r:id="rId39"/>
    <p:sldId id="281" r:id="rId40"/>
    <p:sldId id="295" r:id="rId41"/>
    <p:sldId id="1019" r:id="rId42"/>
    <p:sldId id="1007" r:id="rId43"/>
    <p:sldId id="256" r:id="rId44"/>
    <p:sldId id="261" r:id="rId45"/>
    <p:sldId id="987" r:id="rId46"/>
    <p:sldId id="1080" r:id="rId47"/>
    <p:sldId id="1056" r:id="rId48"/>
    <p:sldId id="988" r:id="rId49"/>
    <p:sldId id="995" r:id="rId50"/>
    <p:sldId id="996" r:id="rId51"/>
    <p:sldId id="1057" r:id="rId52"/>
    <p:sldId id="980" r:id="rId53"/>
    <p:sldId id="991" r:id="rId54"/>
    <p:sldId id="285" r:id="rId55"/>
    <p:sldId id="990" r:id="rId56"/>
    <p:sldId id="319" r:id="rId57"/>
    <p:sldId id="1042" r:id="rId58"/>
    <p:sldId id="1043" r:id="rId59"/>
    <p:sldId id="1061" r:id="rId60"/>
    <p:sldId id="1059" r:id="rId61"/>
    <p:sldId id="999" r:id="rId62"/>
    <p:sldId id="997" r:id="rId63"/>
    <p:sldId id="998" r:id="rId64"/>
    <p:sldId id="994" r:id="rId65"/>
    <p:sldId id="296" r:id="rId66"/>
    <p:sldId id="1002" r:id="rId67"/>
    <p:sldId id="1063" r:id="rId68"/>
    <p:sldId id="1045" r:id="rId69"/>
    <p:sldId id="1044" r:id="rId70"/>
    <p:sldId id="1054" r:id="rId71"/>
    <p:sldId id="993" r:id="rId72"/>
    <p:sldId id="1015" r:id="rId73"/>
    <p:sldId id="1055" r:id="rId74"/>
    <p:sldId id="978" r:id="rId75"/>
    <p:sldId id="519" r:id="rId76"/>
    <p:sldId id="282" r:id="rId77"/>
    <p:sldId id="1064" r:id="rId78"/>
    <p:sldId id="290" r:id="rId79"/>
    <p:sldId id="1065" r:id="rId80"/>
    <p:sldId id="271" r:id="rId81"/>
    <p:sldId id="257" r:id="rId82"/>
    <p:sldId id="258" r:id="rId83"/>
    <p:sldId id="259" r:id="rId84"/>
    <p:sldId id="260" r:id="rId85"/>
    <p:sldId id="1066" r:id="rId86"/>
    <p:sldId id="272" r:id="rId87"/>
    <p:sldId id="273" r:id="rId88"/>
    <p:sldId id="274" r:id="rId89"/>
    <p:sldId id="275" r:id="rId90"/>
    <p:sldId id="276" r:id="rId91"/>
    <p:sldId id="1067" r:id="rId92"/>
    <p:sldId id="1068" r:id="rId93"/>
    <p:sldId id="1069" r:id="rId94"/>
    <p:sldId id="1070" r:id="rId95"/>
    <p:sldId id="1071" r:id="rId96"/>
    <p:sldId id="283" r:id="rId97"/>
    <p:sldId id="284" r:id="rId98"/>
    <p:sldId id="278" r:id="rId99"/>
    <p:sldId id="297" r:id="rId100"/>
    <p:sldId id="292" r:id="rId101"/>
    <p:sldId id="293" r:id="rId102"/>
    <p:sldId id="294" r:id="rId103"/>
    <p:sldId id="265" r:id="rId104"/>
    <p:sldId id="291" r:id="rId105"/>
    <p:sldId id="286" r:id="rId106"/>
    <p:sldId id="1072" r:id="rId107"/>
    <p:sldId id="287" r:id="rId108"/>
    <p:sldId id="288" r:id="rId109"/>
    <p:sldId id="289" r:id="rId110"/>
    <p:sldId id="298" r:id="rId111"/>
    <p:sldId id="299" r:id="rId112"/>
    <p:sldId id="267" r:id="rId113"/>
    <p:sldId id="1081" r:id="rId114"/>
    <p:sldId id="277" r:id="rId115"/>
    <p:sldId id="1073"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2D40"/>
    <a:srgbClr val="034B6B"/>
    <a:srgbClr val="117FA8"/>
    <a:srgbClr val="137FA8"/>
    <a:srgbClr val="024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D172C5-3298-172A-B38B-8707C929CEF9}" v="1" dt="2025-11-04T17:40:16.030"/>
    <p1510:client id="{7C928E8D-2198-4CC8-8366-44751D338393}" v="198" dt="2025-11-05T01:46:43.992"/>
    <p1510:client id="{9E3286DF-48BA-3F4C-5819-99C9D5F6CAC6}" v="69" dt="2025-11-04T12:36:11.073"/>
    <p1510:client id="{B6DC50BC-473C-84F8-659D-499FC58F0135}" v="2" dt="2025-11-05T01:31:55.045"/>
    <p1510:client id="{BA9BB137-58B4-073C-05AA-F4029B7BD83D}" v="1" dt="2025-11-05T01:35:00.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notesMaster" Target="notesMasters/notesMaster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8.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5" Type="http://schemas.openxmlformats.org/officeDocument/2006/relationships/slideMaster" Target="slideMasters/slideMaster2.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slide" Target="slides/slide98.xml"/><Relationship Id="rId118" Type="http://schemas.openxmlformats.org/officeDocument/2006/relationships/presProps" Target="presProps.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9.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119" Type="http://schemas.openxmlformats.org/officeDocument/2006/relationships/viewProps" Target="viewProps.xml"/><Relationship Id="rId44" Type="http://schemas.openxmlformats.org/officeDocument/2006/relationships/slide" Target="slides/slide29.xml"/><Relationship Id="rId60" Type="http://schemas.openxmlformats.org/officeDocument/2006/relationships/slide" Target="slides/slide45.xml"/><Relationship Id="rId65" Type="http://schemas.openxmlformats.org/officeDocument/2006/relationships/slide" Target="slides/slide50.xml"/><Relationship Id="rId81" Type="http://schemas.openxmlformats.org/officeDocument/2006/relationships/slide" Target="slides/slide66.xml"/><Relationship Id="rId86" Type="http://schemas.openxmlformats.org/officeDocument/2006/relationships/slide" Target="slides/slide7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customXml" Target="../customXml/item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1.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8" Type="http://schemas.openxmlformats.org/officeDocument/2006/relationships/slideMaster" Target="slideMasters/slideMaster5.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tableStyles" Target="tableStyles.xml"/><Relationship Id="rId3" Type="http://schemas.openxmlformats.org/officeDocument/2006/relationships/customXml" Target="../customXml/item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5" Type="http://schemas.openxmlformats.org/officeDocument/2006/relationships/slideMaster" Target="slideMasters/slideMaster12.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0" Type="http://schemas.openxmlformats.org/officeDocument/2006/relationships/slideMaster" Target="slideMasters/slideMaster7.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classified\Presentations\RMA%202025\Sep%202025%20Outlook%20Update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C:\classified\Presentations\Outside%20Groups\KBARMC2025\KBA%20RMC%20Nov%202025%20Economic%20Outlook.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classified\Presentations\Outside%20Groups\KC%20Outlook%20Confernce%202025\KBA%20RMC%20Nov%202025%20Economic%20Outlook.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https://frbprod1-my.sharepoint.com/personal/andrew_smith_kc_frb_org/Documents/NACC%2020205%20Economic%20Outlook.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classified\Presentations\Outside%20Groups\KBARMC2025\KBA%20RMC%20Nov%202025%20Economic%20Outlook.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oleObject" Target="file:///C:\Users\j1mxd11\Documents\Research\Lee\Outlook_09\Sep%202025%20Branch%20BOD%20Slide%20Deck%20FedNow.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oleObject" Target="file:///C:\classified\Presentations\Outside%20Groups\KC%20Outlook%20Confernce%202025\KBA%20RMC%20Nov%202025%20Economic%20Outlook.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classified\Presentations\Outside%20Groups\KBARMC2025\KBA%20RMC%20Nov%202025%20Economic%20Outlook.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8.xml"/></Relationships>
</file>

<file path=ppt/charts/_rels/chart9.xml.rels><?xml version="1.0" encoding="UTF-8" standalone="yes"?>
<Relationships xmlns="http://schemas.openxmlformats.org/package/2006/relationships"><Relationship Id="rId3" Type="http://schemas.openxmlformats.org/officeDocument/2006/relationships/oleObject" Target="file:///C:\classified\Presentations\Outside%20Groups\KBARMC2025\KBA%20RMC%20Nov%202025%20Economic%20Outlook.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1mxd11\Documents\Research\Lee\Outlook_09\Sep%202025%20Branch%20BOD%20Slide%20Deck%20FedNow.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1.xml"/><Relationship Id="rId4" Type="http://schemas.openxmlformats.org/officeDocument/2006/relationships/oleObject" Target="file:///C:\Users\j1mxd11\Documents\Research\Lee\Outlook_09\Sep%202025%20Branch%20BOD%20Slide%20Deck%20FedNow.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2.xml"/><Relationship Id="rId4" Type="http://schemas.openxmlformats.org/officeDocument/2006/relationships/oleObject" Target="file:///C:\classified\Presentations\Outside%20Groups\KBARMC2025\KBA%20RMC%20Nov%202025%20Economic%20Outlook.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3.xml"/><Relationship Id="rId4" Type="http://schemas.openxmlformats.org/officeDocument/2006/relationships/oleObject" Target="file:///C:\classified\Presentations\RMA%202025\Sep%202025%20Outlook%20Updated.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C:\Users\j1mxd11\Documents\Research\Lee\AG_outlook\Sep%202025%20RMA%20Economic%20Outlook%20.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5.xml"/><Relationship Id="rId4" Type="http://schemas.openxmlformats.org/officeDocument/2006/relationships/oleObject" Target="file:///C:\Users\j1mxd11\Documents\Research\Lee\AG_outlook\Sep%202025%20RMA%20Economic%20Outlook%20.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16.xml"/><Relationship Id="rId4" Type="http://schemas.openxmlformats.org/officeDocument/2006/relationships/oleObject" Target="file:///C:\Users\j1mxd11\Documents\Research\Lee\AG_outlook\Sep%202025%20RMA%20Economic%20Outlook%20.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C:\classified\Presentations\RMA%202025\Sep%202025%20Outlook%20Updated%20v2.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7.xml"/></Relationships>
</file>

<file path=ppt/charts/_rels/chart18.xml.rels><?xml version="1.0" encoding="UTF-8" standalone="yes"?>
<Relationships xmlns="http://schemas.openxmlformats.org/package/2006/relationships"><Relationship Id="rId3" Type="http://schemas.openxmlformats.org/officeDocument/2006/relationships/oleObject" Target="file:///C:\classified\Presentations\Outside%20Groups\KC%20Outlook%20Confernce%202025\KBA%20RMC%20Nov%202025%20Economic%20Outlook.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8.xml"/></Relationships>
</file>

<file path=ppt/charts/_rels/chart19.xml.rels><?xml version="1.0" encoding="UTF-8" standalone="yes"?>
<Relationships xmlns="http://schemas.openxmlformats.org/package/2006/relationships"><Relationship Id="rId3" Type="http://schemas.openxmlformats.org/officeDocument/2006/relationships/oleObject" Target="file:///C:\classified\Presentations\KCBOD\OutlookJuly2025\July%202025%20Branch%20BOD%20Slide%20Deck.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9.xml"/></Relationships>
</file>

<file path=ppt/charts/_rels/chart20.xml.rels><?xml version="1.0" encoding="UTF-8" standalone="yes"?>
<Relationships xmlns="http://schemas.openxmlformats.org/package/2006/relationships"><Relationship Id="rId3" Type="http://schemas.openxmlformats.org/officeDocument/2006/relationships/oleObject" Target="file:///C:\classified\Presentations\RMA%202025\Sep%202025%20Outlook%20Updated%20v2.xlsx"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20.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21.xml"/><Relationship Id="rId4" Type="http://schemas.openxmlformats.org/officeDocument/2006/relationships/oleObject" Target="file:///C:\classified\Presentations\RMA%202025\Sep%202025%20Outlook%20Updated%20v2.xlsx" TargetMode="External"/></Relationships>
</file>

<file path=ppt/charts/_rels/chart22.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Data/KC%20unemployment%20rate.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Office%20of%20Economic%20Resarch/Projects/Economic%20Forecast%20Event/Data/KC%20historical%20unemployment%20and%20recession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Office%20of%20Economic%20Resarch/Projects/Economic%20Forecast%20Event/Data/BLS%20KC%20emp%20by%20ind,%201990-2025,%20SA%20and%20NSA.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KC%20Historical%20Data/BLS%20KC%20emp%20by%20ind,%201990-2025.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US%20Forecast%20Input/US%20GDP%20and%20Total%20Employment%20Input.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US%20Forecast%20Input/US%20GDP%20and%20Total%20Employment%20Input.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US%20Forecast%20Input/US%20GDP%20and%20Total%20Employment%20Input.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https://marccs.sharepoint.com/sites/MARCGIS/Shared%20Documents/Forecasting/Regional%20Forecast/Short-run%20Economic%20Forecasts/2026%20Forecast/US%20Forecast%20Input/US%20GDP%20and%20Total%20Employment%20Input.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https://marccs-my.sharepoint.com/personal/flenk_marc_org/Documents/Sync%20to%20Mac/Economic%20forecast/2026%20Forecast/US%20Input/Copy%20of%20US%20and%20KC%20employment%20update%20input,%202026%20forecast.xlsx" TargetMode="External"/><Relationship Id="rId2" Type="http://schemas.microsoft.com/office/2011/relationships/chartColorStyle" Target="colors48.xml"/><Relationship Id="rId1" Type="http://schemas.microsoft.com/office/2011/relationships/chartStyle" Target="style4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59514140629818"/>
          <c:y val="4.4757350657931988E-2"/>
          <c:w val="0.84608020045288457"/>
          <c:h val="0.75326846479716347"/>
        </c:manualLayout>
      </c:layout>
      <c:scatterChart>
        <c:scatterStyle val="lineMarker"/>
        <c:varyColors val="0"/>
        <c:ser>
          <c:idx val="0"/>
          <c:order val="0"/>
          <c:tx>
            <c:strRef>
              <c:f>'Slide 3'!$E$21</c:f>
              <c:strCache>
                <c:ptCount val="1"/>
                <c:pt idx="0">
                  <c:v>urate_latest</c:v>
                </c:pt>
              </c:strCache>
            </c:strRef>
          </c:tx>
          <c:spPr>
            <a:ln w="19050" cap="rnd">
              <a:solidFill>
                <a:srgbClr val="117FA8"/>
              </a:solidFill>
              <a:round/>
            </a:ln>
            <a:effectLst/>
          </c:spPr>
          <c:marker>
            <c:symbol val="circle"/>
            <c:size val="5"/>
            <c:spPr>
              <a:solidFill>
                <a:srgbClr val="117FA8"/>
              </a:solidFill>
              <a:ln w="9525">
                <a:solidFill>
                  <a:srgbClr val="117FA8"/>
                </a:solidFill>
              </a:ln>
              <a:effectLst/>
            </c:spPr>
          </c:marker>
          <c:xVal>
            <c:numRef>
              <c:f>'Slide 3'!$D$22:$D$284</c:f>
              <c:numCache>
                <c:formatCode>General</c:formatCode>
                <c:ptCount val="263"/>
                <c:pt idx="240" formatCode="0.0">
                  <c:v>1.1477747916444292</c:v>
                </c:pt>
                <c:pt idx="241" formatCode="0.0">
                  <c:v>0.72378338680376686</c:v>
                </c:pt>
                <c:pt idx="242" formatCode="0.0">
                  <c:v>1.2657495686040132</c:v>
                </c:pt>
                <c:pt idx="243" formatCode="0.0">
                  <c:v>1.325893755931995</c:v>
                </c:pt>
                <c:pt idx="244" formatCode="0.0">
                  <c:v>2.6666155085753873</c:v>
                </c:pt>
                <c:pt idx="245" formatCode="0.0">
                  <c:v>4.331641610622361</c:v>
                </c:pt>
                <c:pt idx="246" formatCode="0.0">
                  <c:v>4.7607714715457883</c:v>
                </c:pt>
                <c:pt idx="247" formatCode="0.0">
                  <c:v>6.1793925631564051</c:v>
                </c:pt>
                <c:pt idx="248" formatCode="0.0">
                  <c:v>6.9670752672098102</c:v>
                </c:pt>
                <c:pt idx="249" formatCode="0.0">
                  <c:v>7.2488689447162136</c:v>
                </c:pt>
                <c:pt idx="250" formatCode="0.0">
                  <c:v>6.6607903895608223</c:v>
                </c:pt>
                <c:pt idx="251" formatCode="0.0">
                  <c:v>5.5087728678233194</c:v>
                </c:pt>
                <c:pt idx="252" formatCode="0.0">
                  <c:v>4.4231323533265199</c:v>
                </c:pt>
                <c:pt idx="253" formatCode="0.0">
                  <c:v>3.2615685366669256</c:v>
                </c:pt>
                <c:pt idx="254" formatCode="0.0">
                  <c:v>3.4163422135512045</c:v>
                </c:pt>
                <c:pt idx="255" formatCode="0.0">
                  <c:v>2.7017896506000616</c:v>
                </c:pt>
                <c:pt idx="256" formatCode="0.0">
                  <c:v>2.8096325479076256</c:v>
                </c:pt>
                <c:pt idx="257" formatCode="0.0">
                  <c:v>2.4361688877817977</c:v>
                </c:pt>
                <c:pt idx="258" formatCode="0.0">
                  <c:v>2.1023668102844617</c:v>
                </c:pt>
                <c:pt idx="259" formatCode="0.0">
                  <c:v>2.6043979539810191</c:v>
                </c:pt>
                <c:pt idx="260" formatCode="0.0">
                  <c:v>2.3423262171309522</c:v>
                </c:pt>
                <c:pt idx="261" formatCode="0.0">
                  <c:v>2.5646637323800903</c:v>
                </c:pt>
                <c:pt idx="262" formatCode="0.0">
                  <c:v>2.7</c:v>
                </c:pt>
              </c:numCache>
            </c:numRef>
          </c:xVal>
          <c:yVal>
            <c:numRef>
              <c:f>'Slide 3'!$E$22:$E$284</c:f>
              <c:numCache>
                <c:formatCode>General</c:formatCode>
                <c:ptCount val="263"/>
                <c:pt idx="240" formatCode="0.0">
                  <c:v>4.4000000000000004</c:v>
                </c:pt>
                <c:pt idx="241" formatCode="0.0">
                  <c:v>11</c:v>
                </c:pt>
                <c:pt idx="242" formatCode="0.0">
                  <c:v>7.8</c:v>
                </c:pt>
                <c:pt idx="243" formatCode="0.0">
                  <c:v>6.7</c:v>
                </c:pt>
                <c:pt idx="244" formatCode="0.0">
                  <c:v>6.1</c:v>
                </c:pt>
                <c:pt idx="245" formatCode="0.0">
                  <c:v>5.9</c:v>
                </c:pt>
                <c:pt idx="246" formatCode="0.0">
                  <c:v>4.7</c:v>
                </c:pt>
                <c:pt idx="247" formatCode="0.0">
                  <c:v>3.9</c:v>
                </c:pt>
                <c:pt idx="248" formatCode="0.0">
                  <c:v>3.7</c:v>
                </c:pt>
                <c:pt idx="249" formatCode="0.0">
                  <c:v>3.6</c:v>
                </c:pt>
                <c:pt idx="250" formatCode="0.0">
                  <c:v>3.5</c:v>
                </c:pt>
                <c:pt idx="251" formatCode="0.0">
                  <c:v>3.5</c:v>
                </c:pt>
                <c:pt idx="252" formatCode="0.0">
                  <c:v>3.5</c:v>
                </c:pt>
                <c:pt idx="253" formatCode="0.0">
                  <c:v>3.6</c:v>
                </c:pt>
                <c:pt idx="254" formatCode="0.0">
                  <c:v>3.8</c:v>
                </c:pt>
                <c:pt idx="255" formatCode="0.0">
                  <c:v>3.8</c:v>
                </c:pt>
                <c:pt idx="256" formatCode="0.0">
                  <c:v>3.9</c:v>
                </c:pt>
                <c:pt idx="257" formatCode="0.0">
                  <c:v>4.0999999999999996</c:v>
                </c:pt>
                <c:pt idx="258" formatCode="0.0">
                  <c:v>4.0999999999999996</c:v>
                </c:pt>
                <c:pt idx="259" formatCode="0.0">
                  <c:v>4.0999999999999996</c:v>
                </c:pt>
                <c:pt idx="260" formatCode="0.0">
                  <c:v>4.2</c:v>
                </c:pt>
                <c:pt idx="261" formatCode="0.0">
                  <c:v>4.0999999999999996</c:v>
                </c:pt>
                <c:pt idx="262">
                  <c:v>4.3</c:v>
                </c:pt>
              </c:numCache>
            </c:numRef>
          </c:yVal>
          <c:smooth val="0"/>
          <c:extLst>
            <c:ext xmlns:c16="http://schemas.microsoft.com/office/drawing/2014/chart" uri="{C3380CC4-5D6E-409C-BE32-E72D297353CC}">
              <c16:uniqueId val="{00000000-D508-4C39-B601-39F589D7679B}"/>
            </c:ext>
          </c:extLst>
        </c:ser>
        <c:ser>
          <c:idx val="1"/>
          <c:order val="1"/>
          <c:tx>
            <c:strRef>
              <c:f>'Slide 3'!$G$21</c:f>
              <c:strCache>
                <c:ptCount val="1"/>
                <c:pt idx="0">
                  <c:v>urate</c:v>
                </c:pt>
              </c:strCache>
            </c:strRef>
          </c:tx>
          <c:spPr>
            <a:ln w="19050" cap="rnd">
              <a:noFill/>
              <a:round/>
            </a:ln>
            <a:effectLst/>
          </c:spPr>
          <c:marker>
            <c:symbol val="circle"/>
            <c:size val="5"/>
            <c:spPr>
              <a:solidFill>
                <a:srgbClr val="87AA45">
                  <a:alpha val="20000"/>
                </a:srgbClr>
              </a:solidFill>
              <a:ln w="9525">
                <a:solidFill>
                  <a:srgbClr val="87AA45">
                    <a:alpha val="60000"/>
                  </a:srgbClr>
                </a:solidFill>
              </a:ln>
              <a:effectLst/>
            </c:spPr>
          </c:marker>
          <c:xVal>
            <c:numRef>
              <c:f>'Slide 3'!$F$22:$F$270</c:f>
              <c:numCache>
                <c:formatCode>0.0</c:formatCode>
                <c:ptCount val="249"/>
                <c:pt idx="0">
                  <c:v>1.6920139574692294</c:v>
                </c:pt>
                <c:pt idx="1">
                  <c:v>1.6632833475214381</c:v>
                </c:pt>
                <c:pt idx="2">
                  <c:v>1.451350471851609</c:v>
                </c:pt>
                <c:pt idx="3">
                  <c:v>1.503564484769937</c:v>
                </c:pt>
                <c:pt idx="4">
                  <c:v>1.4502136475462946</c:v>
                </c:pt>
                <c:pt idx="5">
                  <c:v>0.97906602254427266</c:v>
                </c:pt>
                <c:pt idx="6">
                  <c:v>0.98793944059534233</c:v>
                </c:pt>
                <c:pt idx="7">
                  <c:v>0.53632997062955656</c:v>
                </c:pt>
                <c:pt idx="8">
                  <c:v>1.0784939374601121</c:v>
                </c:pt>
                <c:pt idx="9">
                  <c:v>1.2757542897237961</c:v>
                </c:pt>
                <c:pt idx="10">
                  <c:v>1.4420022868758542</c:v>
                </c:pt>
                <c:pt idx="11">
                  <c:v>1.3463736822050043</c:v>
                </c:pt>
                <c:pt idx="12">
                  <c:v>1.0227918429193794</c:v>
                </c:pt>
                <c:pt idx="13">
                  <c:v>1.158909113812423</c:v>
                </c:pt>
                <c:pt idx="14">
                  <c:v>0.89548500219174265</c:v>
                </c:pt>
                <c:pt idx="15">
                  <c:v>1.4538162677027344</c:v>
                </c:pt>
                <c:pt idx="16">
                  <c:v>1.5999000062496105</c:v>
                </c:pt>
                <c:pt idx="17">
                  <c:v>1.450719133304279</c:v>
                </c:pt>
                <c:pt idx="18">
                  <c:v>1.4895729890764819</c:v>
                </c:pt>
                <c:pt idx="19">
                  <c:v>1.3526868437306883</c:v>
                </c:pt>
                <c:pt idx="20">
                  <c:v>1.2179368887248465</c:v>
                </c:pt>
                <c:pt idx="21">
                  <c:v>1.669326132318627</c:v>
                </c:pt>
                <c:pt idx="22">
                  <c:v>1.4554794520547976</c:v>
                </c:pt>
                <c:pt idx="23">
                  <c:v>1.6698153452373798</c:v>
                </c:pt>
                <c:pt idx="24">
                  <c:v>2.1756305074445592</c:v>
                </c:pt>
                <c:pt idx="25">
                  <c:v>2.2214173608596122</c:v>
                </c:pt>
                <c:pt idx="26">
                  <c:v>2.9897528631705805</c:v>
                </c:pt>
                <c:pt idx="27">
                  <c:v>3.0510100101900139</c:v>
                </c:pt>
                <c:pt idx="28">
                  <c:v>2.4326414084339554</c:v>
                </c:pt>
                <c:pt idx="29">
                  <c:v>2.3916381244832641</c:v>
                </c:pt>
                <c:pt idx="30">
                  <c:v>2.4523001287603874</c:v>
                </c:pt>
                <c:pt idx="31">
                  <c:v>2.6058631921824116</c:v>
                </c:pt>
                <c:pt idx="32">
                  <c:v>3.6581117175705335</c:v>
                </c:pt>
                <c:pt idx="33">
                  <c:v>3.9967702866370747</c:v>
                </c:pt>
                <c:pt idx="34">
                  <c:v>4.1073978863181981</c:v>
                </c:pt>
                <c:pt idx="35">
                  <c:v>4.331065759637176</c:v>
                </c:pt>
                <c:pt idx="36">
                  <c:v>4.2460228545821099</c:v>
                </c:pt>
                <c:pt idx="37">
                  <c:v>4.5807453416149002</c:v>
                </c:pt>
                <c:pt idx="38">
                  <c:v>4.6532045654082532</c:v>
                </c:pt>
                <c:pt idx="39">
                  <c:v>4.9119756574657725</c:v>
                </c:pt>
                <c:pt idx="40">
                  <c:v>4.7931219774314915</c:v>
                </c:pt>
                <c:pt idx="41">
                  <c:v>4.539187612684259</c:v>
                </c:pt>
                <c:pt idx="42">
                  <c:v>4.4830117449664364</c:v>
                </c:pt>
                <c:pt idx="43">
                  <c:v>4.5887714936813762</c:v>
                </c:pt>
                <c:pt idx="44">
                  <c:v>4.4149318018664729</c:v>
                </c:pt>
                <c:pt idx="45">
                  <c:v>4.5906462412498739</c:v>
                </c:pt>
                <c:pt idx="46">
                  <c:v>4.2404777437647256</c:v>
                </c:pt>
                <c:pt idx="47">
                  <c:v>3.6396949588986871</c:v>
                </c:pt>
                <c:pt idx="48">
                  <c:v>3.7568138290035913</c:v>
                </c:pt>
                <c:pt idx="49">
                  <c:v>3.006935350889961</c:v>
                </c:pt>
                <c:pt idx="50">
                  <c:v>3.3747352204891223</c:v>
                </c:pt>
                <c:pt idx="51">
                  <c:v>3.3494194658129972</c:v>
                </c:pt>
                <c:pt idx="52">
                  <c:v>3.9568345323740983</c:v>
                </c:pt>
                <c:pt idx="53">
                  <c:v>5.2921512312255725</c:v>
                </c:pt>
                <c:pt idx="54">
                  <c:v>6.1472546919387083</c:v>
                </c:pt>
                <c:pt idx="55">
                  <c:v>7.7207582061951108</c:v>
                </c:pt>
                <c:pt idx="56">
                  <c:v>9.6020761245674926</c:v>
                </c:pt>
                <c:pt idx="57">
                  <c:v>10.405580646603774</c:v>
                </c:pt>
                <c:pt idx="58">
                  <c:v>11.407010924406613</c:v>
                </c:pt>
                <c:pt idx="59">
                  <c:v>11.463519313304715</c:v>
                </c:pt>
                <c:pt idx="60">
                  <c:v>9.5127321065093575</c:v>
                </c:pt>
                <c:pt idx="61">
                  <c:v>8.2381530984203977</c:v>
                </c:pt>
                <c:pt idx="62">
                  <c:v>7.1318867404402742</c:v>
                </c:pt>
                <c:pt idx="63">
                  <c:v>6.6189211043086615</c:v>
                </c:pt>
                <c:pt idx="64">
                  <c:v>5.7277244623146206</c:v>
                </c:pt>
                <c:pt idx="65">
                  <c:v>5.4931896422691251</c:v>
                </c:pt>
                <c:pt idx="66">
                  <c:v>5.3190707248933933</c:v>
                </c:pt>
                <c:pt idx="67">
                  <c:v>5.0704225352112609</c:v>
                </c:pt>
                <c:pt idx="68">
                  <c:v>6.3394683026584797</c:v>
                </c:pt>
                <c:pt idx="69">
                  <c:v>6.8778376844494948</c:v>
                </c:pt>
                <c:pt idx="70">
                  <c:v>6.6036089490768113</c:v>
                </c:pt>
                <c:pt idx="71">
                  <c:v>6.5889874200866005</c:v>
                </c:pt>
                <c:pt idx="72">
                  <c:v>6.4170040485830082</c:v>
                </c:pt>
                <c:pt idx="73">
                  <c:v>6.9231024526235307</c:v>
                </c:pt>
                <c:pt idx="74">
                  <c:v>7.1996856890285788</c:v>
                </c:pt>
                <c:pt idx="75">
                  <c:v>7.5263616136209688</c:v>
                </c:pt>
                <c:pt idx="76">
                  <c:v>7.9195992644727653</c:v>
                </c:pt>
                <c:pt idx="77">
                  <c:v>8.7562467020517065</c:v>
                </c:pt>
                <c:pt idx="78">
                  <c:v>9.6115081546637615</c:v>
                </c:pt>
                <c:pt idx="79">
                  <c:v>10.178437546858587</c:v>
                </c:pt>
                <c:pt idx="80">
                  <c:v>11.595182138660398</c:v>
                </c:pt>
                <c:pt idx="81">
                  <c:v>10.522860893886655</c:v>
                </c:pt>
                <c:pt idx="82">
                  <c:v>10.660648109448578</c:v>
                </c:pt>
                <c:pt idx="83">
                  <c:v>10.566428046490127</c:v>
                </c:pt>
                <c:pt idx="84">
                  <c:v>9.8138836970542478</c:v>
                </c:pt>
                <c:pt idx="85">
                  <c:v>9.1103938024531992</c:v>
                </c:pt>
                <c:pt idx="86">
                  <c:v>8.3545259977338517</c:v>
                </c:pt>
                <c:pt idx="87">
                  <c:v>7.3188744737943345</c:v>
                </c:pt>
                <c:pt idx="88">
                  <c:v>5.712573414838773</c:v>
                </c:pt>
                <c:pt idx="89">
                  <c:v>5.800771542849037</c:v>
                </c:pt>
                <c:pt idx="90">
                  <c:v>5.1123556340482823</c:v>
                </c:pt>
                <c:pt idx="91">
                  <c:v>4.8148827820342133</c:v>
                </c:pt>
                <c:pt idx="92">
                  <c:v>4.4106308676130412</c:v>
                </c:pt>
                <c:pt idx="93">
                  <c:v>4.1450429491768137</c:v>
                </c:pt>
                <c:pt idx="94">
                  <c:v>4.3154334225012914</c:v>
                </c:pt>
                <c:pt idx="95">
                  <c:v>3.6438841835729763</c:v>
                </c:pt>
                <c:pt idx="96">
                  <c:v>4.3394218447972532</c:v>
                </c:pt>
                <c:pt idx="97">
                  <c:v>3.8962991601692476</c:v>
                </c:pt>
                <c:pt idx="98">
                  <c:v>3.3358058705097005</c:v>
                </c:pt>
                <c:pt idx="99">
                  <c:v>3.6382448583132776</c:v>
                </c:pt>
                <c:pt idx="100">
                  <c:v>3.5552965175579265</c:v>
                </c:pt>
                <c:pt idx="101">
                  <c:v>3.5227719087883358</c:v>
                </c:pt>
                <c:pt idx="102">
                  <c:v>3.4660267847987036</c:v>
                </c:pt>
                <c:pt idx="103">
                  <c:v>3.6042460422566647</c:v>
                </c:pt>
                <c:pt idx="104">
                  <c:v>2.4583408711732924</c:v>
                </c:pt>
                <c:pt idx="105">
                  <c:v>2.1487768347478786</c:v>
                </c:pt>
                <c:pt idx="106">
                  <c:v>1.8771432535828358</c:v>
                </c:pt>
                <c:pt idx="107">
                  <c:v>1.5752212389380515</c:v>
                </c:pt>
                <c:pt idx="108">
                  <c:v>2.4366318763242578</c:v>
                </c:pt>
                <c:pt idx="109">
                  <c:v>3.1084436276905603</c:v>
                </c:pt>
                <c:pt idx="110">
                  <c:v>3.6092302902949625</c:v>
                </c:pt>
                <c:pt idx="111">
                  <c:v>3.8121236762114874</c:v>
                </c:pt>
                <c:pt idx="112">
                  <c:v>3.598651702608513</c:v>
                </c:pt>
                <c:pt idx="113">
                  <c:v>3.8015964809161806</c:v>
                </c:pt>
                <c:pt idx="114">
                  <c:v>4.1182325214550008</c:v>
                </c:pt>
                <c:pt idx="115">
                  <c:v>4.304364043267439</c:v>
                </c:pt>
                <c:pt idx="116">
                  <c:v>4.6567947793614728</c:v>
                </c:pt>
                <c:pt idx="117">
                  <c:v>4.7053666021261931</c:v>
                </c:pt>
                <c:pt idx="118">
                  <c:v>3.8777865954837232</c:v>
                </c:pt>
                <c:pt idx="119">
                  <c:v>3.9068087541124452</c:v>
                </c:pt>
                <c:pt idx="120">
                  <c:v>4.2764784851268223</c:v>
                </c:pt>
                <c:pt idx="121">
                  <c:v>3.8903038972820214</c:v>
                </c:pt>
                <c:pt idx="122">
                  <c:v>4.9848942598187396</c:v>
                </c:pt>
                <c:pt idx="123">
                  <c:v>4.8732641577616143</c:v>
                </c:pt>
                <c:pt idx="124">
                  <c:v>3.7064015042433729</c:v>
                </c:pt>
                <c:pt idx="125">
                  <c:v>3.5901397098334176</c:v>
                </c:pt>
                <c:pt idx="126">
                  <c:v>2.7768130323327478</c:v>
                </c:pt>
                <c:pt idx="127">
                  <c:v>2.6384444991385703</c:v>
                </c:pt>
                <c:pt idx="128">
                  <c:v>2.8225608859705043</c:v>
                </c:pt>
                <c:pt idx="129">
                  <c:v>2.6341384341060037</c:v>
                </c:pt>
                <c:pt idx="130">
                  <c:v>2.5247811534500508</c:v>
                </c:pt>
                <c:pt idx="131">
                  <c:v>2.5945997793870967</c:v>
                </c:pt>
                <c:pt idx="132">
                  <c:v>2.5608031898838979</c:v>
                </c:pt>
                <c:pt idx="133">
                  <c:v>2.5902234857458684</c:v>
                </c:pt>
                <c:pt idx="134">
                  <c:v>2.3935460581043122</c:v>
                </c:pt>
                <c:pt idx="135">
                  <c:v>2.1908501620543364</c:v>
                </c:pt>
                <c:pt idx="136">
                  <c:v>2.1313176685614943</c:v>
                </c:pt>
                <c:pt idx="137">
                  <c:v>2.0275575398352785</c:v>
                </c:pt>
                <c:pt idx="138">
                  <c:v>2.2532879610043244</c:v>
                </c:pt>
                <c:pt idx="139">
                  <c:v>2.1484553688512209</c:v>
                </c:pt>
                <c:pt idx="140">
                  <c:v>2.1732866220786518</c:v>
                </c:pt>
                <c:pt idx="141">
                  <c:v>2.1804080154514516</c:v>
                </c:pt>
                <c:pt idx="142">
                  <c:v>1.929303831624396</c:v>
                </c:pt>
                <c:pt idx="143">
                  <c:v>1.9539938200653806</c:v>
                </c:pt>
                <c:pt idx="144">
                  <c:v>2.0736232744544836</c:v>
                </c:pt>
                <c:pt idx="145">
                  <c:v>2.0290325915205853</c:v>
                </c:pt>
                <c:pt idx="146">
                  <c:v>2.2119273475990742</c:v>
                </c:pt>
                <c:pt idx="147">
                  <c:v>2.3631039531478937</c:v>
                </c:pt>
                <c:pt idx="148">
                  <c:v>2.1202030043480091</c:v>
                </c:pt>
                <c:pt idx="149">
                  <c:v>1.8251291774616263</c:v>
                </c:pt>
                <c:pt idx="150">
                  <c:v>1.6129728485302142</c:v>
                </c:pt>
                <c:pt idx="151">
                  <c:v>1.1256686786623504</c:v>
                </c:pt>
                <c:pt idx="152">
                  <c:v>0.69063723745104166</c:v>
                </c:pt>
                <c:pt idx="153">
                  <c:v>0.68654764612234853</c:v>
                </c:pt>
                <c:pt idx="154">
                  <c:v>0.63296516567543648</c:v>
                </c:pt>
                <c:pt idx="155">
                  <c:v>0.84440106929182246</c:v>
                </c:pt>
                <c:pt idx="156">
                  <c:v>0.99278744166315658</c:v>
                </c:pt>
                <c:pt idx="157">
                  <c:v>1.3990259052728105</c:v>
                </c:pt>
                <c:pt idx="158">
                  <c:v>1.8855446269013809</c:v>
                </c:pt>
                <c:pt idx="159">
                  <c:v>2.0547560941400977</c:v>
                </c:pt>
                <c:pt idx="160">
                  <c:v>2.930879964151667</c:v>
                </c:pt>
                <c:pt idx="161">
                  <c:v>2.6842647509258688</c:v>
                </c:pt>
                <c:pt idx="162">
                  <c:v>2.5480961785462775</c:v>
                </c:pt>
                <c:pt idx="163">
                  <c:v>2.4847793521432404</c:v>
                </c:pt>
                <c:pt idx="164">
                  <c:v>2.1087000884293827</c:v>
                </c:pt>
                <c:pt idx="165">
                  <c:v>2.3917346855763633</c:v>
                </c:pt>
                <c:pt idx="166">
                  <c:v>1.3130959435436296</c:v>
                </c:pt>
                <c:pt idx="167">
                  <c:v>1.0620750693969505</c:v>
                </c:pt>
                <c:pt idx="168">
                  <c:v>0.94330824062354157</c:v>
                </c:pt>
                <c:pt idx="169">
                  <c:v>0.93620064090680355</c:v>
                </c:pt>
                <c:pt idx="170">
                  <c:v>1.9328166748640685</c:v>
                </c:pt>
                <c:pt idx="171">
                  <c:v>2.1336730225707701</c:v>
                </c:pt>
                <c:pt idx="172">
                  <c:v>2.5896545807320148</c:v>
                </c:pt>
                <c:pt idx="173">
                  <c:v>1.788127254837657</c:v>
                </c:pt>
                <c:pt idx="174">
                  <c:v>2.1413387931821459</c:v>
                </c:pt>
                <c:pt idx="175">
                  <c:v>2.1228774473502909</c:v>
                </c:pt>
                <c:pt idx="176">
                  <c:v>1.8964297201672586</c:v>
                </c:pt>
                <c:pt idx="177">
                  <c:v>2.890910965613247</c:v>
                </c:pt>
                <c:pt idx="178">
                  <c:v>2.2739169847937557</c:v>
                </c:pt>
                <c:pt idx="179">
                  <c:v>2.7937154125055708</c:v>
                </c:pt>
                <c:pt idx="180">
                  <c:v>2.7475094382504839</c:v>
                </c:pt>
                <c:pt idx="181">
                  <c:v>2.3411957760769653</c:v>
                </c:pt>
                <c:pt idx="182">
                  <c:v>3.8300209727354373</c:v>
                </c:pt>
                <c:pt idx="183">
                  <c:v>2.8836276778752667</c:v>
                </c:pt>
                <c:pt idx="184">
                  <c:v>2.9136712749615823</c:v>
                </c:pt>
                <c:pt idx="185">
                  <c:v>3.5116279069767442</c:v>
                </c:pt>
                <c:pt idx="186">
                  <c:v>2.0800269321406217</c:v>
                </c:pt>
                <c:pt idx="187">
                  <c:v>2.2867522344251823</c:v>
                </c:pt>
                <c:pt idx="188">
                  <c:v>2.5648986220237591</c:v>
                </c:pt>
                <c:pt idx="189">
                  <c:v>2.3176341212501006</c:v>
                </c:pt>
                <c:pt idx="190">
                  <c:v>2.5346870509528552</c:v>
                </c:pt>
                <c:pt idx="191">
                  <c:v>3.4716342082980578</c:v>
                </c:pt>
                <c:pt idx="192">
                  <c:v>3.1911425710759778</c:v>
                </c:pt>
                <c:pt idx="193">
                  <c:v>3.8114389395462744</c:v>
                </c:pt>
                <c:pt idx="194">
                  <c:v>3.6678383532060543</c:v>
                </c:pt>
                <c:pt idx="195">
                  <c:v>0.12956901254774777</c:v>
                </c:pt>
                <c:pt idx="196">
                  <c:v>-0.52575167823095681</c:v>
                </c:pt>
                <c:pt idx="197">
                  <c:v>-1.018624689681269</c:v>
                </c:pt>
                <c:pt idx="198">
                  <c:v>-1.0227486786264395</c:v>
                </c:pt>
                <c:pt idx="199">
                  <c:v>2.0897182682921178</c:v>
                </c:pt>
                <c:pt idx="200">
                  <c:v>2.3727160339801934</c:v>
                </c:pt>
                <c:pt idx="201">
                  <c:v>1.5622188231059875</c:v>
                </c:pt>
                <c:pt idx="202">
                  <c:v>1.4195512964040979</c:v>
                </c:pt>
                <c:pt idx="203">
                  <c:v>1.477668197333748</c:v>
                </c:pt>
                <c:pt idx="204">
                  <c:v>2.1105460830258993</c:v>
                </c:pt>
                <c:pt idx="205">
                  <c:v>2.7884519551278464</c:v>
                </c:pt>
                <c:pt idx="206">
                  <c:v>3.0190303779583205</c:v>
                </c:pt>
                <c:pt idx="207">
                  <c:v>2.5266248849541872</c:v>
                </c:pt>
                <c:pt idx="208">
                  <c:v>2.2980274721697835</c:v>
                </c:pt>
                <c:pt idx="209">
                  <c:v>1.5460196726963193</c:v>
                </c:pt>
                <c:pt idx="210">
                  <c:v>1.6779710051753494</c:v>
                </c:pt>
                <c:pt idx="211">
                  <c:v>1.6243828413875505</c:v>
                </c:pt>
                <c:pt idx="212">
                  <c:v>1.2769929150227011</c:v>
                </c:pt>
                <c:pt idx="213">
                  <c:v>1.5055063976064709</c:v>
                </c:pt>
                <c:pt idx="214">
                  <c:v>1.1412854478201728</c:v>
                </c:pt>
                <c:pt idx="215">
                  <c:v>1.3881001955959427</c:v>
                </c:pt>
                <c:pt idx="216">
                  <c:v>1.3897034182305701</c:v>
                </c:pt>
                <c:pt idx="217">
                  <c:v>1.6514586142380772</c:v>
                </c:pt>
                <c:pt idx="218">
                  <c:v>1.4972493123280861</c:v>
                </c:pt>
                <c:pt idx="219">
                  <c:v>0.73225880058913617</c:v>
                </c:pt>
                <c:pt idx="220">
                  <c:v>0.19934927438929329</c:v>
                </c:pt>
                <c:pt idx="221">
                  <c:v>0.27042867572208973</c:v>
                </c:pt>
                <c:pt idx="222">
                  <c:v>6.5699649944050975E-2</c:v>
                </c:pt>
                <c:pt idx="223">
                  <c:v>0.34596375617792496</c:v>
                </c:pt>
                <c:pt idx="224">
                  <c:v>0.68551047336302684</c:v>
                </c:pt>
                <c:pt idx="225">
                  <c:v>0.82960744903399775</c:v>
                </c:pt>
                <c:pt idx="226">
                  <c:v>1.2197749212634612</c:v>
                </c:pt>
                <c:pt idx="227">
                  <c:v>1.6571581021178838</c:v>
                </c:pt>
                <c:pt idx="228">
                  <c:v>1.9063610209576698</c:v>
                </c:pt>
                <c:pt idx="229">
                  <c:v>1.4655479277905004</c:v>
                </c:pt>
                <c:pt idx="230">
                  <c:v>1.757444307056133</c:v>
                </c:pt>
                <c:pt idx="231">
                  <c:v>1.7664099484208329</c:v>
                </c:pt>
                <c:pt idx="232">
                  <c:v>1.9982920580700281</c:v>
                </c:pt>
                <c:pt idx="233">
                  <c:v>2.2683078403463952</c:v>
                </c:pt>
                <c:pt idx="234">
                  <c:v>2.0099601593625449</c:v>
                </c:pt>
                <c:pt idx="235">
                  <c:v>1.8646908878110713</c:v>
                </c:pt>
                <c:pt idx="236">
                  <c:v>1.5218076513927814</c:v>
                </c:pt>
                <c:pt idx="237">
                  <c:v>1.4260651383430245</c:v>
                </c:pt>
                <c:pt idx="238">
                  <c:v>1.2839539924622612</c:v>
                </c:pt>
                <c:pt idx="239">
                  <c:v>1.5637627676458932</c:v>
                </c:pt>
              </c:numCache>
            </c:numRef>
          </c:xVal>
          <c:yVal>
            <c:numRef>
              <c:f>'Slide 3'!$G$22:$G$270</c:f>
              <c:numCache>
                <c:formatCode>0.0</c:formatCode>
                <c:ptCount val="249"/>
                <c:pt idx="0">
                  <c:v>5.4</c:v>
                </c:pt>
                <c:pt idx="1">
                  <c:v>5.4</c:v>
                </c:pt>
                <c:pt idx="2">
                  <c:v>5.5</c:v>
                </c:pt>
                <c:pt idx="3">
                  <c:v>6.6</c:v>
                </c:pt>
                <c:pt idx="4">
                  <c:v>6.9</c:v>
                </c:pt>
                <c:pt idx="5">
                  <c:v>6.9</c:v>
                </c:pt>
                <c:pt idx="6">
                  <c:v>6.7</c:v>
                </c:pt>
                <c:pt idx="7">
                  <c:v>6</c:v>
                </c:pt>
                <c:pt idx="8">
                  <c:v>5.6</c:v>
                </c:pt>
                <c:pt idx="9">
                  <c:v>5.5</c:v>
                </c:pt>
                <c:pt idx="10">
                  <c:v>5.6</c:v>
                </c:pt>
                <c:pt idx="11">
                  <c:v>5.5</c:v>
                </c:pt>
                <c:pt idx="12">
                  <c:v>5.7</c:v>
                </c:pt>
                <c:pt idx="13">
                  <c:v>5.6</c:v>
                </c:pt>
                <c:pt idx="14">
                  <c:v>5.5</c:v>
                </c:pt>
                <c:pt idx="15">
                  <c:v>5.5</c:v>
                </c:pt>
                <c:pt idx="16">
                  <c:v>5.4</c:v>
                </c:pt>
                <c:pt idx="17">
                  <c:v>5.2</c:v>
                </c:pt>
                <c:pt idx="18">
                  <c:v>5.0999999999999996</c:v>
                </c:pt>
                <c:pt idx="19">
                  <c:v>5</c:v>
                </c:pt>
                <c:pt idx="20">
                  <c:v>4.7</c:v>
                </c:pt>
                <c:pt idx="21">
                  <c:v>4.5999999999999996</c:v>
                </c:pt>
                <c:pt idx="22">
                  <c:v>4.3</c:v>
                </c:pt>
                <c:pt idx="23">
                  <c:v>4</c:v>
                </c:pt>
                <c:pt idx="24">
                  <c:v>3.8</c:v>
                </c:pt>
                <c:pt idx="25">
                  <c:v>3.8</c:v>
                </c:pt>
                <c:pt idx="26">
                  <c:v>3.7</c:v>
                </c:pt>
                <c:pt idx="27">
                  <c:v>3.8</c:v>
                </c:pt>
                <c:pt idx="28">
                  <c:v>3.8</c:v>
                </c:pt>
                <c:pt idx="29">
                  <c:v>3.9</c:v>
                </c:pt>
                <c:pt idx="30">
                  <c:v>3.8</c:v>
                </c:pt>
                <c:pt idx="31">
                  <c:v>3.8</c:v>
                </c:pt>
                <c:pt idx="32">
                  <c:v>3.7</c:v>
                </c:pt>
                <c:pt idx="33">
                  <c:v>3.7</c:v>
                </c:pt>
                <c:pt idx="34">
                  <c:v>3.4</c:v>
                </c:pt>
                <c:pt idx="35">
                  <c:v>3.4</c:v>
                </c:pt>
                <c:pt idx="36">
                  <c:v>3.4</c:v>
                </c:pt>
                <c:pt idx="37">
                  <c:v>3.5</c:v>
                </c:pt>
                <c:pt idx="38">
                  <c:v>3.7</c:v>
                </c:pt>
                <c:pt idx="39">
                  <c:v>3.5</c:v>
                </c:pt>
                <c:pt idx="40">
                  <c:v>4.4000000000000004</c:v>
                </c:pt>
                <c:pt idx="41">
                  <c:v>4.9000000000000004</c:v>
                </c:pt>
                <c:pt idx="42">
                  <c:v>5.4</c:v>
                </c:pt>
                <c:pt idx="43">
                  <c:v>6.1</c:v>
                </c:pt>
                <c:pt idx="44">
                  <c:v>6</c:v>
                </c:pt>
                <c:pt idx="45">
                  <c:v>5.9</c:v>
                </c:pt>
                <c:pt idx="46">
                  <c:v>6</c:v>
                </c:pt>
                <c:pt idx="47">
                  <c:v>6</c:v>
                </c:pt>
                <c:pt idx="48">
                  <c:v>5.8</c:v>
                </c:pt>
                <c:pt idx="49">
                  <c:v>5.7</c:v>
                </c:pt>
                <c:pt idx="50">
                  <c:v>5.5</c:v>
                </c:pt>
                <c:pt idx="51">
                  <c:v>5.2</c:v>
                </c:pt>
                <c:pt idx="52">
                  <c:v>4.9000000000000004</c:v>
                </c:pt>
                <c:pt idx="53">
                  <c:v>4.9000000000000004</c:v>
                </c:pt>
                <c:pt idx="54">
                  <c:v>4.8</c:v>
                </c:pt>
                <c:pt idx="55">
                  <c:v>4.9000000000000004</c:v>
                </c:pt>
                <c:pt idx="56">
                  <c:v>5.0999999999999996</c:v>
                </c:pt>
                <c:pt idx="57">
                  <c:v>5.4</c:v>
                </c:pt>
                <c:pt idx="58">
                  <c:v>5.9</c:v>
                </c:pt>
                <c:pt idx="59">
                  <c:v>7.2</c:v>
                </c:pt>
                <c:pt idx="60">
                  <c:v>8.6</c:v>
                </c:pt>
                <c:pt idx="61">
                  <c:v>8.8000000000000007</c:v>
                </c:pt>
                <c:pt idx="62">
                  <c:v>8.4</c:v>
                </c:pt>
                <c:pt idx="63">
                  <c:v>8.1999999999999993</c:v>
                </c:pt>
                <c:pt idx="64">
                  <c:v>7.6</c:v>
                </c:pt>
                <c:pt idx="65">
                  <c:v>7.6</c:v>
                </c:pt>
                <c:pt idx="66">
                  <c:v>7.6</c:v>
                </c:pt>
                <c:pt idx="67">
                  <c:v>7.8</c:v>
                </c:pt>
                <c:pt idx="68">
                  <c:v>7.4</c:v>
                </c:pt>
                <c:pt idx="69">
                  <c:v>7.2</c:v>
                </c:pt>
                <c:pt idx="70">
                  <c:v>6.8</c:v>
                </c:pt>
                <c:pt idx="71">
                  <c:v>6.4</c:v>
                </c:pt>
                <c:pt idx="72">
                  <c:v>6.3</c:v>
                </c:pt>
                <c:pt idx="73">
                  <c:v>5.9</c:v>
                </c:pt>
                <c:pt idx="74">
                  <c:v>6</c:v>
                </c:pt>
                <c:pt idx="75">
                  <c:v>6</c:v>
                </c:pt>
                <c:pt idx="76">
                  <c:v>5.8</c:v>
                </c:pt>
                <c:pt idx="77">
                  <c:v>5.7</c:v>
                </c:pt>
                <c:pt idx="78">
                  <c:v>5.9</c:v>
                </c:pt>
                <c:pt idx="79">
                  <c:v>6</c:v>
                </c:pt>
                <c:pt idx="80">
                  <c:v>6.3</c:v>
                </c:pt>
                <c:pt idx="81">
                  <c:v>7.6</c:v>
                </c:pt>
                <c:pt idx="82">
                  <c:v>7.5</c:v>
                </c:pt>
                <c:pt idx="83">
                  <c:v>7.2</c:v>
                </c:pt>
                <c:pt idx="84">
                  <c:v>7.4</c:v>
                </c:pt>
                <c:pt idx="85">
                  <c:v>7.5</c:v>
                </c:pt>
                <c:pt idx="86">
                  <c:v>7.6</c:v>
                </c:pt>
                <c:pt idx="87">
                  <c:v>8.5</c:v>
                </c:pt>
                <c:pt idx="88">
                  <c:v>9</c:v>
                </c:pt>
                <c:pt idx="89">
                  <c:v>9.6</c:v>
                </c:pt>
                <c:pt idx="90">
                  <c:v>10.1</c:v>
                </c:pt>
                <c:pt idx="91">
                  <c:v>10.8</c:v>
                </c:pt>
                <c:pt idx="92">
                  <c:v>10.3</c:v>
                </c:pt>
                <c:pt idx="93">
                  <c:v>10.1</c:v>
                </c:pt>
                <c:pt idx="94">
                  <c:v>9.1999999999999993</c:v>
                </c:pt>
                <c:pt idx="95">
                  <c:v>8.3000000000000007</c:v>
                </c:pt>
                <c:pt idx="96">
                  <c:v>7.8</c:v>
                </c:pt>
                <c:pt idx="97">
                  <c:v>7.2</c:v>
                </c:pt>
                <c:pt idx="98">
                  <c:v>7.3</c:v>
                </c:pt>
                <c:pt idx="99">
                  <c:v>7.3</c:v>
                </c:pt>
                <c:pt idx="100">
                  <c:v>7.2</c:v>
                </c:pt>
                <c:pt idx="101">
                  <c:v>7.4</c:v>
                </c:pt>
                <c:pt idx="102">
                  <c:v>7.1</c:v>
                </c:pt>
                <c:pt idx="103">
                  <c:v>7</c:v>
                </c:pt>
                <c:pt idx="104">
                  <c:v>7.2</c:v>
                </c:pt>
                <c:pt idx="105">
                  <c:v>7.2</c:v>
                </c:pt>
                <c:pt idx="106">
                  <c:v>7</c:v>
                </c:pt>
                <c:pt idx="107">
                  <c:v>6.6</c:v>
                </c:pt>
                <c:pt idx="108">
                  <c:v>6.6</c:v>
                </c:pt>
                <c:pt idx="109">
                  <c:v>6.2</c:v>
                </c:pt>
                <c:pt idx="110">
                  <c:v>5.9</c:v>
                </c:pt>
                <c:pt idx="111">
                  <c:v>5.7</c:v>
                </c:pt>
                <c:pt idx="112">
                  <c:v>5.7</c:v>
                </c:pt>
                <c:pt idx="113">
                  <c:v>5.4</c:v>
                </c:pt>
                <c:pt idx="114">
                  <c:v>5.4</c:v>
                </c:pt>
                <c:pt idx="115">
                  <c:v>5.3</c:v>
                </c:pt>
                <c:pt idx="116">
                  <c:v>5</c:v>
                </c:pt>
                <c:pt idx="117">
                  <c:v>5.3</c:v>
                </c:pt>
                <c:pt idx="118">
                  <c:v>5.3</c:v>
                </c:pt>
                <c:pt idx="119">
                  <c:v>5.4</c:v>
                </c:pt>
                <c:pt idx="120">
                  <c:v>5.2</c:v>
                </c:pt>
                <c:pt idx="121">
                  <c:v>5.2</c:v>
                </c:pt>
                <c:pt idx="122">
                  <c:v>5.9</c:v>
                </c:pt>
                <c:pt idx="123">
                  <c:v>6.3</c:v>
                </c:pt>
                <c:pt idx="124">
                  <c:v>6.8</c:v>
                </c:pt>
                <c:pt idx="125">
                  <c:v>6.9</c:v>
                </c:pt>
                <c:pt idx="126">
                  <c:v>6.9</c:v>
                </c:pt>
                <c:pt idx="127">
                  <c:v>7.3</c:v>
                </c:pt>
                <c:pt idx="128">
                  <c:v>7.4</c:v>
                </c:pt>
                <c:pt idx="129">
                  <c:v>7.8</c:v>
                </c:pt>
                <c:pt idx="130">
                  <c:v>7.6</c:v>
                </c:pt>
                <c:pt idx="131">
                  <c:v>7.4</c:v>
                </c:pt>
                <c:pt idx="132">
                  <c:v>7</c:v>
                </c:pt>
                <c:pt idx="133">
                  <c:v>7</c:v>
                </c:pt>
                <c:pt idx="134">
                  <c:v>6.7</c:v>
                </c:pt>
                <c:pt idx="135">
                  <c:v>6.5</c:v>
                </c:pt>
                <c:pt idx="136">
                  <c:v>6.5</c:v>
                </c:pt>
                <c:pt idx="137">
                  <c:v>6.1</c:v>
                </c:pt>
                <c:pt idx="138">
                  <c:v>5.9</c:v>
                </c:pt>
                <c:pt idx="139">
                  <c:v>5.5</c:v>
                </c:pt>
                <c:pt idx="140">
                  <c:v>5.4</c:v>
                </c:pt>
                <c:pt idx="141">
                  <c:v>5.6</c:v>
                </c:pt>
                <c:pt idx="142">
                  <c:v>5.6</c:v>
                </c:pt>
                <c:pt idx="143">
                  <c:v>5.6</c:v>
                </c:pt>
                <c:pt idx="144">
                  <c:v>5.5</c:v>
                </c:pt>
                <c:pt idx="145">
                  <c:v>5.3</c:v>
                </c:pt>
                <c:pt idx="146">
                  <c:v>5.2</c:v>
                </c:pt>
                <c:pt idx="147">
                  <c:v>5.4</c:v>
                </c:pt>
                <c:pt idx="148">
                  <c:v>5.2</c:v>
                </c:pt>
                <c:pt idx="149">
                  <c:v>5</c:v>
                </c:pt>
                <c:pt idx="150">
                  <c:v>4.9000000000000004</c:v>
                </c:pt>
                <c:pt idx="151">
                  <c:v>4.7</c:v>
                </c:pt>
                <c:pt idx="152">
                  <c:v>4.7</c:v>
                </c:pt>
                <c:pt idx="153">
                  <c:v>4.5</c:v>
                </c:pt>
                <c:pt idx="154">
                  <c:v>4.5999999999999996</c:v>
                </c:pt>
                <c:pt idx="155">
                  <c:v>4.4000000000000004</c:v>
                </c:pt>
                <c:pt idx="156">
                  <c:v>4.2</c:v>
                </c:pt>
                <c:pt idx="157">
                  <c:v>4.3</c:v>
                </c:pt>
                <c:pt idx="158">
                  <c:v>4.2</c:v>
                </c:pt>
                <c:pt idx="159">
                  <c:v>4</c:v>
                </c:pt>
                <c:pt idx="160">
                  <c:v>4</c:v>
                </c:pt>
                <c:pt idx="161">
                  <c:v>4</c:v>
                </c:pt>
                <c:pt idx="162">
                  <c:v>3.9</c:v>
                </c:pt>
                <c:pt idx="163">
                  <c:v>3.9</c:v>
                </c:pt>
                <c:pt idx="164">
                  <c:v>4.3</c:v>
                </c:pt>
                <c:pt idx="165">
                  <c:v>4.5</c:v>
                </c:pt>
                <c:pt idx="166">
                  <c:v>5</c:v>
                </c:pt>
                <c:pt idx="167">
                  <c:v>5.7</c:v>
                </c:pt>
                <c:pt idx="168">
                  <c:v>5.7</c:v>
                </c:pt>
                <c:pt idx="169">
                  <c:v>5.8</c:v>
                </c:pt>
                <c:pt idx="170">
                  <c:v>5.7</c:v>
                </c:pt>
                <c:pt idx="171">
                  <c:v>6</c:v>
                </c:pt>
                <c:pt idx="172">
                  <c:v>5.9</c:v>
                </c:pt>
                <c:pt idx="173">
                  <c:v>6.3</c:v>
                </c:pt>
                <c:pt idx="174">
                  <c:v>6.1</c:v>
                </c:pt>
                <c:pt idx="175">
                  <c:v>5.7</c:v>
                </c:pt>
                <c:pt idx="176">
                  <c:v>5.8</c:v>
                </c:pt>
                <c:pt idx="177">
                  <c:v>5.6</c:v>
                </c:pt>
                <c:pt idx="178">
                  <c:v>5.4</c:v>
                </c:pt>
                <c:pt idx="179">
                  <c:v>5.4</c:v>
                </c:pt>
                <c:pt idx="180">
                  <c:v>5.2</c:v>
                </c:pt>
                <c:pt idx="181">
                  <c:v>5</c:v>
                </c:pt>
                <c:pt idx="182">
                  <c:v>5</c:v>
                </c:pt>
                <c:pt idx="183">
                  <c:v>4.9000000000000004</c:v>
                </c:pt>
                <c:pt idx="184">
                  <c:v>4.7</c:v>
                </c:pt>
                <c:pt idx="185">
                  <c:v>4.5999999999999996</c:v>
                </c:pt>
                <c:pt idx="186">
                  <c:v>4.5</c:v>
                </c:pt>
                <c:pt idx="187">
                  <c:v>4.4000000000000004</c:v>
                </c:pt>
                <c:pt idx="188">
                  <c:v>4.4000000000000004</c:v>
                </c:pt>
                <c:pt idx="189">
                  <c:v>4.5999999999999996</c:v>
                </c:pt>
                <c:pt idx="190">
                  <c:v>4.7</c:v>
                </c:pt>
                <c:pt idx="191">
                  <c:v>5</c:v>
                </c:pt>
                <c:pt idx="192">
                  <c:v>5.0999999999999996</c:v>
                </c:pt>
                <c:pt idx="193">
                  <c:v>5.6</c:v>
                </c:pt>
                <c:pt idx="194">
                  <c:v>6.1</c:v>
                </c:pt>
                <c:pt idx="195">
                  <c:v>7.3</c:v>
                </c:pt>
                <c:pt idx="196">
                  <c:v>8.6999999999999993</c:v>
                </c:pt>
                <c:pt idx="197">
                  <c:v>9.5</c:v>
                </c:pt>
                <c:pt idx="198">
                  <c:v>9.8000000000000007</c:v>
                </c:pt>
                <c:pt idx="199">
                  <c:v>9.9</c:v>
                </c:pt>
                <c:pt idx="200">
                  <c:v>9.9</c:v>
                </c:pt>
                <c:pt idx="201">
                  <c:v>9.4</c:v>
                </c:pt>
                <c:pt idx="202">
                  <c:v>9.5</c:v>
                </c:pt>
                <c:pt idx="203">
                  <c:v>9.3000000000000007</c:v>
                </c:pt>
                <c:pt idx="204">
                  <c:v>9</c:v>
                </c:pt>
                <c:pt idx="205">
                  <c:v>9.1</c:v>
                </c:pt>
                <c:pt idx="206">
                  <c:v>9</c:v>
                </c:pt>
                <c:pt idx="207">
                  <c:v>8.5</c:v>
                </c:pt>
                <c:pt idx="208">
                  <c:v>8.1999999999999993</c:v>
                </c:pt>
                <c:pt idx="209">
                  <c:v>8.1999999999999993</c:v>
                </c:pt>
                <c:pt idx="210">
                  <c:v>7.8</c:v>
                </c:pt>
                <c:pt idx="211">
                  <c:v>7.9</c:v>
                </c:pt>
                <c:pt idx="212">
                  <c:v>7.5</c:v>
                </c:pt>
                <c:pt idx="213">
                  <c:v>7.5</c:v>
                </c:pt>
                <c:pt idx="214">
                  <c:v>7.2</c:v>
                </c:pt>
                <c:pt idx="215">
                  <c:v>6.7</c:v>
                </c:pt>
                <c:pt idx="216">
                  <c:v>6.7</c:v>
                </c:pt>
                <c:pt idx="217">
                  <c:v>6.1</c:v>
                </c:pt>
                <c:pt idx="218">
                  <c:v>5.9</c:v>
                </c:pt>
                <c:pt idx="219">
                  <c:v>5.6</c:v>
                </c:pt>
                <c:pt idx="220">
                  <c:v>5.4</c:v>
                </c:pt>
                <c:pt idx="221">
                  <c:v>5.3</c:v>
                </c:pt>
                <c:pt idx="222">
                  <c:v>5</c:v>
                </c:pt>
                <c:pt idx="223">
                  <c:v>5</c:v>
                </c:pt>
                <c:pt idx="224">
                  <c:v>5</c:v>
                </c:pt>
                <c:pt idx="225">
                  <c:v>4.9000000000000004</c:v>
                </c:pt>
                <c:pt idx="226">
                  <c:v>5</c:v>
                </c:pt>
                <c:pt idx="227">
                  <c:v>4.7</c:v>
                </c:pt>
                <c:pt idx="228">
                  <c:v>4.4000000000000004</c:v>
                </c:pt>
                <c:pt idx="229">
                  <c:v>4.3</c:v>
                </c:pt>
                <c:pt idx="230">
                  <c:v>4.3</c:v>
                </c:pt>
                <c:pt idx="231">
                  <c:v>4.0999999999999996</c:v>
                </c:pt>
                <c:pt idx="232">
                  <c:v>4</c:v>
                </c:pt>
                <c:pt idx="233">
                  <c:v>4</c:v>
                </c:pt>
                <c:pt idx="234">
                  <c:v>3.7</c:v>
                </c:pt>
                <c:pt idx="235">
                  <c:v>3.9</c:v>
                </c:pt>
                <c:pt idx="236">
                  <c:v>3.8</c:v>
                </c:pt>
                <c:pt idx="237">
                  <c:v>3.6</c:v>
                </c:pt>
                <c:pt idx="238">
                  <c:v>3.5</c:v>
                </c:pt>
                <c:pt idx="239">
                  <c:v>3.6</c:v>
                </c:pt>
              </c:numCache>
            </c:numRef>
          </c:yVal>
          <c:smooth val="0"/>
          <c:extLst>
            <c:ext xmlns:c16="http://schemas.microsoft.com/office/drawing/2014/chart" uri="{C3380CC4-5D6E-409C-BE32-E72D297353CC}">
              <c16:uniqueId val="{00000001-D508-4C39-B601-39F589D7679B}"/>
            </c:ext>
          </c:extLst>
        </c:ser>
        <c:dLbls>
          <c:showLegendKey val="0"/>
          <c:showVal val="0"/>
          <c:showCatName val="0"/>
          <c:showSerName val="0"/>
          <c:showPercent val="0"/>
          <c:showBubbleSize val="0"/>
        </c:dLbls>
        <c:axId val="1035848095"/>
        <c:axId val="1035831455"/>
      </c:scatterChart>
      <c:valAx>
        <c:axId val="1035848095"/>
        <c:scaling>
          <c:orientation val="minMax"/>
          <c:max val="12"/>
          <c:min val="-2"/>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Narrow" panose="020B0606020202030204" pitchFamily="34" charset="0"/>
                <a:ea typeface="+mn-ea"/>
                <a:cs typeface="+mn-cs"/>
              </a:defRPr>
            </a:pPr>
            <a:endParaRPr lang="en-US"/>
          </a:p>
        </c:txPr>
        <c:crossAx val="1035831455"/>
        <c:crosses val="autoZero"/>
        <c:crossBetween val="midCat"/>
        <c:majorUnit val="2"/>
      </c:valAx>
      <c:valAx>
        <c:axId val="1035831455"/>
        <c:scaling>
          <c:orientation val="minMax"/>
          <c:min val="2"/>
        </c:scaling>
        <c:delete val="0"/>
        <c:axPos val="l"/>
        <c:numFmt formatCode="General" sourceLinked="1"/>
        <c:majorTickMark val="out"/>
        <c:minorTickMark val="none"/>
        <c:tickLblPos val="low"/>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Narrow" panose="020B0606020202030204" pitchFamily="34" charset="0"/>
                <a:ea typeface="+mn-ea"/>
                <a:cs typeface="+mn-cs"/>
              </a:defRPr>
            </a:pPr>
            <a:endParaRPr lang="en-US"/>
          </a:p>
        </c:txPr>
        <c:crossAx val="1035848095"/>
        <c:crosses val="autoZero"/>
        <c:crossBetween val="midCat"/>
        <c:majorUnit val="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903564647445726E-2"/>
          <c:y val="0.11066123836793128"/>
          <c:w val="0.88752073475433213"/>
          <c:h val="0.68906013878946948"/>
        </c:manualLayout>
      </c:layout>
      <c:barChart>
        <c:barDir val="col"/>
        <c:grouping val="clustered"/>
        <c:varyColors val="0"/>
        <c:ser>
          <c:idx val="0"/>
          <c:order val="0"/>
          <c:tx>
            <c:strRef>
              <c:f>'Slide 4'!$C$111</c:f>
              <c:strCache>
                <c:ptCount val="1"/>
                <c:pt idx="0">
                  <c:v>U.S. Average Effective Tariff Rate</c:v>
                </c:pt>
              </c:strCache>
            </c:strRef>
          </c:tx>
          <c:spPr>
            <a:solidFill>
              <a:srgbClr val="117FA8"/>
            </a:solidFill>
            <a:ln>
              <a:noFill/>
            </a:ln>
            <a:effectLst/>
          </c:spPr>
          <c:invertIfNegative val="0"/>
          <c:cat>
            <c:numRef>
              <c:f>'Slide 4'!$B$14:$B$110</c:f>
              <c:numCache>
                <c:formatCode>yy</c:formatCode>
                <c:ptCount val="97"/>
                <c:pt idx="0">
                  <c:v>10594</c:v>
                </c:pt>
                <c:pt idx="1">
                  <c:v>10959</c:v>
                </c:pt>
                <c:pt idx="2">
                  <c:v>11324</c:v>
                </c:pt>
                <c:pt idx="3">
                  <c:v>11689</c:v>
                </c:pt>
                <c:pt idx="4">
                  <c:v>12055</c:v>
                </c:pt>
                <c:pt idx="5">
                  <c:v>12420</c:v>
                </c:pt>
                <c:pt idx="6">
                  <c:v>12785</c:v>
                </c:pt>
                <c:pt idx="7">
                  <c:v>13150</c:v>
                </c:pt>
                <c:pt idx="8">
                  <c:v>13516</c:v>
                </c:pt>
                <c:pt idx="9">
                  <c:v>13881</c:v>
                </c:pt>
                <c:pt idx="10">
                  <c:v>14246</c:v>
                </c:pt>
                <c:pt idx="11">
                  <c:v>14611</c:v>
                </c:pt>
                <c:pt idx="12">
                  <c:v>14977</c:v>
                </c:pt>
                <c:pt idx="13">
                  <c:v>15342</c:v>
                </c:pt>
                <c:pt idx="14">
                  <c:v>15707</c:v>
                </c:pt>
                <c:pt idx="15">
                  <c:v>16072</c:v>
                </c:pt>
                <c:pt idx="16">
                  <c:v>16438</c:v>
                </c:pt>
                <c:pt idx="17">
                  <c:v>16803</c:v>
                </c:pt>
                <c:pt idx="18">
                  <c:v>17168</c:v>
                </c:pt>
                <c:pt idx="19">
                  <c:v>17533</c:v>
                </c:pt>
                <c:pt idx="20">
                  <c:v>17899</c:v>
                </c:pt>
                <c:pt idx="21">
                  <c:v>18264</c:v>
                </c:pt>
                <c:pt idx="22">
                  <c:v>18629</c:v>
                </c:pt>
                <c:pt idx="23">
                  <c:v>18994</c:v>
                </c:pt>
                <c:pt idx="24">
                  <c:v>19360</c:v>
                </c:pt>
                <c:pt idx="25">
                  <c:v>19725</c:v>
                </c:pt>
                <c:pt idx="26">
                  <c:v>20090</c:v>
                </c:pt>
                <c:pt idx="27">
                  <c:v>20455</c:v>
                </c:pt>
                <c:pt idx="28">
                  <c:v>20821</c:v>
                </c:pt>
                <c:pt idx="29">
                  <c:v>21186</c:v>
                </c:pt>
                <c:pt idx="30">
                  <c:v>21551</c:v>
                </c:pt>
                <c:pt idx="31">
                  <c:v>21916</c:v>
                </c:pt>
                <c:pt idx="32">
                  <c:v>22282</c:v>
                </c:pt>
                <c:pt idx="33">
                  <c:v>22647</c:v>
                </c:pt>
                <c:pt idx="34">
                  <c:v>23012</c:v>
                </c:pt>
                <c:pt idx="35">
                  <c:v>23377</c:v>
                </c:pt>
                <c:pt idx="36">
                  <c:v>23743</c:v>
                </c:pt>
                <c:pt idx="37">
                  <c:v>24108</c:v>
                </c:pt>
                <c:pt idx="38">
                  <c:v>24473</c:v>
                </c:pt>
                <c:pt idx="39">
                  <c:v>24838</c:v>
                </c:pt>
                <c:pt idx="40">
                  <c:v>25204</c:v>
                </c:pt>
                <c:pt idx="41">
                  <c:v>25569</c:v>
                </c:pt>
                <c:pt idx="42">
                  <c:v>25934</c:v>
                </c:pt>
                <c:pt idx="43">
                  <c:v>26299</c:v>
                </c:pt>
                <c:pt idx="44">
                  <c:v>26665</c:v>
                </c:pt>
                <c:pt idx="45">
                  <c:v>27030</c:v>
                </c:pt>
                <c:pt idx="46">
                  <c:v>27395</c:v>
                </c:pt>
                <c:pt idx="47">
                  <c:v>27760</c:v>
                </c:pt>
                <c:pt idx="48">
                  <c:v>28126</c:v>
                </c:pt>
                <c:pt idx="49">
                  <c:v>28491</c:v>
                </c:pt>
                <c:pt idx="50">
                  <c:v>28856</c:v>
                </c:pt>
                <c:pt idx="51">
                  <c:v>29221</c:v>
                </c:pt>
                <c:pt idx="52">
                  <c:v>29587</c:v>
                </c:pt>
                <c:pt idx="53">
                  <c:v>29952</c:v>
                </c:pt>
                <c:pt idx="54">
                  <c:v>30317</c:v>
                </c:pt>
                <c:pt idx="55">
                  <c:v>30682</c:v>
                </c:pt>
                <c:pt idx="56">
                  <c:v>31048</c:v>
                </c:pt>
                <c:pt idx="57">
                  <c:v>31413</c:v>
                </c:pt>
                <c:pt idx="58">
                  <c:v>31778</c:v>
                </c:pt>
                <c:pt idx="59">
                  <c:v>32143</c:v>
                </c:pt>
                <c:pt idx="60">
                  <c:v>32509</c:v>
                </c:pt>
                <c:pt idx="61">
                  <c:v>32874</c:v>
                </c:pt>
                <c:pt idx="62">
                  <c:v>33239</c:v>
                </c:pt>
                <c:pt idx="63">
                  <c:v>33604</c:v>
                </c:pt>
                <c:pt idx="64">
                  <c:v>33970</c:v>
                </c:pt>
                <c:pt idx="65">
                  <c:v>34335</c:v>
                </c:pt>
                <c:pt idx="66">
                  <c:v>34700</c:v>
                </c:pt>
                <c:pt idx="67">
                  <c:v>35065</c:v>
                </c:pt>
                <c:pt idx="68">
                  <c:v>35431</c:v>
                </c:pt>
                <c:pt idx="69">
                  <c:v>35796</c:v>
                </c:pt>
                <c:pt idx="70">
                  <c:v>36161</c:v>
                </c:pt>
                <c:pt idx="71">
                  <c:v>36526</c:v>
                </c:pt>
                <c:pt idx="72">
                  <c:v>36892</c:v>
                </c:pt>
                <c:pt idx="73">
                  <c:v>37257</c:v>
                </c:pt>
                <c:pt idx="74">
                  <c:v>37622</c:v>
                </c:pt>
                <c:pt idx="75">
                  <c:v>37987</c:v>
                </c:pt>
                <c:pt idx="76">
                  <c:v>38353</c:v>
                </c:pt>
                <c:pt idx="77">
                  <c:v>38718</c:v>
                </c:pt>
                <c:pt idx="78">
                  <c:v>39083</c:v>
                </c:pt>
                <c:pt idx="79">
                  <c:v>39448</c:v>
                </c:pt>
                <c:pt idx="80">
                  <c:v>39814</c:v>
                </c:pt>
                <c:pt idx="81">
                  <c:v>40179</c:v>
                </c:pt>
                <c:pt idx="82">
                  <c:v>40544</c:v>
                </c:pt>
                <c:pt idx="83">
                  <c:v>40909</c:v>
                </c:pt>
                <c:pt idx="84">
                  <c:v>41275</c:v>
                </c:pt>
                <c:pt idx="85">
                  <c:v>41640</c:v>
                </c:pt>
                <c:pt idx="86">
                  <c:v>42005</c:v>
                </c:pt>
                <c:pt idx="87">
                  <c:v>42370</c:v>
                </c:pt>
                <c:pt idx="88">
                  <c:v>42736</c:v>
                </c:pt>
                <c:pt idx="89">
                  <c:v>43101</c:v>
                </c:pt>
                <c:pt idx="90">
                  <c:v>43466</c:v>
                </c:pt>
                <c:pt idx="91">
                  <c:v>43831</c:v>
                </c:pt>
                <c:pt idx="92">
                  <c:v>44197</c:v>
                </c:pt>
                <c:pt idx="93">
                  <c:v>44562</c:v>
                </c:pt>
                <c:pt idx="94">
                  <c:v>44927</c:v>
                </c:pt>
                <c:pt idx="95">
                  <c:v>45292</c:v>
                </c:pt>
                <c:pt idx="96">
                  <c:v>45658</c:v>
                </c:pt>
              </c:numCache>
            </c:numRef>
          </c:cat>
          <c:val>
            <c:numRef>
              <c:f>'Slide 4'!$C$14:$C$109</c:f>
              <c:numCache>
                <c:formatCode>0.000</c:formatCode>
                <c:ptCount val="96"/>
                <c:pt idx="0">
                  <c:v>13.333333333333334</c:v>
                </c:pt>
                <c:pt idx="1">
                  <c:v>16.129032258064516</c:v>
                </c:pt>
                <c:pt idx="2">
                  <c:v>19.047619047619047</c:v>
                </c:pt>
                <c:pt idx="3">
                  <c:v>15.384615384615385</c:v>
                </c:pt>
                <c:pt idx="4">
                  <c:v>20</c:v>
                </c:pt>
                <c:pt idx="5">
                  <c:v>16.666666666666664</c:v>
                </c:pt>
                <c:pt idx="6">
                  <c:v>16</c:v>
                </c:pt>
                <c:pt idx="7">
                  <c:v>16</c:v>
                </c:pt>
                <c:pt idx="8">
                  <c:v>15.625</c:v>
                </c:pt>
                <c:pt idx="9">
                  <c:v>13.636363636363635</c:v>
                </c:pt>
                <c:pt idx="10">
                  <c:v>12.5</c:v>
                </c:pt>
                <c:pt idx="11">
                  <c:v>11.111111111111111</c:v>
                </c:pt>
                <c:pt idx="12">
                  <c:v>11.76470588235294</c:v>
                </c:pt>
                <c:pt idx="13">
                  <c:v>11.111111111111111</c:v>
                </c:pt>
                <c:pt idx="14">
                  <c:v>11.76470588235294</c:v>
                </c:pt>
                <c:pt idx="15">
                  <c:v>10.526315789473683</c:v>
                </c:pt>
                <c:pt idx="16">
                  <c:v>10.256410256410255</c:v>
                </c:pt>
                <c:pt idx="17">
                  <c:v>9.8039215686274517</c:v>
                </c:pt>
                <c:pt idx="18">
                  <c:v>6.666666666666667</c:v>
                </c:pt>
                <c:pt idx="19">
                  <c:v>5.2631578947368416</c:v>
                </c:pt>
                <c:pt idx="20">
                  <c:v>5.7971014492753623</c:v>
                </c:pt>
                <c:pt idx="21">
                  <c:v>5.4945054945054945</c:v>
                </c:pt>
                <c:pt idx="22">
                  <c:v>5.3571428571428568</c:v>
                </c:pt>
                <c:pt idx="23">
                  <c:v>5.5555555555555554</c:v>
                </c:pt>
                <c:pt idx="24">
                  <c:v>5.4545454545454541</c:v>
                </c:pt>
                <c:pt idx="25">
                  <c:v>4.8076923076923084</c:v>
                </c:pt>
                <c:pt idx="26">
                  <c:v>6.0869565217391308</c:v>
                </c:pt>
                <c:pt idx="27">
                  <c:v>5.46875</c:v>
                </c:pt>
                <c:pt idx="28">
                  <c:v>6.0150375939849621</c:v>
                </c:pt>
                <c:pt idx="29">
                  <c:v>6.1538461538461542</c:v>
                </c:pt>
                <c:pt idx="30">
                  <c:v>6.5359477124183014</c:v>
                </c:pt>
                <c:pt idx="31">
                  <c:v>7.2368421052631584</c:v>
                </c:pt>
                <c:pt idx="32">
                  <c:v>6.6225165562913908</c:v>
                </c:pt>
                <c:pt idx="33">
                  <c:v>7.1005917159763312</c:v>
                </c:pt>
                <c:pt idx="34">
                  <c:v>6.7796610169491522</c:v>
                </c:pt>
                <c:pt idx="35">
                  <c:v>6.7010309278350517</c:v>
                </c:pt>
                <c:pt idx="36">
                  <c:v>7.2072072072072073</c:v>
                </c:pt>
                <c:pt idx="37">
                  <c:v>7.2243346007604554</c:v>
                </c:pt>
                <c:pt idx="38">
                  <c:v>6.8345323741007196</c:v>
                </c:pt>
                <c:pt idx="39">
                  <c:v>6.7846607669616521</c:v>
                </c:pt>
                <c:pt idx="40">
                  <c:v>6.5217391304347823</c:v>
                </c:pt>
                <c:pt idx="41">
                  <c:v>6.1124694376528117</c:v>
                </c:pt>
                <c:pt idx="42">
                  <c:v>6.6523605150214591</c:v>
                </c:pt>
                <c:pt idx="43">
                  <c:v>5.272407732864675</c:v>
                </c:pt>
                <c:pt idx="44">
                  <c:v>4.5961002785515319</c:v>
                </c:pt>
                <c:pt idx="45">
                  <c:v>3.5406698564593304</c:v>
                </c:pt>
                <c:pt idx="46">
                  <c:v>5.9595959595959602</c:v>
                </c:pt>
                <c:pt idx="47">
                  <c:v>3.6918138041733553</c:v>
                </c:pt>
                <c:pt idx="48">
                  <c:v>3.5386631716906947</c:v>
                </c:pt>
                <c:pt idx="49">
                  <c:v>4.0022547914317927</c:v>
                </c:pt>
                <c:pt idx="50">
                  <c:v>3.524436090225564</c:v>
                </c:pt>
                <c:pt idx="51">
                  <c:v>2.8962188254223653</c:v>
                </c:pt>
                <c:pt idx="52">
                  <c:v>3.2113517550410755</c:v>
                </c:pt>
                <c:pt idx="53">
                  <c:v>3.4331337325349298</c:v>
                </c:pt>
                <c:pt idx="54">
                  <c:v>3.3370003667033368</c:v>
                </c:pt>
                <c:pt idx="55">
                  <c:v>3.5385072851620576</c:v>
                </c:pt>
                <c:pt idx="56">
                  <c:v>3.5537430818526068</c:v>
                </c:pt>
                <c:pt idx="57">
                  <c:v>3.7027027027027031</c:v>
                </c:pt>
                <c:pt idx="58">
                  <c:v>3.7367405978784953</c:v>
                </c:pt>
                <c:pt idx="59">
                  <c:v>3.6275160362751602</c:v>
                </c:pt>
                <c:pt idx="60">
                  <c:v>3.6097359735973598</c:v>
                </c:pt>
                <c:pt idx="61">
                  <c:v>3.4442038968706949</c:v>
                </c:pt>
                <c:pt idx="62">
                  <c:v>3.3553025763930497</c:v>
                </c:pt>
                <c:pt idx="63">
                  <c:v>3.3584143879610937</c:v>
                </c:pt>
                <c:pt idx="64">
                  <c:v>3.3400809716599191</c:v>
                </c:pt>
                <c:pt idx="65">
                  <c:v>3.1619385342789594</c:v>
                </c:pt>
                <c:pt idx="66">
                  <c:v>2.6142064959070503</c:v>
                </c:pt>
                <c:pt idx="67">
                  <c:v>2.3780034679217241</c:v>
                </c:pt>
                <c:pt idx="68">
                  <c:v>2.2129389183696513</c:v>
                </c:pt>
                <c:pt idx="69">
                  <c:v>2.1057155135367425</c:v>
                </c:pt>
                <c:pt idx="70">
                  <c:v>1.8264840182648401</c:v>
                </c:pt>
                <c:pt idx="71">
                  <c:v>1.6863810741687979</c:v>
                </c:pt>
                <c:pt idx="72">
                  <c:v>1.7514028226492093</c:v>
                </c:pt>
                <c:pt idx="73">
                  <c:v>1.6598548669613813</c:v>
                </c:pt>
                <c:pt idx="74">
                  <c:v>1.6551193225558123</c:v>
                </c:pt>
                <c:pt idx="75">
                  <c:v>1.5393763213530656</c:v>
                </c:pt>
                <c:pt idx="76">
                  <c:v>1.4685395867192941</c:v>
                </c:pt>
                <c:pt idx="77">
                  <c:v>1.4048195306745237</c:v>
                </c:pt>
                <c:pt idx="78">
                  <c:v>1.4380586208618364</c:v>
                </c:pt>
                <c:pt idx="79">
                  <c:v>1.3589612323730631</c:v>
                </c:pt>
                <c:pt idx="80">
                  <c:v>1.4545683521188841</c:v>
                </c:pt>
                <c:pt idx="81">
                  <c:v>1.4689265536723164</c:v>
                </c:pt>
                <c:pt idx="82">
                  <c:v>1.4297879969521761</c:v>
                </c:pt>
                <c:pt idx="83">
                  <c:v>1.4607770461779968</c:v>
                </c:pt>
                <c:pt idx="84">
                  <c:v>1.5475827193861982</c:v>
                </c:pt>
                <c:pt idx="85">
                  <c:v>1.5653120160716527</c:v>
                </c:pt>
                <c:pt idx="86">
                  <c:v>1.6640461215932913</c:v>
                </c:pt>
                <c:pt idx="87">
                  <c:v>1.6901789336097717</c:v>
                </c:pt>
                <c:pt idx="88">
                  <c:v>1.6245411198784758</c:v>
                </c:pt>
                <c:pt idx="89">
                  <c:v>2.082763471532961</c:v>
                </c:pt>
                <c:pt idx="90">
                  <c:v>3.0913497834465771</c:v>
                </c:pt>
                <c:pt idx="91">
                  <c:v>2.9760097175827509</c:v>
                </c:pt>
                <c:pt idx="92">
                  <c:v>3.1377658825186643</c:v>
                </c:pt>
                <c:pt idx="93">
                  <c:v>3.1409272336505984</c:v>
                </c:pt>
                <c:pt idx="94">
                  <c:v>2.6355737863764088</c:v>
                </c:pt>
                <c:pt idx="95">
                  <c:v>2.5452315240723706</c:v>
                </c:pt>
              </c:numCache>
            </c:numRef>
          </c:val>
          <c:extLst>
            <c:ext xmlns:c16="http://schemas.microsoft.com/office/drawing/2014/chart" uri="{C3380CC4-5D6E-409C-BE32-E72D297353CC}">
              <c16:uniqueId val="{00000000-89C1-4BF0-8142-710473E9BCB3}"/>
            </c:ext>
          </c:extLst>
        </c:ser>
        <c:dLbls>
          <c:showLegendKey val="0"/>
          <c:showVal val="0"/>
          <c:showCatName val="0"/>
          <c:showSerName val="0"/>
          <c:showPercent val="0"/>
          <c:showBubbleSize val="0"/>
        </c:dLbls>
        <c:gapWidth val="45"/>
        <c:overlap val="-27"/>
        <c:axId val="1097812639"/>
        <c:axId val="1097806879"/>
      </c:barChart>
      <c:barChart>
        <c:barDir val="col"/>
        <c:grouping val="stacked"/>
        <c:varyColors val="0"/>
        <c:ser>
          <c:idx val="2"/>
          <c:order val="2"/>
          <c:tx>
            <c:v>Realized Tariff Rate</c:v>
          </c:tx>
          <c:spPr>
            <a:solidFill>
              <a:schemeClr val="accent2"/>
            </a:solidFill>
            <a:ln w="28575">
              <a:solidFill>
                <a:schemeClr val="accent2"/>
              </a:solidFill>
            </a:ln>
            <a:effectLst/>
          </c:spPr>
          <c:invertIfNegative val="0"/>
          <c:cat>
            <c:numRef>
              <c:f>'Slide 4'!$B$14:$B$110</c:f>
              <c:numCache>
                <c:formatCode>yy</c:formatCode>
                <c:ptCount val="97"/>
                <c:pt idx="0">
                  <c:v>10594</c:v>
                </c:pt>
                <c:pt idx="1">
                  <c:v>10959</c:v>
                </c:pt>
                <c:pt idx="2">
                  <c:v>11324</c:v>
                </c:pt>
                <c:pt idx="3">
                  <c:v>11689</c:v>
                </c:pt>
                <c:pt idx="4">
                  <c:v>12055</c:v>
                </c:pt>
                <c:pt idx="5">
                  <c:v>12420</c:v>
                </c:pt>
                <c:pt idx="6">
                  <c:v>12785</c:v>
                </c:pt>
                <c:pt idx="7">
                  <c:v>13150</c:v>
                </c:pt>
                <c:pt idx="8">
                  <c:v>13516</c:v>
                </c:pt>
                <c:pt idx="9">
                  <c:v>13881</c:v>
                </c:pt>
                <c:pt idx="10">
                  <c:v>14246</c:v>
                </c:pt>
                <c:pt idx="11">
                  <c:v>14611</c:v>
                </c:pt>
                <c:pt idx="12">
                  <c:v>14977</c:v>
                </c:pt>
                <c:pt idx="13">
                  <c:v>15342</c:v>
                </c:pt>
                <c:pt idx="14">
                  <c:v>15707</c:v>
                </c:pt>
                <c:pt idx="15">
                  <c:v>16072</c:v>
                </c:pt>
                <c:pt idx="16">
                  <c:v>16438</c:v>
                </c:pt>
                <c:pt idx="17">
                  <c:v>16803</c:v>
                </c:pt>
                <c:pt idx="18">
                  <c:v>17168</c:v>
                </c:pt>
                <c:pt idx="19">
                  <c:v>17533</c:v>
                </c:pt>
                <c:pt idx="20">
                  <c:v>17899</c:v>
                </c:pt>
                <c:pt idx="21">
                  <c:v>18264</c:v>
                </c:pt>
                <c:pt idx="22">
                  <c:v>18629</c:v>
                </c:pt>
                <c:pt idx="23">
                  <c:v>18994</c:v>
                </c:pt>
                <c:pt idx="24">
                  <c:v>19360</c:v>
                </c:pt>
                <c:pt idx="25">
                  <c:v>19725</c:v>
                </c:pt>
                <c:pt idx="26">
                  <c:v>20090</c:v>
                </c:pt>
                <c:pt idx="27">
                  <c:v>20455</c:v>
                </c:pt>
                <c:pt idx="28">
                  <c:v>20821</c:v>
                </c:pt>
                <c:pt idx="29">
                  <c:v>21186</c:v>
                </c:pt>
                <c:pt idx="30">
                  <c:v>21551</c:v>
                </c:pt>
                <c:pt idx="31">
                  <c:v>21916</c:v>
                </c:pt>
                <c:pt idx="32">
                  <c:v>22282</c:v>
                </c:pt>
                <c:pt idx="33">
                  <c:v>22647</c:v>
                </c:pt>
                <c:pt idx="34">
                  <c:v>23012</c:v>
                </c:pt>
                <c:pt idx="35">
                  <c:v>23377</c:v>
                </c:pt>
                <c:pt idx="36">
                  <c:v>23743</c:v>
                </c:pt>
                <c:pt idx="37">
                  <c:v>24108</c:v>
                </c:pt>
                <c:pt idx="38">
                  <c:v>24473</c:v>
                </c:pt>
                <c:pt idx="39">
                  <c:v>24838</c:v>
                </c:pt>
                <c:pt idx="40">
                  <c:v>25204</c:v>
                </c:pt>
                <c:pt idx="41">
                  <c:v>25569</c:v>
                </c:pt>
                <c:pt idx="42">
                  <c:v>25934</c:v>
                </c:pt>
                <c:pt idx="43">
                  <c:v>26299</c:v>
                </c:pt>
                <c:pt idx="44">
                  <c:v>26665</c:v>
                </c:pt>
                <c:pt idx="45">
                  <c:v>27030</c:v>
                </c:pt>
                <c:pt idx="46">
                  <c:v>27395</c:v>
                </c:pt>
                <c:pt idx="47">
                  <c:v>27760</c:v>
                </c:pt>
                <c:pt idx="48">
                  <c:v>28126</c:v>
                </c:pt>
                <c:pt idx="49">
                  <c:v>28491</c:v>
                </c:pt>
                <c:pt idx="50">
                  <c:v>28856</c:v>
                </c:pt>
                <c:pt idx="51">
                  <c:v>29221</c:v>
                </c:pt>
                <c:pt idx="52">
                  <c:v>29587</c:v>
                </c:pt>
                <c:pt idx="53">
                  <c:v>29952</c:v>
                </c:pt>
                <c:pt idx="54">
                  <c:v>30317</c:v>
                </c:pt>
                <c:pt idx="55">
                  <c:v>30682</c:v>
                </c:pt>
                <c:pt idx="56">
                  <c:v>31048</c:v>
                </c:pt>
                <c:pt idx="57">
                  <c:v>31413</c:v>
                </c:pt>
                <c:pt idx="58">
                  <c:v>31778</c:v>
                </c:pt>
                <c:pt idx="59">
                  <c:v>32143</c:v>
                </c:pt>
                <c:pt idx="60">
                  <c:v>32509</c:v>
                </c:pt>
                <c:pt idx="61">
                  <c:v>32874</c:v>
                </c:pt>
                <c:pt idx="62">
                  <c:v>33239</c:v>
                </c:pt>
                <c:pt idx="63">
                  <c:v>33604</c:v>
                </c:pt>
                <c:pt idx="64">
                  <c:v>33970</c:v>
                </c:pt>
                <c:pt idx="65">
                  <c:v>34335</c:v>
                </c:pt>
                <c:pt idx="66">
                  <c:v>34700</c:v>
                </c:pt>
                <c:pt idx="67">
                  <c:v>35065</c:v>
                </c:pt>
                <c:pt idx="68">
                  <c:v>35431</c:v>
                </c:pt>
                <c:pt idx="69">
                  <c:v>35796</c:v>
                </c:pt>
                <c:pt idx="70">
                  <c:v>36161</c:v>
                </c:pt>
                <c:pt idx="71">
                  <c:v>36526</c:v>
                </c:pt>
                <c:pt idx="72">
                  <c:v>36892</c:v>
                </c:pt>
                <c:pt idx="73">
                  <c:v>37257</c:v>
                </c:pt>
                <c:pt idx="74">
                  <c:v>37622</c:v>
                </c:pt>
                <c:pt idx="75">
                  <c:v>37987</c:v>
                </c:pt>
                <c:pt idx="76">
                  <c:v>38353</c:v>
                </c:pt>
                <c:pt idx="77">
                  <c:v>38718</c:v>
                </c:pt>
                <c:pt idx="78">
                  <c:v>39083</c:v>
                </c:pt>
                <c:pt idx="79">
                  <c:v>39448</c:v>
                </c:pt>
                <c:pt idx="80">
                  <c:v>39814</c:v>
                </c:pt>
                <c:pt idx="81">
                  <c:v>40179</c:v>
                </c:pt>
                <c:pt idx="82">
                  <c:v>40544</c:v>
                </c:pt>
                <c:pt idx="83">
                  <c:v>40909</c:v>
                </c:pt>
                <c:pt idx="84">
                  <c:v>41275</c:v>
                </c:pt>
                <c:pt idx="85">
                  <c:v>41640</c:v>
                </c:pt>
                <c:pt idx="86">
                  <c:v>42005</c:v>
                </c:pt>
                <c:pt idx="87">
                  <c:v>42370</c:v>
                </c:pt>
                <c:pt idx="88">
                  <c:v>42736</c:v>
                </c:pt>
                <c:pt idx="89">
                  <c:v>43101</c:v>
                </c:pt>
                <c:pt idx="90">
                  <c:v>43466</c:v>
                </c:pt>
                <c:pt idx="91">
                  <c:v>43831</c:v>
                </c:pt>
                <c:pt idx="92">
                  <c:v>44197</c:v>
                </c:pt>
                <c:pt idx="93">
                  <c:v>44562</c:v>
                </c:pt>
                <c:pt idx="94">
                  <c:v>44927</c:v>
                </c:pt>
                <c:pt idx="95">
                  <c:v>45292</c:v>
                </c:pt>
                <c:pt idx="96">
                  <c:v>45658</c:v>
                </c:pt>
              </c:numCache>
            </c:numRef>
          </c:cat>
          <c:val>
            <c:numRef>
              <c:f>'Slide 4'!$D$14:$D$110</c:f>
              <c:numCache>
                <c:formatCode>0.000</c:formatCode>
                <c:ptCount val="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formatCode="0.0">
                  <c:v>11.3</c:v>
                </c:pt>
              </c:numCache>
            </c:numRef>
          </c:val>
          <c:extLst>
            <c:ext xmlns:c16="http://schemas.microsoft.com/office/drawing/2014/chart" uri="{C3380CC4-5D6E-409C-BE32-E72D297353CC}">
              <c16:uniqueId val="{00000001-89C1-4BF0-8142-710473E9BCB3}"/>
            </c:ext>
          </c:extLst>
        </c:ser>
        <c:ser>
          <c:idx val="3"/>
          <c:order val="3"/>
          <c:tx>
            <c:v>stacked</c:v>
          </c:tx>
          <c:spPr>
            <a:solidFill>
              <a:schemeClr val="accent2"/>
            </a:solidFill>
            <a:ln>
              <a:solidFill>
                <a:schemeClr val="accent2"/>
              </a:solidFill>
            </a:ln>
            <a:effectLst/>
          </c:spPr>
          <c:invertIfNegative val="0"/>
          <c:dPt>
            <c:idx val="96"/>
            <c:invertIfNegative val="0"/>
            <c:bubble3D val="0"/>
            <c:spPr>
              <a:pattFill prst="trellis">
                <a:fgClr>
                  <a:schemeClr val="accent2"/>
                </a:fgClr>
                <a:bgClr>
                  <a:schemeClr val="bg1"/>
                </a:bgClr>
              </a:pattFill>
              <a:ln w="28575">
                <a:solidFill>
                  <a:schemeClr val="accent2"/>
                </a:solidFill>
                <a:prstDash val="sysDot"/>
              </a:ln>
              <a:effectLst/>
            </c:spPr>
            <c:extLst>
              <c:ext xmlns:c16="http://schemas.microsoft.com/office/drawing/2014/chart" uri="{C3380CC4-5D6E-409C-BE32-E72D297353CC}">
                <c16:uniqueId val="{00000003-89C1-4BF0-8142-710473E9BCB3}"/>
              </c:ext>
            </c:extLst>
          </c:dPt>
          <c:cat>
            <c:numRef>
              <c:f>'Slide 4'!$B$14:$B$110</c:f>
              <c:numCache>
                <c:formatCode>yy</c:formatCode>
                <c:ptCount val="97"/>
                <c:pt idx="0">
                  <c:v>10594</c:v>
                </c:pt>
                <c:pt idx="1">
                  <c:v>10959</c:v>
                </c:pt>
                <c:pt idx="2">
                  <c:v>11324</c:v>
                </c:pt>
                <c:pt idx="3">
                  <c:v>11689</c:v>
                </c:pt>
                <c:pt idx="4">
                  <c:v>12055</c:v>
                </c:pt>
                <c:pt idx="5">
                  <c:v>12420</c:v>
                </c:pt>
                <c:pt idx="6">
                  <c:v>12785</c:v>
                </c:pt>
                <c:pt idx="7">
                  <c:v>13150</c:v>
                </c:pt>
                <c:pt idx="8">
                  <c:v>13516</c:v>
                </c:pt>
                <c:pt idx="9">
                  <c:v>13881</c:v>
                </c:pt>
                <c:pt idx="10">
                  <c:v>14246</c:v>
                </c:pt>
                <c:pt idx="11">
                  <c:v>14611</c:v>
                </c:pt>
                <c:pt idx="12">
                  <c:v>14977</c:v>
                </c:pt>
                <c:pt idx="13">
                  <c:v>15342</c:v>
                </c:pt>
                <c:pt idx="14">
                  <c:v>15707</c:v>
                </c:pt>
                <c:pt idx="15">
                  <c:v>16072</c:v>
                </c:pt>
                <c:pt idx="16">
                  <c:v>16438</c:v>
                </c:pt>
                <c:pt idx="17">
                  <c:v>16803</c:v>
                </c:pt>
                <c:pt idx="18">
                  <c:v>17168</c:v>
                </c:pt>
                <c:pt idx="19">
                  <c:v>17533</c:v>
                </c:pt>
                <c:pt idx="20">
                  <c:v>17899</c:v>
                </c:pt>
                <c:pt idx="21">
                  <c:v>18264</c:v>
                </c:pt>
                <c:pt idx="22">
                  <c:v>18629</c:v>
                </c:pt>
                <c:pt idx="23">
                  <c:v>18994</c:v>
                </c:pt>
                <c:pt idx="24">
                  <c:v>19360</c:v>
                </c:pt>
                <c:pt idx="25">
                  <c:v>19725</c:v>
                </c:pt>
                <c:pt idx="26">
                  <c:v>20090</c:v>
                </c:pt>
                <c:pt idx="27">
                  <c:v>20455</c:v>
                </c:pt>
                <c:pt idx="28">
                  <c:v>20821</c:v>
                </c:pt>
                <c:pt idx="29">
                  <c:v>21186</c:v>
                </c:pt>
                <c:pt idx="30">
                  <c:v>21551</c:v>
                </c:pt>
                <c:pt idx="31">
                  <c:v>21916</c:v>
                </c:pt>
                <c:pt idx="32">
                  <c:v>22282</c:v>
                </c:pt>
                <c:pt idx="33">
                  <c:v>22647</c:v>
                </c:pt>
                <c:pt idx="34">
                  <c:v>23012</c:v>
                </c:pt>
                <c:pt idx="35">
                  <c:v>23377</c:v>
                </c:pt>
                <c:pt idx="36">
                  <c:v>23743</c:v>
                </c:pt>
                <c:pt idx="37">
                  <c:v>24108</c:v>
                </c:pt>
                <c:pt idx="38">
                  <c:v>24473</c:v>
                </c:pt>
                <c:pt idx="39">
                  <c:v>24838</c:v>
                </c:pt>
                <c:pt idx="40">
                  <c:v>25204</c:v>
                </c:pt>
                <c:pt idx="41">
                  <c:v>25569</c:v>
                </c:pt>
                <c:pt idx="42">
                  <c:v>25934</c:v>
                </c:pt>
                <c:pt idx="43">
                  <c:v>26299</c:v>
                </c:pt>
                <c:pt idx="44">
                  <c:v>26665</c:v>
                </c:pt>
                <c:pt idx="45">
                  <c:v>27030</c:v>
                </c:pt>
                <c:pt idx="46">
                  <c:v>27395</c:v>
                </c:pt>
                <c:pt idx="47">
                  <c:v>27760</c:v>
                </c:pt>
                <c:pt idx="48">
                  <c:v>28126</c:v>
                </c:pt>
                <c:pt idx="49">
                  <c:v>28491</c:v>
                </c:pt>
                <c:pt idx="50">
                  <c:v>28856</c:v>
                </c:pt>
                <c:pt idx="51">
                  <c:v>29221</c:v>
                </c:pt>
                <c:pt idx="52">
                  <c:v>29587</c:v>
                </c:pt>
                <c:pt idx="53">
                  <c:v>29952</c:v>
                </c:pt>
                <c:pt idx="54">
                  <c:v>30317</c:v>
                </c:pt>
                <c:pt idx="55">
                  <c:v>30682</c:v>
                </c:pt>
                <c:pt idx="56">
                  <c:v>31048</c:v>
                </c:pt>
                <c:pt idx="57">
                  <c:v>31413</c:v>
                </c:pt>
                <c:pt idx="58">
                  <c:v>31778</c:v>
                </c:pt>
                <c:pt idx="59">
                  <c:v>32143</c:v>
                </c:pt>
                <c:pt idx="60">
                  <c:v>32509</c:v>
                </c:pt>
                <c:pt idx="61">
                  <c:v>32874</c:v>
                </c:pt>
                <c:pt idx="62">
                  <c:v>33239</c:v>
                </c:pt>
                <c:pt idx="63">
                  <c:v>33604</c:v>
                </c:pt>
                <c:pt idx="64">
                  <c:v>33970</c:v>
                </c:pt>
                <c:pt idx="65">
                  <c:v>34335</c:v>
                </c:pt>
                <c:pt idx="66">
                  <c:v>34700</c:v>
                </c:pt>
                <c:pt idx="67">
                  <c:v>35065</c:v>
                </c:pt>
                <c:pt idx="68">
                  <c:v>35431</c:v>
                </c:pt>
                <c:pt idx="69">
                  <c:v>35796</c:v>
                </c:pt>
                <c:pt idx="70">
                  <c:v>36161</c:v>
                </c:pt>
                <c:pt idx="71">
                  <c:v>36526</c:v>
                </c:pt>
                <c:pt idx="72">
                  <c:v>36892</c:v>
                </c:pt>
                <c:pt idx="73">
                  <c:v>37257</c:v>
                </c:pt>
                <c:pt idx="74">
                  <c:v>37622</c:v>
                </c:pt>
                <c:pt idx="75">
                  <c:v>37987</c:v>
                </c:pt>
                <c:pt idx="76">
                  <c:v>38353</c:v>
                </c:pt>
                <c:pt idx="77">
                  <c:v>38718</c:v>
                </c:pt>
                <c:pt idx="78">
                  <c:v>39083</c:v>
                </c:pt>
                <c:pt idx="79">
                  <c:v>39448</c:v>
                </c:pt>
                <c:pt idx="80">
                  <c:v>39814</c:v>
                </c:pt>
                <c:pt idx="81">
                  <c:v>40179</c:v>
                </c:pt>
                <c:pt idx="82">
                  <c:v>40544</c:v>
                </c:pt>
                <c:pt idx="83">
                  <c:v>40909</c:v>
                </c:pt>
                <c:pt idx="84">
                  <c:v>41275</c:v>
                </c:pt>
                <c:pt idx="85">
                  <c:v>41640</c:v>
                </c:pt>
                <c:pt idx="86">
                  <c:v>42005</c:v>
                </c:pt>
                <c:pt idx="87">
                  <c:v>42370</c:v>
                </c:pt>
                <c:pt idx="88">
                  <c:v>42736</c:v>
                </c:pt>
                <c:pt idx="89">
                  <c:v>43101</c:v>
                </c:pt>
                <c:pt idx="90">
                  <c:v>43466</c:v>
                </c:pt>
                <c:pt idx="91">
                  <c:v>43831</c:v>
                </c:pt>
                <c:pt idx="92">
                  <c:v>44197</c:v>
                </c:pt>
                <c:pt idx="93">
                  <c:v>44562</c:v>
                </c:pt>
                <c:pt idx="94">
                  <c:v>44927</c:v>
                </c:pt>
                <c:pt idx="95">
                  <c:v>45292</c:v>
                </c:pt>
                <c:pt idx="96">
                  <c:v>45658</c:v>
                </c:pt>
              </c:numCache>
            </c:numRef>
          </c:cat>
          <c:val>
            <c:numRef>
              <c:f>'Slide 4'!$E$14:$E$110</c:f>
              <c:numCache>
                <c:formatCode>General</c:formatCode>
                <c:ptCount val="97"/>
                <c:pt idx="96" formatCode="0.0">
                  <c:v>6.6999999999999993</c:v>
                </c:pt>
              </c:numCache>
            </c:numRef>
          </c:val>
          <c:extLst>
            <c:ext xmlns:c16="http://schemas.microsoft.com/office/drawing/2014/chart" uri="{C3380CC4-5D6E-409C-BE32-E72D297353CC}">
              <c16:uniqueId val="{00000004-89C1-4BF0-8142-710473E9BCB3}"/>
            </c:ext>
          </c:extLst>
        </c:ser>
        <c:dLbls>
          <c:showLegendKey val="0"/>
          <c:showVal val="0"/>
          <c:showCatName val="0"/>
          <c:showSerName val="0"/>
          <c:showPercent val="0"/>
          <c:showBubbleSize val="0"/>
        </c:dLbls>
        <c:gapWidth val="219"/>
        <c:overlap val="100"/>
        <c:axId val="1336298175"/>
        <c:axId val="1336301535"/>
        <c:extLst>
          <c:ext xmlns:c15="http://schemas.microsoft.com/office/drawing/2012/chart" uri="{02D57815-91ED-43cb-92C2-25804820EDAC}">
            <c15:filteredBarSeries>
              <c15:ser>
                <c:idx val="1"/>
                <c:order val="1"/>
                <c:spPr>
                  <a:solidFill>
                    <a:schemeClr val="accent2"/>
                  </a:solidFill>
                  <a:ln>
                    <a:noFill/>
                  </a:ln>
                  <a:effectLst/>
                </c:spPr>
                <c:invertIfNegative val="0"/>
                <c:cat>
                  <c:numRef>
                    <c:extLst>
                      <c:ext uri="{02D57815-91ED-43cb-92C2-25804820EDAC}">
                        <c15:formulaRef>
                          <c15:sqref>'Slide 4'!$B$14:$B$110</c15:sqref>
                        </c15:formulaRef>
                      </c:ext>
                    </c:extLst>
                    <c:numCache>
                      <c:formatCode>yy</c:formatCode>
                      <c:ptCount val="97"/>
                      <c:pt idx="0">
                        <c:v>10594</c:v>
                      </c:pt>
                      <c:pt idx="1">
                        <c:v>10959</c:v>
                      </c:pt>
                      <c:pt idx="2">
                        <c:v>11324</c:v>
                      </c:pt>
                      <c:pt idx="3">
                        <c:v>11689</c:v>
                      </c:pt>
                      <c:pt idx="4">
                        <c:v>12055</c:v>
                      </c:pt>
                      <c:pt idx="5">
                        <c:v>12420</c:v>
                      </c:pt>
                      <c:pt idx="6">
                        <c:v>12785</c:v>
                      </c:pt>
                      <c:pt idx="7">
                        <c:v>13150</c:v>
                      </c:pt>
                      <c:pt idx="8">
                        <c:v>13516</c:v>
                      </c:pt>
                      <c:pt idx="9">
                        <c:v>13881</c:v>
                      </c:pt>
                      <c:pt idx="10">
                        <c:v>14246</c:v>
                      </c:pt>
                      <c:pt idx="11">
                        <c:v>14611</c:v>
                      </c:pt>
                      <c:pt idx="12">
                        <c:v>14977</c:v>
                      </c:pt>
                      <c:pt idx="13">
                        <c:v>15342</c:v>
                      </c:pt>
                      <c:pt idx="14">
                        <c:v>15707</c:v>
                      </c:pt>
                      <c:pt idx="15">
                        <c:v>16072</c:v>
                      </c:pt>
                      <c:pt idx="16">
                        <c:v>16438</c:v>
                      </c:pt>
                      <c:pt idx="17">
                        <c:v>16803</c:v>
                      </c:pt>
                      <c:pt idx="18">
                        <c:v>17168</c:v>
                      </c:pt>
                      <c:pt idx="19">
                        <c:v>17533</c:v>
                      </c:pt>
                      <c:pt idx="20">
                        <c:v>17899</c:v>
                      </c:pt>
                      <c:pt idx="21">
                        <c:v>18264</c:v>
                      </c:pt>
                      <c:pt idx="22">
                        <c:v>18629</c:v>
                      </c:pt>
                      <c:pt idx="23">
                        <c:v>18994</c:v>
                      </c:pt>
                      <c:pt idx="24">
                        <c:v>19360</c:v>
                      </c:pt>
                      <c:pt idx="25">
                        <c:v>19725</c:v>
                      </c:pt>
                      <c:pt idx="26">
                        <c:v>20090</c:v>
                      </c:pt>
                      <c:pt idx="27">
                        <c:v>20455</c:v>
                      </c:pt>
                      <c:pt idx="28">
                        <c:v>20821</c:v>
                      </c:pt>
                      <c:pt idx="29">
                        <c:v>21186</c:v>
                      </c:pt>
                      <c:pt idx="30">
                        <c:v>21551</c:v>
                      </c:pt>
                      <c:pt idx="31">
                        <c:v>21916</c:v>
                      </c:pt>
                      <c:pt idx="32">
                        <c:v>22282</c:v>
                      </c:pt>
                      <c:pt idx="33">
                        <c:v>22647</c:v>
                      </c:pt>
                      <c:pt idx="34">
                        <c:v>23012</c:v>
                      </c:pt>
                      <c:pt idx="35">
                        <c:v>23377</c:v>
                      </c:pt>
                      <c:pt idx="36">
                        <c:v>23743</c:v>
                      </c:pt>
                      <c:pt idx="37">
                        <c:v>24108</c:v>
                      </c:pt>
                      <c:pt idx="38">
                        <c:v>24473</c:v>
                      </c:pt>
                      <c:pt idx="39">
                        <c:v>24838</c:v>
                      </c:pt>
                      <c:pt idx="40">
                        <c:v>25204</c:v>
                      </c:pt>
                      <c:pt idx="41">
                        <c:v>25569</c:v>
                      </c:pt>
                      <c:pt idx="42">
                        <c:v>25934</c:v>
                      </c:pt>
                      <c:pt idx="43">
                        <c:v>26299</c:v>
                      </c:pt>
                      <c:pt idx="44">
                        <c:v>26665</c:v>
                      </c:pt>
                      <c:pt idx="45">
                        <c:v>27030</c:v>
                      </c:pt>
                      <c:pt idx="46">
                        <c:v>27395</c:v>
                      </c:pt>
                      <c:pt idx="47">
                        <c:v>27760</c:v>
                      </c:pt>
                      <c:pt idx="48">
                        <c:v>28126</c:v>
                      </c:pt>
                      <c:pt idx="49">
                        <c:v>28491</c:v>
                      </c:pt>
                      <c:pt idx="50">
                        <c:v>28856</c:v>
                      </c:pt>
                      <c:pt idx="51">
                        <c:v>29221</c:v>
                      </c:pt>
                      <c:pt idx="52">
                        <c:v>29587</c:v>
                      </c:pt>
                      <c:pt idx="53">
                        <c:v>29952</c:v>
                      </c:pt>
                      <c:pt idx="54">
                        <c:v>30317</c:v>
                      </c:pt>
                      <c:pt idx="55">
                        <c:v>30682</c:v>
                      </c:pt>
                      <c:pt idx="56">
                        <c:v>31048</c:v>
                      </c:pt>
                      <c:pt idx="57">
                        <c:v>31413</c:v>
                      </c:pt>
                      <c:pt idx="58">
                        <c:v>31778</c:v>
                      </c:pt>
                      <c:pt idx="59">
                        <c:v>32143</c:v>
                      </c:pt>
                      <c:pt idx="60">
                        <c:v>32509</c:v>
                      </c:pt>
                      <c:pt idx="61">
                        <c:v>32874</c:v>
                      </c:pt>
                      <c:pt idx="62">
                        <c:v>33239</c:v>
                      </c:pt>
                      <c:pt idx="63">
                        <c:v>33604</c:v>
                      </c:pt>
                      <c:pt idx="64">
                        <c:v>33970</c:v>
                      </c:pt>
                      <c:pt idx="65">
                        <c:v>34335</c:v>
                      </c:pt>
                      <c:pt idx="66">
                        <c:v>34700</c:v>
                      </c:pt>
                      <c:pt idx="67">
                        <c:v>35065</c:v>
                      </c:pt>
                      <c:pt idx="68">
                        <c:v>35431</c:v>
                      </c:pt>
                      <c:pt idx="69">
                        <c:v>35796</c:v>
                      </c:pt>
                      <c:pt idx="70">
                        <c:v>36161</c:v>
                      </c:pt>
                      <c:pt idx="71">
                        <c:v>36526</c:v>
                      </c:pt>
                      <c:pt idx="72">
                        <c:v>36892</c:v>
                      </c:pt>
                      <c:pt idx="73">
                        <c:v>37257</c:v>
                      </c:pt>
                      <c:pt idx="74">
                        <c:v>37622</c:v>
                      </c:pt>
                      <c:pt idx="75">
                        <c:v>37987</c:v>
                      </c:pt>
                      <c:pt idx="76">
                        <c:v>38353</c:v>
                      </c:pt>
                      <c:pt idx="77">
                        <c:v>38718</c:v>
                      </c:pt>
                      <c:pt idx="78">
                        <c:v>39083</c:v>
                      </c:pt>
                      <c:pt idx="79">
                        <c:v>39448</c:v>
                      </c:pt>
                      <c:pt idx="80">
                        <c:v>39814</c:v>
                      </c:pt>
                      <c:pt idx="81">
                        <c:v>40179</c:v>
                      </c:pt>
                      <c:pt idx="82">
                        <c:v>40544</c:v>
                      </c:pt>
                      <c:pt idx="83">
                        <c:v>40909</c:v>
                      </c:pt>
                      <c:pt idx="84">
                        <c:v>41275</c:v>
                      </c:pt>
                      <c:pt idx="85">
                        <c:v>41640</c:v>
                      </c:pt>
                      <c:pt idx="86">
                        <c:v>42005</c:v>
                      </c:pt>
                      <c:pt idx="87">
                        <c:v>42370</c:v>
                      </c:pt>
                      <c:pt idx="88">
                        <c:v>42736</c:v>
                      </c:pt>
                      <c:pt idx="89">
                        <c:v>43101</c:v>
                      </c:pt>
                      <c:pt idx="90">
                        <c:v>43466</c:v>
                      </c:pt>
                      <c:pt idx="91">
                        <c:v>43831</c:v>
                      </c:pt>
                      <c:pt idx="92">
                        <c:v>44197</c:v>
                      </c:pt>
                      <c:pt idx="93">
                        <c:v>44562</c:v>
                      </c:pt>
                      <c:pt idx="94">
                        <c:v>44927</c:v>
                      </c:pt>
                      <c:pt idx="95">
                        <c:v>45292</c:v>
                      </c:pt>
                      <c:pt idx="96">
                        <c:v>45658</c:v>
                      </c:pt>
                    </c:numCache>
                  </c:numRef>
                </c:cat>
                <c:val>
                  <c:numLit>
                    <c:formatCode>General</c:formatCode>
                    <c:ptCount val="97"/>
                    <c:pt idx="0">
                      <c:v>13.333</c:v>
                    </c:pt>
                    <c:pt idx="1">
                      <c:v>16.129000000000001</c:v>
                    </c:pt>
                    <c:pt idx="2">
                      <c:v>19.047999999999998</c:v>
                    </c:pt>
                    <c:pt idx="3">
                      <c:v>15.385</c:v>
                    </c:pt>
                    <c:pt idx="4">
                      <c:v>20</c:v>
                    </c:pt>
                    <c:pt idx="5">
                      <c:v>16.667000000000002</c:v>
                    </c:pt>
                    <c:pt idx="6">
                      <c:v>16</c:v>
                    </c:pt>
                    <c:pt idx="7">
                      <c:v>16</c:v>
                    </c:pt>
                    <c:pt idx="8">
                      <c:v>15.625</c:v>
                    </c:pt>
                    <c:pt idx="9">
                      <c:v>13.635999999999999</c:v>
                    </c:pt>
                    <c:pt idx="10">
                      <c:v>12.5</c:v>
                    </c:pt>
                    <c:pt idx="11">
                      <c:v>11.111000000000001</c:v>
                    </c:pt>
                    <c:pt idx="12">
                      <c:v>11.765000000000001</c:v>
                    </c:pt>
                    <c:pt idx="13">
                      <c:v>11.111000000000001</c:v>
                    </c:pt>
                    <c:pt idx="14">
                      <c:v>11.765000000000001</c:v>
                    </c:pt>
                    <c:pt idx="15">
                      <c:v>10.526</c:v>
                    </c:pt>
                    <c:pt idx="16">
                      <c:v>10.256</c:v>
                    </c:pt>
                    <c:pt idx="17">
                      <c:v>9.8040000000000003</c:v>
                    </c:pt>
                    <c:pt idx="18">
                      <c:v>6.6669999999999998</c:v>
                    </c:pt>
                    <c:pt idx="19">
                      <c:v>5.2629999999999999</c:v>
                    </c:pt>
                    <c:pt idx="20">
                      <c:v>5.7969999999999997</c:v>
                    </c:pt>
                    <c:pt idx="21">
                      <c:v>5.4950000000000001</c:v>
                    </c:pt>
                    <c:pt idx="22">
                      <c:v>5.3570000000000002</c:v>
                    </c:pt>
                    <c:pt idx="23">
                      <c:v>5.556</c:v>
                    </c:pt>
                    <c:pt idx="24">
                      <c:v>5.4550000000000001</c:v>
                    </c:pt>
                    <c:pt idx="25">
                      <c:v>4.8079999999999998</c:v>
                    </c:pt>
                    <c:pt idx="26">
                      <c:v>6.0869999999999997</c:v>
                    </c:pt>
                    <c:pt idx="27">
                      <c:v>5.4690000000000003</c:v>
                    </c:pt>
                    <c:pt idx="28">
                      <c:v>6.0149999999999997</c:v>
                    </c:pt>
                    <c:pt idx="29">
                      <c:v>6.1539999999999999</c:v>
                    </c:pt>
                    <c:pt idx="30">
                      <c:v>6.5359999999999996</c:v>
                    </c:pt>
                    <c:pt idx="31">
                      <c:v>7.2370000000000001</c:v>
                    </c:pt>
                    <c:pt idx="32">
                      <c:v>6.6230000000000002</c:v>
                    </c:pt>
                    <c:pt idx="33">
                      <c:v>7.101</c:v>
                    </c:pt>
                    <c:pt idx="34">
                      <c:v>6.78</c:v>
                    </c:pt>
                    <c:pt idx="35">
                      <c:v>6.7009999999999996</c:v>
                    </c:pt>
                    <c:pt idx="36">
                      <c:v>7.2069999999999999</c:v>
                    </c:pt>
                    <c:pt idx="37">
                      <c:v>7.2240000000000002</c:v>
                    </c:pt>
                    <c:pt idx="38">
                      <c:v>6.835</c:v>
                    </c:pt>
                    <c:pt idx="39">
                      <c:v>6.7850000000000001</c:v>
                    </c:pt>
                    <c:pt idx="40">
                      <c:v>6.5220000000000002</c:v>
                    </c:pt>
                    <c:pt idx="41">
                      <c:v>6.1120000000000001</c:v>
                    </c:pt>
                    <c:pt idx="42">
                      <c:v>6.6520000000000001</c:v>
                    </c:pt>
                    <c:pt idx="43">
                      <c:v>5.2720000000000002</c:v>
                    </c:pt>
                    <c:pt idx="44">
                      <c:v>4.5960000000000001</c:v>
                    </c:pt>
                    <c:pt idx="45">
                      <c:v>3.5409999999999999</c:v>
                    </c:pt>
                    <c:pt idx="46">
                      <c:v>5.96</c:v>
                    </c:pt>
                    <c:pt idx="47">
                      <c:v>3.6920000000000002</c:v>
                    </c:pt>
                    <c:pt idx="48">
                      <c:v>3.5390000000000001</c:v>
                    </c:pt>
                    <c:pt idx="49">
                      <c:v>4.0019999999999998</c:v>
                    </c:pt>
                    <c:pt idx="50">
                      <c:v>3.524</c:v>
                    </c:pt>
                    <c:pt idx="51">
                      <c:v>2.8959999999999999</c:v>
                    </c:pt>
                    <c:pt idx="52">
                      <c:v>3.2109999999999999</c:v>
                    </c:pt>
                    <c:pt idx="53">
                      <c:v>3.4329999999999998</c:v>
                    </c:pt>
                    <c:pt idx="54">
                      <c:v>3.3370000000000002</c:v>
                    </c:pt>
                    <c:pt idx="55">
                      <c:v>3.5390000000000001</c:v>
                    </c:pt>
                    <c:pt idx="56">
                      <c:v>3.5539999999999998</c:v>
                    </c:pt>
                    <c:pt idx="57">
                      <c:v>3.7029999999999998</c:v>
                    </c:pt>
                    <c:pt idx="58">
                      <c:v>3.7370000000000001</c:v>
                    </c:pt>
                    <c:pt idx="59">
                      <c:v>3.6280000000000001</c:v>
                    </c:pt>
                    <c:pt idx="60">
                      <c:v>3.61</c:v>
                    </c:pt>
                    <c:pt idx="61">
                      <c:v>3.444</c:v>
                    </c:pt>
                    <c:pt idx="62">
                      <c:v>3.355</c:v>
                    </c:pt>
                    <c:pt idx="63">
                      <c:v>3.3580000000000001</c:v>
                    </c:pt>
                    <c:pt idx="64">
                      <c:v>3.34</c:v>
                    </c:pt>
                    <c:pt idx="65">
                      <c:v>3.1619999999999999</c:v>
                    </c:pt>
                    <c:pt idx="66">
                      <c:v>2.6139999999999999</c:v>
                    </c:pt>
                    <c:pt idx="67">
                      <c:v>2.3780000000000001</c:v>
                    </c:pt>
                    <c:pt idx="68">
                      <c:v>2.2130000000000001</c:v>
                    </c:pt>
                    <c:pt idx="69">
                      <c:v>2.1059999999999999</c:v>
                    </c:pt>
                    <c:pt idx="70">
                      <c:v>1.8260000000000001</c:v>
                    </c:pt>
                    <c:pt idx="71">
                      <c:v>1.6859999999999999</c:v>
                    </c:pt>
                    <c:pt idx="72">
                      <c:v>1.7509999999999999</c:v>
                    </c:pt>
                    <c:pt idx="73">
                      <c:v>1.66</c:v>
                    </c:pt>
                    <c:pt idx="74">
                      <c:v>1.655</c:v>
                    </c:pt>
                    <c:pt idx="75">
                      <c:v>1.5389999999999999</c:v>
                    </c:pt>
                    <c:pt idx="76">
                      <c:v>1.4690000000000001</c:v>
                    </c:pt>
                    <c:pt idx="77">
                      <c:v>1.405</c:v>
                    </c:pt>
                    <c:pt idx="78">
                      <c:v>1.4379999999999999</c:v>
                    </c:pt>
                    <c:pt idx="79">
                      <c:v>1.359</c:v>
                    </c:pt>
                    <c:pt idx="80">
                      <c:v>1.4550000000000001</c:v>
                    </c:pt>
                    <c:pt idx="81">
                      <c:v>1.4690000000000001</c:v>
                    </c:pt>
                    <c:pt idx="82">
                      <c:v>1.43</c:v>
                    </c:pt>
                    <c:pt idx="83">
                      <c:v>1.4610000000000001</c:v>
                    </c:pt>
                    <c:pt idx="84">
                      <c:v>1.548</c:v>
                    </c:pt>
                    <c:pt idx="85">
                      <c:v>1.5649999999999999</c:v>
                    </c:pt>
                    <c:pt idx="86">
                      <c:v>1.6639999999999999</c:v>
                    </c:pt>
                    <c:pt idx="87">
                      <c:v>1.69</c:v>
                    </c:pt>
                    <c:pt idx="88">
                      <c:v>1.625</c:v>
                    </c:pt>
                    <c:pt idx="89">
                      <c:v>2.0830000000000002</c:v>
                    </c:pt>
                    <c:pt idx="90">
                      <c:v>3.0910000000000002</c:v>
                    </c:pt>
                    <c:pt idx="91">
                      <c:v>2.976</c:v>
                    </c:pt>
                    <c:pt idx="92">
                      <c:v>3.1379999999999999</c:v>
                    </c:pt>
                    <c:pt idx="93">
                      <c:v>3.141</c:v>
                    </c:pt>
                    <c:pt idx="94">
                      <c:v>2.6360000000000001</c:v>
                    </c:pt>
                    <c:pt idx="95">
                      <c:v>2.5</c:v>
                    </c:pt>
                    <c:pt idx="96">
                      <c:v>22.5</c:v>
                    </c:pt>
                  </c:numLit>
                </c:val>
                <c:extLst>
                  <c:ext xmlns:c16="http://schemas.microsoft.com/office/drawing/2014/chart" uri="{C3380CC4-5D6E-409C-BE32-E72D297353CC}">
                    <c16:uniqueId val="{00000005-89C1-4BF0-8142-710473E9BCB3}"/>
                  </c:ext>
                </c:extLst>
              </c15:ser>
            </c15:filteredBarSeries>
          </c:ext>
        </c:extLst>
      </c:barChart>
      <c:dateAx>
        <c:axId val="1097812639"/>
        <c:scaling>
          <c:orientation val="minMax"/>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097806879"/>
        <c:crosses val="autoZero"/>
        <c:auto val="1"/>
        <c:lblOffset val="100"/>
        <c:baseTimeUnit val="years"/>
        <c:majorUnit val="12"/>
        <c:majorTimeUnit val="years"/>
      </c:dateAx>
      <c:valAx>
        <c:axId val="1097806879"/>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097812639"/>
        <c:crosses val="autoZero"/>
        <c:crossBetween val="between"/>
      </c:valAx>
      <c:valAx>
        <c:axId val="1336301535"/>
        <c:scaling>
          <c:orientation val="minMax"/>
          <c:max val="25"/>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36298175"/>
        <c:crosses val="max"/>
        <c:crossBetween val="between"/>
      </c:valAx>
      <c:dateAx>
        <c:axId val="1336298175"/>
        <c:scaling>
          <c:orientation val="minMax"/>
        </c:scaling>
        <c:delete val="1"/>
        <c:axPos val="b"/>
        <c:numFmt formatCode="yy" sourceLinked="1"/>
        <c:majorTickMark val="out"/>
        <c:minorTickMark val="none"/>
        <c:tickLblPos val="nextTo"/>
        <c:crossAx val="1336301535"/>
        <c:crosses val="autoZero"/>
        <c:auto val="1"/>
        <c:lblOffset val="100"/>
        <c:baseTimeUnit val="years"/>
      </c:dateAx>
      <c:spPr>
        <a:noFill/>
        <a:ln w="25400">
          <a:noFill/>
        </a:ln>
        <a:effectLst/>
      </c:spPr>
    </c:plotArea>
    <c:legend>
      <c:legendPos val="b"/>
      <c:legendEntry>
        <c:idx val="1"/>
        <c:delete val="1"/>
      </c:legendEntry>
      <c:legendEntry>
        <c:idx val="2"/>
        <c:delete val="1"/>
      </c:legendEntry>
      <c:layout>
        <c:manualLayout>
          <c:xMode val="edge"/>
          <c:yMode val="edge"/>
          <c:x val="0.37080563818411588"/>
          <c:y val="0.90551212594486241"/>
          <c:w val="0.25270411198600173"/>
          <c:h val="4.675707484586928E-2"/>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5'!$I$10</c:f>
              <c:strCache>
                <c:ptCount val="1"/>
                <c:pt idx="0">
                  <c:v>PCE Prices</c:v>
                </c:pt>
              </c:strCache>
            </c:strRef>
          </c:tx>
          <c:spPr>
            <a:ln w="28575" cap="rnd">
              <a:solidFill>
                <a:srgbClr val="117FA8"/>
              </a:solidFill>
              <a:round/>
            </a:ln>
            <a:effectLst/>
          </c:spPr>
          <c:marker>
            <c:symbol val="none"/>
          </c:marker>
          <c:cat>
            <c:numRef>
              <c:f>'Slide 5'!$H$11:$H$152</c:f>
              <c:numCache>
                <c:formatCode>mmm"-"yyyy</c:formatCode>
                <c:ptCount val="142"/>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45901</c:v>
                </c:pt>
                <c:pt idx="141">
                  <c:v>45931</c:v>
                </c:pt>
              </c:numCache>
            </c:numRef>
          </c:cat>
          <c:val>
            <c:numRef>
              <c:f>'Slide 5'!$I$11:$I$151</c:f>
              <c:numCache>
                <c:formatCode>0.00</c:formatCode>
                <c:ptCount val="141"/>
                <c:pt idx="0">
                  <c:v>1.4054054054054133</c:v>
                </c:pt>
                <c:pt idx="1">
                  <c:v>1.0939820528374389</c:v>
                </c:pt>
                <c:pt idx="2">
                  <c:v>1.3897034182305701</c:v>
                </c:pt>
                <c:pt idx="3">
                  <c:v>1.6731138157687786</c:v>
                </c:pt>
                <c:pt idx="4">
                  <c:v>1.7661662878033946</c:v>
                </c:pt>
                <c:pt idx="5">
                  <c:v>1.6514586142380772</c:v>
                </c:pt>
                <c:pt idx="6">
                  <c:v>1.6692416903290486</c:v>
                </c:pt>
                <c:pt idx="7">
                  <c:v>1.5062438759980923</c:v>
                </c:pt>
                <c:pt idx="8">
                  <c:v>1.4972493123280861</c:v>
                </c:pt>
                <c:pt idx="9">
                  <c:v>1.3329448612426242</c:v>
                </c:pt>
                <c:pt idx="10">
                  <c:v>1.0857594081832067</c:v>
                </c:pt>
                <c:pt idx="11">
                  <c:v>0.73225880058913617</c:v>
                </c:pt>
                <c:pt idx="12">
                  <c:v>4.1401867224211131E-2</c:v>
                </c:pt>
                <c:pt idx="13">
                  <c:v>0.17070142768467189</c:v>
                </c:pt>
                <c:pt idx="14">
                  <c:v>0.19934927438929329</c:v>
                </c:pt>
                <c:pt idx="15">
                  <c:v>0.11032406404982709</c:v>
                </c:pt>
                <c:pt idx="16">
                  <c:v>0.18528621573490334</c:v>
                </c:pt>
                <c:pt idx="17">
                  <c:v>0.27042867572208973</c:v>
                </c:pt>
                <c:pt idx="18">
                  <c:v>0.2197328295222345</c:v>
                </c:pt>
                <c:pt idx="19">
                  <c:v>0.23927130079379744</c:v>
                </c:pt>
                <c:pt idx="20">
                  <c:v>6.5699649944050975E-2</c:v>
                </c:pt>
                <c:pt idx="21">
                  <c:v>9.5498233796109666E-2</c:v>
                </c:pt>
                <c:pt idx="22">
                  <c:v>0.25387754262984341</c:v>
                </c:pt>
                <c:pt idx="23">
                  <c:v>0.34596375617792496</c:v>
                </c:pt>
                <c:pt idx="24">
                  <c:v>0.87114863326918091</c:v>
                </c:pt>
                <c:pt idx="25">
                  <c:v>0.64033049315774804</c:v>
                </c:pt>
                <c:pt idx="26">
                  <c:v>0.68551047336302684</c:v>
                </c:pt>
                <c:pt idx="27">
                  <c:v>0.92590685315261378</c:v>
                </c:pt>
                <c:pt idx="28">
                  <c:v>0.84868535966382552</c:v>
                </c:pt>
                <c:pt idx="29">
                  <c:v>0.82960744903399775</c:v>
                </c:pt>
                <c:pt idx="30">
                  <c:v>0.75508426822394892</c:v>
                </c:pt>
                <c:pt idx="31">
                  <c:v>0.88821046592633124</c:v>
                </c:pt>
                <c:pt idx="32">
                  <c:v>1.2197749212634612</c:v>
                </c:pt>
                <c:pt idx="33">
                  <c:v>1.4270032930845167</c:v>
                </c:pt>
                <c:pt idx="34">
                  <c:v>1.3974040886628902</c:v>
                </c:pt>
                <c:pt idx="35">
                  <c:v>1.6571581021178838</c:v>
                </c:pt>
                <c:pt idx="36">
                  <c:v>2.0052104701731244</c:v>
                </c:pt>
                <c:pt idx="37">
                  <c:v>2.1971368464261953</c:v>
                </c:pt>
                <c:pt idx="38">
                  <c:v>1.9063610209576698</c:v>
                </c:pt>
                <c:pt idx="39">
                  <c:v>1.76747318686028</c:v>
                </c:pt>
                <c:pt idx="40">
                  <c:v>1.557772049759043</c:v>
                </c:pt>
                <c:pt idx="41">
                  <c:v>1.4655479277905004</c:v>
                </c:pt>
                <c:pt idx="42">
                  <c:v>1.4856317748266346</c:v>
                </c:pt>
                <c:pt idx="43">
                  <c:v>1.5719087318108338</c:v>
                </c:pt>
                <c:pt idx="44">
                  <c:v>1.757444307056133</c:v>
                </c:pt>
                <c:pt idx="45">
                  <c:v>1.6820407007323013</c:v>
                </c:pt>
                <c:pt idx="46">
                  <c:v>1.7937129048240186</c:v>
                </c:pt>
                <c:pt idx="47">
                  <c:v>1.7664099484208329</c:v>
                </c:pt>
                <c:pt idx="48">
                  <c:v>1.7576494957315614</c:v>
                </c:pt>
                <c:pt idx="49">
                  <c:v>1.8376076958608545</c:v>
                </c:pt>
                <c:pt idx="50">
                  <c:v>1.9982920580700281</c:v>
                </c:pt>
                <c:pt idx="51">
                  <c:v>2.0466282276259795</c:v>
                </c:pt>
                <c:pt idx="52">
                  <c:v>2.2662065367869744</c:v>
                </c:pt>
                <c:pt idx="53">
                  <c:v>2.2683078403463952</c:v>
                </c:pt>
                <c:pt idx="54">
                  <c:v>2.3386070559001215</c:v>
                </c:pt>
                <c:pt idx="55">
                  <c:v>2.1804112889519889</c:v>
                </c:pt>
                <c:pt idx="56">
                  <c:v>2.0099601593625449</c:v>
                </c:pt>
                <c:pt idx="57">
                  <c:v>2.0530980493578932</c:v>
                </c:pt>
                <c:pt idx="58">
                  <c:v>1.9418922274646144</c:v>
                </c:pt>
                <c:pt idx="59">
                  <c:v>1.8646908878110713</c:v>
                </c:pt>
                <c:pt idx="60">
                  <c:v>1.4318323303589953</c:v>
                </c:pt>
                <c:pt idx="61">
                  <c:v>1.4001735426362627</c:v>
                </c:pt>
                <c:pt idx="62">
                  <c:v>1.5218076513927814</c:v>
                </c:pt>
                <c:pt idx="63">
                  <c:v>1.5663384627478738</c:v>
                </c:pt>
                <c:pt idx="64">
                  <c:v>1.4655536045359518</c:v>
                </c:pt>
                <c:pt idx="65">
                  <c:v>1.4260651383430245</c:v>
                </c:pt>
                <c:pt idx="66">
                  <c:v>1.4539295260287632</c:v>
                </c:pt>
                <c:pt idx="67">
                  <c:v>1.4304164057608038</c:v>
                </c:pt>
                <c:pt idx="68">
                  <c:v>1.2839539924622612</c:v>
                </c:pt>
                <c:pt idx="69">
                  <c:v>1.2885618207514993</c:v>
                </c:pt>
                <c:pt idx="70">
                  <c:v>1.3582773068303577</c:v>
                </c:pt>
                <c:pt idx="71">
                  <c:v>1.5637627676458932</c:v>
                </c:pt>
                <c:pt idx="72">
                  <c:v>1.7944821136310463</c:v>
                </c:pt>
                <c:pt idx="73">
                  <c:v>1.689097203314005</c:v>
                </c:pt>
                <c:pt idx="74">
                  <c:v>1.1662090444265472</c:v>
                </c:pt>
                <c:pt idx="75">
                  <c:v>0.46246130030960231</c:v>
                </c:pt>
                <c:pt idx="76">
                  <c:v>0.49016290423937736</c:v>
                </c:pt>
                <c:pt idx="77">
                  <c:v>0.75953770631209672</c:v>
                </c:pt>
                <c:pt idx="78">
                  <c:v>0.9225840072571545</c:v>
                </c:pt>
                <c:pt idx="79">
                  <c:v>1.157519050834388</c:v>
                </c:pt>
                <c:pt idx="80">
                  <c:v>1.2763537157895799</c:v>
                </c:pt>
                <c:pt idx="81">
                  <c:v>1.1874861668446979</c:v>
                </c:pt>
                <c:pt idx="82">
                  <c:v>1.186264708144269</c:v>
                </c:pt>
                <c:pt idx="83">
                  <c:v>1.3345221317840661</c:v>
                </c:pt>
                <c:pt idx="84">
                  <c:v>1.5857976839888988</c:v>
                </c:pt>
                <c:pt idx="85">
                  <c:v>1.8427318715156016</c:v>
                </c:pt>
                <c:pt idx="86">
                  <c:v>2.669006722866385</c:v>
                </c:pt>
                <c:pt idx="87">
                  <c:v>3.6402858298503427</c:v>
                </c:pt>
                <c:pt idx="88">
                  <c:v>4.0724634892536304</c:v>
                </c:pt>
                <c:pt idx="89">
                  <c:v>4.3061283207058709</c:v>
                </c:pt>
                <c:pt idx="90">
                  <c:v>4.4732161640115509</c:v>
                </c:pt>
                <c:pt idx="91">
                  <c:v>4.5809096977209807</c:v>
                </c:pt>
                <c:pt idx="92">
                  <c:v>4.7374282532339551</c:v>
                </c:pt>
                <c:pt idx="93">
                  <c:v>5.3361356525377879</c:v>
                </c:pt>
                <c:pt idx="94">
                  <c:v>5.9301905793383902</c:v>
                </c:pt>
                <c:pt idx="95">
                  <c:v>6.1419691766241957</c:v>
                </c:pt>
                <c:pt idx="96">
                  <c:v>6.2724335120163621</c:v>
                </c:pt>
                <c:pt idx="97">
                  <c:v>6.5455399061032926</c:v>
                </c:pt>
                <c:pt idx="98">
                  <c:v>6.926410970164576</c:v>
                </c:pt>
                <c:pt idx="99">
                  <c:v>6.6847553383263092</c:v>
                </c:pt>
                <c:pt idx="100">
                  <c:v>6.7945458747400211</c:v>
                </c:pt>
                <c:pt idx="101">
                  <c:v>7.2434718646561258</c:v>
                </c:pt>
                <c:pt idx="102">
                  <c:v>6.7502013619389345</c:v>
                </c:pt>
                <c:pt idx="103">
                  <c:v>6.6396775899483895</c:v>
                </c:pt>
                <c:pt idx="104">
                  <c:v>6.667939000672507</c:v>
                </c:pt>
                <c:pt idx="105">
                  <c:v>6.4616023545981394</c:v>
                </c:pt>
                <c:pt idx="106">
                  <c:v>6.0304932735426142</c:v>
                </c:pt>
                <c:pt idx="107">
                  <c:v>5.5200506279469819</c:v>
                </c:pt>
                <c:pt idx="108">
                  <c:v>5.5077345862328819</c:v>
                </c:pt>
                <c:pt idx="109">
                  <c:v>5.1978038441540031</c:v>
                </c:pt>
                <c:pt idx="110">
                  <c:v>4.4282731569245781</c:v>
                </c:pt>
                <c:pt idx="111">
                  <c:v>4.4760129603177434</c:v>
                </c:pt>
                <c:pt idx="112">
                  <c:v>4.0034624540142838</c:v>
                </c:pt>
                <c:pt idx="113">
                  <c:v>3.2845213395291228</c:v>
                </c:pt>
                <c:pt idx="114">
                  <c:v>3.40904219289897</c:v>
                </c:pt>
                <c:pt idx="115">
                  <c:v>3.4320599199699098</c:v>
                </c:pt>
                <c:pt idx="116">
                  <c:v>3.4488928270185903</c:v>
                </c:pt>
                <c:pt idx="117">
                  <c:v>3.0232617305099296</c:v>
                </c:pt>
                <c:pt idx="118">
                  <c:v>2.7650899986466193</c:v>
                </c:pt>
                <c:pt idx="119">
                  <c:v>2.7672658467360334</c:v>
                </c:pt>
                <c:pt idx="120">
                  <c:v>2.6987514493606035</c:v>
                </c:pt>
                <c:pt idx="121">
                  <c:v>2.7050574269701588</c:v>
                </c:pt>
                <c:pt idx="122">
                  <c:v>2.9279392327126175</c:v>
                </c:pt>
                <c:pt idx="123">
                  <c:v>2.8261540128885931</c:v>
                </c:pt>
                <c:pt idx="124">
                  <c:v>2.6616729088639213</c:v>
                </c:pt>
                <c:pt idx="125">
                  <c:v>2.5483734404701641</c:v>
                </c:pt>
                <c:pt idx="126">
                  <c:v>2.5943767774673221</c:v>
                </c:pt>
                <c:pt idx="127">
                  <c:v>2.4129949574274612</c:v>
                </c:pt>
                <c:pt idx="128">
                  <c:v>2.2607664368838432</c:v>
                </c:pt>
                <c:pt idx="129">
                  <c:v>2.4776925356425616</c:v>
                </c:pt>
                <c:pt idx="130">
                  <c:v>2.5878034125423</c:v>
                </c:pt>
                <c:pt idx="131">
                  <c:v>2.7280946901200087</c:v>
                </c:pt>
                <c:pt idx="132">
                  <c:v>2.6073795303935166</c:v>
                </c:pt>
                <c:pt idx="133">
                  <c:v>2.7104846734857135</c:v>
                </c:pt>
                <c:pt idx="134">
                  <c:v>2.3594336708984365</c:v>
                </c:pt>
                <c:pt idx="135">
                  <c:v>2.2774259978433964</c:v>
                </c:pt>
                <c:pt idx="136">
                  <c:v>2.4580860654408676</c:v>
                </c:pt>
                <c:pt idx="137">
                  <c:v>2.5935129797068024</c:v>
                </c:pt>
                <c:pt idx="138">
                  <c:v>2.596657399625002</c:v>
                </c:pt>
                <c:pt idx="139">
                  <c:v>2.741163460839946</c:v>
                </c:pt>
              </c:numCache>
            </c:numRef>
          </c:val>
          <c:smooth val="0"/>
          <c:extLst>
            <c:ext xmlns:c16="http://schemas.microsoft.com/office/drawing/2014/chart" uri="{C3380CC4-5D6E-409C-BE32-E72D297353CC}">
              <c16:uniqueId val="{00000000-5E48-4713-A056-4EF6F37B4F59}"/>
            </c:ext>
          </c:extLst>
        </c:ser>
        <c:ser>
          <c:idx val="1"/>
          <c:order val="1"/>
          <c:tx>
            <c:strRef>
              <c:f>'Slide 5'!$J$10</c:f>
              <c:strCache>
                <c:ptCount val="1"/>
                <c:pt idx="0">
                  <c:v>PCE Prices Excluding Energy</c:v>
                </c:pt>
              </c:strCache>
            </c:strRef>
          </c:tx>
          <c:spPr>
            <a:ln w="28575" cap="rnd">
              <a:solidFill>
                <a:srgbClr val="610390"/>
              </a:solidFill>
              <a:round/>
            </a:ln>
            <a:effectLst/>
          </c:spPr>
          <c:marker>
            <c:symbol val="none"/>
          </c:marker>
          <c:cat>
            <c:numRef>
              <c:f>'Slide 5'!$H$11:$H$152</c:f>
              <c:numCache>
                <c:formatCode>mmm"-"yyyy</c:formatCode>
                <c:ptCount val="142"/>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45901</c:v>
                </c:pt>
                <c:pt idx="141">
                  <c:v>45931</c:v>
                </c:pt>
              </c:numCache>
            </c:numRef>
          </c:cat>
          <c:val>
            <c:numRef>
              <c:f>'Slide 5'!$J$11:$J$151</c:f>
              <c:numCache>
                <c:formatCode>0.00</c:formatCode>
                <c:ptCount val="141"/>
                <c:pt idx="0">
                  <c:v>1.3782688687772993</c:v>
                </c:pt>
                <c:pt idx="1">
                  <c:v>1.3385743121215432</c:v>
                </c:pt>
                <c:pt idx="2">
                  <c:v>1.420125879618328</c:v>
                </c:pt>
                <c:pt idx="3">
                  <c:v>1.5498366359740334</c:v>
                </c:pt>
                <c:pt idx="4">
                  <c:v>1.6650944896077213</c:v>
                </c:pt>
                <c:pt idx="5">
                  <c:v>1.5912649710101867</c:v>
                </c:pt>
                <c:pt idx="6">
                  <c:v>1.6474168630393082</c:v>
                </c:pt>
                <c:pt idx="7">
                  <c:v>1.5981927965207143</c:v>
                </c:pt>
                <c:pt idx="8">
                  <c:v>1.6345038489929298</c:v>
                </c:pt>
                <c:pt idx="9">
                  <c:v>1.5529094680100552</c:v>
                </c:pt>
                <c:pt idx="10">
                  <c:v>1.5118381765423239</c:v>
                </c:pt>
                <c:pt idx="11">
                  <c:v>1.484966551495992</c:v>
                </c:pt>
                <c:pt idx="12">
                  <c:v>1.3375014424035214</c:v>
                </c:pt>
                <c:pt idx="13">
                  <c:v>1.3827445224866342</c:v>
                </c:pt>
                <c:pt idx="14">
                  <c:v>1.3259379414996664</c:v>
                </c:pt>
                <c:pt idx="15">
                  <c:v>1.2942786407462714</c:v>
                </c:pt>
                <c:pt idx="16">
                  <c:v>1.2062135112593797</c:v>
                </c:pt>
                <c:pt idx="17">
                  <c:v>1.2341178921058127</c:v>
                </c:pt>
                <c:pt idx="18">
                  <c:v>1.1581004657351901</c:v>
                </c:pt>
                <c:pt idx="19">
                  <c:v>1.1896598300189298</c:v>
                </c:pt>
                <c:pt idx="20">
                  <c:v>1.1890433699937697</c:v>
                </c:pt>
                <c:pt idx="21">
                  <c:v>1.1497231955877041</c:v>
                </c:pt>
                <c:pt idx="22">
                  <c:v>1.1247592021045305</c:v>
                </c:pt>
                <c:pt idx="23">
                  <c:v>1.0731101567754919</c:v>
                </c:pt>
                <c:pt idx="24">
                  <c:v>1.276371089625461</c:v>
                </c:pt>
                <c:pt idx="25">
                  <c:v>1.3338986030255739</c:v>
                </c:pt>
                <c:pt idx="26">
                  <c:v>1.3137510070025282</c:v>
                </c:pt>
                <c:pt idx="27">
                  <c:v>1.3922118637076153</c:v>
                </c:pt>
                <c:pt idx="28">
                  <c:v>1.4019798716482734</c:v>
                </c:pt>
                <c:pt idx="29">
                  <c:v>1.3466385473998255</c:v>
                </c:pt>
                <c:pt idx="30">
                  <c:v>1.3657945039360353</c:v>
                </c:pt>
                <c:pt idx="31">
                  <c:v>1.4354509143555294</c:v>
                </c:pt>
                <c:pt idx="32">
                  <c:v>1.4109058097327987</c:v>
                </c:pt>
                <c:pt idx="33">
                  <c:v>1.4882081031496464</c:v>
                </c:pt>
                <c:pt idx="34">
                  <c:v>1.4379352724293248</c:v>
                </c:pt>
                <c:pt idx="35">
                  <c:v>1.5009419280858527</c:v>
                </c:pt>
                <c:pt idx="36">
                  <c:v>1.597587775336029</c:v>
                </c:pt>
                <c:pt idx="37">
                  <c:v>1.6071592567271198</c:v>
                </c:pt>
                <c:pt idx="38">
                  <c:v>1.4904071604787239</c:v>
                </c:pt>
                <c:pt idx="39">
                  <c:v>1.4575154091824638</c:v>
                </c:pt>
                <c:pt idx="40">
                  <c:v>1.4049452447225663</c:v>
                </c:pt>
                <c:pt idx="41">
                  <c:v>1.4373591570741251</c:v>
                </c:pt>
                <c:pt idx="42">
                  <c:v>1.3940284888731114</c:v>
                </c:pt>
                <c:pt idx="43">
                  <c:v>1.3412424460213179</c:v>
                </c:pt>
                <c:pt idx="44">
                  <c:v>1.3447655254696489</c:v>
                </c:pt>
                <c:pt idx="45">
                  <c:v>1.462345610438387</c:v>
                </c:pt>
                <c:pt idx="46">
                  <c:v>1.4730826703283517</c:v>
                </c:pt>
                <c:pt idx="47">
                  <c:v>1.5190945954124624</c:v>
                </c:pt>
                <c:pt idx="48">
                  <c:v>1.5754844161854464</c:v>
                </c:pt>
                <c:pt idx="49">
                  <c:v>1.5596440837969627</c:v>
                </c:pt>
                <c:pt idx="50">
                  <c:v>1.7869339869018397</c:v>
                </c:pt>
                <c:pt idx="51">
                  <c:v>1.7643933394151379</c:v>
                </c:pt>
                <c:pt idx="52">
                  <c:v>1.8362869536470372</c:v>
                </c:pt>
                <c:pt idx="53">
                  <c:v>1.8152706894826398</c:v>
                </c:pt>
                <c:pt idx="54">
                  <c:v>1.8688131186881396</c:v>
                </c:pt>
                <c:pt idx="55">
                  <c:v>1.7799708332500996</c:v>
                </c:pt>
                <c:pt idx="56">
                  <c:v>1.849708675871975</c:v>
                </c:pt>
                <c:pt idx="57">
                  <c:v>1.7518190052455029</c:v>
                </c:pt>
                <c:pt idx="58">
                  <c:v>1.907405749082125</c:v>
                </c:pt>
                <c:pt idx="59">
                  <c:v>1.9474583681093671</c:v>
                </c:pt>
                <c:pt idx="60">
                  <c:v>1.7669664434848187</c:v>
                </c:pt>
                <c:pt idx="61">
                  <c:v>1.7166533171161014</c:v>
                </c:pt>
                <c:pt idx="62">
                  <c:v>1.599644742685169</c:v>
                </c:pt>
                <c:pt idx="63">
                  <c:v>1.5712582872792202</c:v>
                </c:pt>
                <c:pt idx="64">
                  <c:v>1.5415035315875514</c:v>
                </c:pt>
                <c:pt idx="65">
                  <c:v>1.6168029564396891</c:v>
                </c:pt>
                <c:pt idx="66">
                  <c:v>1.5842322755425409</c:v>
                </c:pt>
                <c:pt idx="67">
                  <c:v>1.6752374970558259</c:v>
                </c:pt>
                <c:pt idx="68">
                  <c:v>1.5682855631526271</c:v>
                </c:pt>
                <c:pt idx="69">
                  <c:v>1.5759046044586889</c:v>
                </c:pt>
                <c:pt idx="70">
                  <c:v>1.448935754735392</c:v>
                </c:pt>
                <c:pt idx="71">
                  <c:v>1.4746013800631674</c:v>
                </c:pt>
                <c:pt idx="72">
                  <c:v>1.5357963172032418</c:v>
                </c:pt>
                <c:pt idx="73">
                  <c:v>1.6264351613310968</c:v>
                </c:pt>
                <c:pt idx="74">
                  <c:v>1.4889855860755974</c:v>
                </c:pt>
                <c:pt idx="75">
                  <c:v>1.246290225593083</c:v>
                </c:pt>
                <c:pt idx="76">
                  <c:v>1.2923726761027376</c:v>
                </c:pt>
                <c:pt idx="77">
                  <c:v>1.3038137519465254</c:v>
                </c:pt>
                <c:pt idx="78">
                  <c:v>1.4513058854222161</c:v>
                </c:pt>
                <c:pt idx="79">
                  <c:v>1.6109572116637549</c:v>
                </c:pt>
                <c:pt idx="80">
                  <c:v>1.6559452969031829</c:v>
                </c:pt>
                <c:pt idx="81">
                  <c:v>1.6159787361081701</c:v>
                </c:pt>
                <c:pt idx="82">
                  <c:v>1.6399753618725033</c:v>
                </c:pt>
                <c:pt idx="83">
                  <c:v>1.7105756024472285</c:v>
                </c:pt>
                <c:pt idx="84">
                  <c:v>1.8461361501447504</c:v>
                </c:pt>
                <c:pt idx="85">
                  <c:v>1.8462539220938101</c:v>
                </c:pt>
                <c:pt idx="86">
                  <c:v>2.2796658021418503</c:v>
                </c:pt>
                <c:pt idx="87">
                  <c:v>2.9494879826804876</c:v>
                </c:pt>
                <c:pt idx="88">
                  <c:v>3.2901343790349591</c:v>
                </c:pt>
                <c:pt idx="89">
                  <c:v>3.6061754680771774</c:v>
                </c:pt>
                <c:pt idx="90">
                  <c:v>3.7944664031620556</c:v>
                </c:pt>
                <c:pt idx="91">
                  <c:v>3.8614256402462077</c:v>
                </c:pt>
                <c:pt idx="92">
                  <c:v>4.013130431482681</c:v>
                </c:pt>
                <c:pt idx="93">
                  <c:v>4.4524053224155535</c:v>
                </c:pt>
                <c:pt idx="94">
                  <c:v>4.9352321793803444</c:v>
                </c:pt>
                <c:pt idx="95">
                  <c:v>5.2493909233413349</c:v>
                </c:pt>
                <c:pt idx="96">
                  <c:v>5.449309189474083</c:v>
                </c:pt>
                <c:pt idx="97">
                  <c:v>5.7727349576390585</c:v>
                </c:pt>
                <c:pt idx="98">
                  <c:v>5.8650148309644434</c:v>
                </c:pt>
                <c:pt idx="99">
                  <c:v>5.6964734344468138</c:v>
                </c:pt>
                <c:pt idx="100">
                  <c:v>5.6243344599286926</c:v>
                </c:pt>
                <c:pt idx="101">
                  <c:v>5.7817424479790658</c:v>
                </c:pt>
                <c:pt idx="102">
                  <c:v>5.6487947219189039</c:v>
                </c:pt>
                <c:pt idx="103">
                  <c:v>5.9147406641850475</c:v>
                </c:pt>
                <c:pt idx="104">
                  <c:v>6.1021216046116988</c:v>
                </c:pt>
                <c:pt idx="105">
                  <c:v>5.9447983014861983</c:v>
                </c:pt>
                <c:pt idx="106">
                  <c:v>5.6885038801660404</c:v>
                </c:pt>
                <c:pt idx="107">
                  <c:v>5.4595045622975791</c:v>
                </c:pt>
                <c:pt idx="108">
                  <c:v>5.3952981917495313</c:v>
                </c:pt>
                <c:pt idx="109">
                  <c:v>5.2321244627570929</c:v>
                </c:pt>
                <c:pt idx="110">
                  <c:v>5.0433537506960446</c:v>
                </c:pt>
                <c:pt idx="111">
                  <c:v>4.9713007958307021</c:v>
                </c:pt>
                <c:pt idx="112">
                  <c:v>4.8286563395839366</c:v>
                </c:pt>
                <c:pt idx="113">
                  <c:v>4.4177091682057412</c:v>
                </c:pt>
                <c:pt idx="114">
                  <c:v>4.2515308116558792</c:v>
                </c:pt>
                <c:pt idx="115">
                  <c:v>3.7727539635936669</c:v>
                </c:pt>
                <c:pt idx="116">
                  <c:v>3.6088855266325215</c:v>
                </c:pt>
                <c:pt idx="117">
                  <c:v>3.3888289399311322</c:v>
                </c:pt>
                <c:pt idx="118">
                  <c:v>3.1692906663023823</c:v>
                </c:pt>
                <c:pt idx="119">
                  <c:v>2.9776590495312227</c:v>
                </c:pt>
                <c:pt idx="120">
                  <c:v>3.0198074301150957</c:v>
                </c:pt>
                <c:pt idx="121">
                  <c:v>2.9231080807399001</c:v>
                </c:pt>
                <c:pt idx="122">
                  <c:v>2.9896083133493123</c:v>
                </c:pt>
                <c:pt idx="123">
                  <c:v>2.87070505455429</c:v>
                </c:pt>
                <c:pt idx="124">
                  <c:v>2.6451575135686634</c:v>
                </c:pt>
                <c:pt idx="125">
                  <c:v>2.6380997672264872</c:v>
                </c:pt>
                <c:pt idx="126">
                  <c:v>2.6801632925101959</c:v>
                </c:pt>
                <c:pt idx="127">
                  <c:v>2.7302305842410446</c:v>
                </c:pt>
                <c:pt idx="128">
                  <c:v>2.7115381424138274</c:v>
                </c:pt>
                <c:pt idx="129">
                  <c:v>2.833759929756563</c:v>
                </c:pt>
                <c:pt idx="130">
                  <c:v>2.8575921083120903</c:v>
                </c:pt>
                <c:pt idx="131">
                  <c:v>2.8808182283835304</c:v>
                </c:pt>
                <c:pt idx="132">
                  <c:v>2.6871511594453112</c:v>
                </c:pt>
                <c:pt idx="133">
                  <c:v>2.8441886396431748</c:v>
                </c:pt>
                <c:pt idx="134">
                  <c:v>2.6103367702086766</c:v>
                </c:pt>
                <c:pt idx="135">
                  <c:v>2.5452055241232063</c:v>
                </c:pt>
                <c:pt idx="136">
                  <c:v>2.710607788821906</c:v>
                </c:pt>
                <c:pt idx="137">
                  <c:v>2.7458726558880153</c:v>
                </c:pt>
                <c:pt idx="138">
                  <c:v>2.7716698986587796</c:v>
                </c:pt>
                <c:pt idx="139">
                  <c:v>2.8512644385763286</c:v>
                </c:pt>
              </c:numCache>
            </c:numRef>
          </c:val>
          <c:smooth val="0"/>
          <c:extLst>
            <c:ext xmlns:c16="http://schemas.microsoft.com/office/drawing/2014/chart" uri="{C3380CC4-5D6E-409C-BE32-E72D297353CC}">
              <c16:uniqueId val="{00000001-5E48-4713-A056-4EF6F37B4F59}"/>
            </c:ext>
          </c:extLst>
        </c:ser>
        <c:ser>
          <c:idx val="2"/>
          <c:order val="2"/>
          <c:tx>
            <c:strRef>
              <c:f>'Slide 5'!$K$10</c:f>
              <c:strCache>
                <c:ptCount val="1"/>
                <c:pt idx="0">
                  <c:v>FOMC's 2% Target</c:v>
                </c:pt>
              </c:strCache>
            </c:strRef>
          </c:tx>
          <c:spPr>
            <a:ln w="22225" cap="rnd">
              <a:solidFill>
                <a:schemeClr val="tx1"/>
              </a:solidFill>
              <a:round/>
            </a:ln>
            <a:effectLst/>
          </c:spPr>
          <c:marker>
            <c:symbol val="none"/>
          </c:marker>
          <c:cat>
            <c:numRef>
              <c:f>'Slide 5'!$H$11:$H$152</c:f>
              <c:numCache>
                <c:formatCode>mmm"-"yyyy</c:formatCode>
                <c:ptCount val="142"/>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45901</c:v>
                </c:pt>
                <c:pt idx="141">
                  <c:v>45931</c:v>
                </c:pt>
              </c:numCache>
            </c:numRef>
          </c:cat>
          <c:val>
            <c:numRef>
              <c:f>'Slide 5'!$K$11:$K$152</c:f>
              <c:numCache>
                <c:formatCode>General</c:formatCode>
                <c:ptCount val="142"/>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2</c:v>
                </c:pt>
                <c:pt idx="40">
                  <c:v>2</c:v>
                </c:pt>
                <c:pt idx="41">
                  <c:v>2</c:v>
                </c:pt>
                <c:pt idx="42">
                  <c:v>2</c:v>
                </c:pt>
                <c:pt idx="43">
                  <c:v>2</c:v>
                </c:pt>
                <c:pt idx="44">
                  <c:v>2</c:v>
                </c:pt>
                <c:pt idx="45">
                  <c:v>2</c:v>
                </c:pt>
                <c:pt idx="46">
                  <c:v>2</c:v>
                </c:pt>
                <c:pt idx="47">
                  <c:v>2</c:v>
                </c:pt>
                <c:pt idx="48">
                  <c:v>2</c:v>
                </c:pt>
                <c:pt idx="49">
                  <c:v>2</c:v>
                </c:pt>
                <c:pt idx="50">
                  <c:v>2</c:v>
                </c:pt>
                <c:pt idx="51">
                  <c:v>2</c:v>
                </c:pt>
                <c:pt idx="52">
                  <c:v>2</c:v>
                </c:pt>
                <c:pt idx="53">
                  <c:v>2</c:v>
                </c:pt>
                <c:pt idx="54">
                  <c:v>2</c:v>
                </c:pt>
                <c:pt idx="55">
                  <c:v>2</c:v>
                </c:pt>
                <c:pt idx="56">
                  <c:v>2</c:v>
                </c:pt>
                <c:pt idx="57">
                  <c:v>2</c:v>
                </c:pt>
                <c:pt idx="58">
                  <c:v>2</c:v>
                </c:pt>
                <c:pt idx="59">
                  <c:v>2</c:v>
                </c:pt>
                <c:pt idx="60">
                  <c:v>2</c:v>
                </c:pt>
                <c:pt idx="61">
                  <c:v>2</c:v>
                </c:pt>
                <c:pt idx="62">
                  <c:v>2</c:v>
                </c:pt>
                <c:pt idx="63">
                  <c:v>2</c:v>
                </c:pt>
                <c:pt idx="64">
                  <c:v>2</c:v>
                </c:pt>
                <c:pt idx="65">
                  <c:v>2</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2</c:v>
                </c:pt>
                <c:pt idx="86">
                  <c:v>2</c:v>
                </c:pt>
                <c:pt idx="87">
                  <c:v>2</c:v>
                </c:pt>
                <c:pt idx="88">
                  <c:v>2</c:v>
                </c:pt>
                <c:pt idx="89">
                  <c:v>2</c:v>
                </c:pt>
                <c:pt idx="90">
                  <c:v>2</c:v>
                </c:pt>
                <c:pt idx="91">
                  <c:v>2</c:v>
                </c:pt>
                <c:pt idx="92">
                  <c:v>2</c:v>
                </c:pt>
                <c:pt idx="93">
                  <c:v>2</c:v>
                </c:pt>
                <c:pt idx="94">
                  <c:v>2</c:v>
                </c:pt>
                <c:pt idx="95">
                  <c:v>2</c:v>
                </c:pt>
                <c:pt idx="96">
                  <c:v>2</c:v>
                </c:pt>
                <c:pt idx="97">
                  <c:v>2</c:v>
                </c:pt>
                <c:pt idx="98">
                  <c:v>2</c:v>
                </c:pt>
                <c:pt idx="99">
                  <c:v>2</c:v>
                </c:pt>
                <c:pt idx="100">
                  <c:v>2</c:v>
                </c:pt>
                <c:pt idx="101">
                  <c:v>2</c:v>
                </c:pt>
                <c:pt idx="102">
                  <c:v>2</c:v>
                </c:pt>
                <c:pt idx="103">
                  <c:v>2</c:v>
                </c:pt>
                <c:pt idx="104">
                  <c:v>2</c:v>
                </c:pt>
                <c:pt idx="105">
                  <c:v>2</c:v>
                </c:pt>
                <c:pt idx="106">
                  <c:v>2</c:v>
                </c:pt>
                <c:pt idx="107">
                  <c:v>2</c:v>
                </c:pt>
                <c:pt idx="108">
                  <c:v>2</c:v>
                </c:pt>
                <c:pt idx="109">
                  <c:v>2</c:v>
                </c:pt>
                <c:pt idx="110">
                  <c:v>2</c:v>
                </c:pt>
                <c:pt idx="111">
                  <c:v>2</c:v>
                </c:pt>
                <c:pt idx="112">
                  <c:v>2</c:v>
                </c:pt>
                <c:pt idx="113">
                  <c:v>2</c:v>
                </c:pt>
                <c:pt idx="114">
                  <c:v>2</c:v>
                </c:pt>
                <c:pt idx="115">
                  <c:v>2</c:v>
                </c:pt>
                <c:pt idx="116">
                  <c:v>2</c:v>
                </c:pt>
                <c:pt idx="117">
                  <c:v>2</c:v>
                </c:pt>
                <c:pt idx="118">
                  <c:v>2</c:v>
                </c:pt>
                <c:pt idx="119">
                  <c:v>2</c:v>
                </c:pt>
                <c:pt idx="120">
                  <c:v>2</c:v>
                </c:pt>
                <c:pt idx="121">
                  <c:v>2</c:v>
                </c:pt>
                <c:pt idx="122">
                  <c:v>2</c:v>
                </c:pt>
                <c:pt idx="123">
                  <c:v>2</c:v>
                </c:pt>
                <c:pt idx="124">
                  <c:v>2</c:v>
                </c:pt>
                <c:pt idx="125">
                  <c:v>2</c:v>
                </c:pt>
                <c:pt idx="126">
                  <c:v>2</c:v>
                </c:pt>
                <c:pt idx="127">
                  <c:v>2</c:v>
                </c:pt>
                <c:pt idx="128">
                  <c:v>2</c:v>
                </c:pt>
                <c:pt idx="129">
                  <c:v>2</c:v>
                </c:pt>
                <c:pt idx="130">
                  <c:v>2</c:v>
                </c:pt>
                <c:pt idx="131">
                  <c:v>2</c:v>
                </c:pt>
                <c:pt idx="132">
                  <c:v>2</c:v>
                </c:pt>
                <c:pt idx="133">
                  <c:v>2</c:v>
                </c:pt>
                <c:pt idx="134">
                  <c:v>2</c:v>
                </c:pt>
                <c:pt idx="135">
                  <c:v>2</c:v>
                </c:pt>
                <c:pt idx="136">
                  <c:v>2</c:v>
                </c:pt>
                <c:pt idx="137">
                  <c:v>2</c:v>
                </c:pt>
                <c:pt idx="138">
                  <c:v>2</c:v>
                </c:pt>
                <c:pt idx="139">
                  <c:v>2</c:v>
                </c:pt>
                <c:pt idx="140">
                  <c:v>2</c:v>
                </c:pt>
                <c:pt idx="141">
                  <c:v>2</c:v>
                </c:pt>
              </c:numCache>
            </c:numRef>
          </c:val>
          <c:smooth val="0"/>
          <c:extLst>
            <c:ext xmlns:c16="http://schemas.microsoft.com/office/drawing/2014/chart" uri="{C3380CC4-5D6E-409C-BE32-E72D297353CC}">
              <c16:uniqueId val="{00000002-5E48-4713-A056-4EF6F37B4F59}"/>
            </c:ext>
          </c:extLst>
        </c:ser>
        <c:dLbls>
          <c:showLegendKey val="0"/>
          <c:showVal val="0"/>
          <c:showCatName val="0"/>
          <c:showSerName val="0"/>
          <c:showPercent val="0"/>
          <c:showBubbleSize val="0"/>
        </c:dLbls>
        <c:marker val="1"/>
        <c:smooth val="0"/>
        <c:axId val="1386258496"/>
        <c:axId val="1386237376"/>
      </c:lineChart>
      <c:lineChart>
        <c:grouping val="standard"/>
        <c:varyColors val="0"/>
        <c:ser>
          <c:idx val="3"/>
          <c:order val="3"/>
          <c:tx>
            <c:strRef>
              <c:f>'Slide 5'!$L$10</c:f>
              <c:strCache>
                <c:ptCount val="1"/>
              </c:strCache>
            </c:strRef>
          </c:tx>
          <c:spPr>
            <a:ln w="28575" cap="rnd">
              <a:solidFill>
                <a:schemeClr val="accent4"/>
              </a:solidFill>
              <a:round/>
            </a:ln>
            <a:effectLst/>
          </c:spPr>
          <c:marker>
            <c:symbol val="none"/>
          </c:marker>
          <c:cat>
            <c:numRef>
              <c:f>'Slide 5'!$H$11:$H$150</c:f>
              <c:numCache>
                <c:formatCode>mmm"-"yyyy</c:formatCode>
                <c:ptCount val="140"/>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numCache>
            </c:numRef>
          </c:cat>
          <c:val>
            <c:numRef>
              <c:f>'Slide 5'!$L$11:$L$150</c:f>
              <c:numCache>
                <c:formatCode>General</c:formatCode>
                <c:ptCount val="140"/>
              </c:numCache>
            </c:numRef>
          </c:val>
          <c:smooth val="0"/>
          <c:extLst>
            <c:ext xmlns:c16="http://schemas.microsoft.com/office/drawing/2014/chart" uri="{C3380CC4-5D6E-409C-BE32-E72D297353CC}">
              <c16:uniqueId val="{00000003-5E48-4713-A056-4EF6F37B4F59}"/>
            </c:ext>
          </c:extLst>
        </c:ser>
        <c:dLbls>
          <c:showLegendKey val="0"/>
          <c:showVal val="0"/>
          <c:showCatName val="0"/>
          <c:showSerName val="0"/>
          <c:showPercent val="0"/>
          <c:showBubbleSize val="0"/>
        </c:dLbls>
        <c:marker val="1"/>
        <c:smooth val="0"/>
        <c:axId val="160162032"/>
        <c:axId val="160160592"/>
      </c:lineChart>
      <c:dateAx>
        <c:axId val="1386258496"/>
        <c:scaling>
          <c:orientation val="minMax"/>
          <c:max val="45930"/>
          <c:min val="43101"/>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237376"/>
        <c:crosses val="autoZero"/>
        <c:auto val="1"/>
        <c:lblOffset val="100"/>
        <c:baseTimeUnit val="days"/>
        <c:majorUnit val="12"/>
        <c:majorTimeUnit val="months"/>
      </c:dateAx>
      <c:valAx>
        <c:axId val="1386237376"/>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258496"/>
        <c:crosses val="autoZero"/>
        <c:crossBetween val="between"/>
        <c:majorUnit val="2"/>
      </c:valAx>
      <c:valAx>
        <c:axId val="160160592"/>
        <c:scaling>
          <c:orientation val="minMax"/>
          <c:max val="8"/>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0162032"/>
        <c:crosses val="max"/>
        <c:crossBetween val="between"/>
        <c:majorUnit val="2"/>
      </c:valAx>
      <c:dateAx>
        <c:axId val="160162032"/>
        <c:scaling>
          <c:orientation val="minMax"/>
        </c:scaling>
        <c:delete val="1"/>
        <c:axPos val="b"/>
        <c:numFmt formatCode="mmm&quot;-&quot;yyyy" sourceLinked="1"/>
        <c:majorTickMark val="out"/>
        <c:minorTickMark val="none"/>
        <c:tickLblPos val="nextTo"/>
        <c:crossAx val="160160592"/>
        <c:crosses val="autoZero"/>
        <c:auto val="1"/>
        <c:lblOffset val="100"/>
        <c:baseTimeUnit val="months"/>
      </c:dateAx>
      <c:spPr>
        <a:noFill/>
        <a:ln w="25400">
          <a:noFill/>
        </a:ln>
        <a:effectLst/>
      </c:spPr>
    </c:plotArea>
    <c:legend>
      <c:legendPos val="b"/>
      <c:legendEntry>
        <c:idx val="3"/>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6'!$C$10</c:f>
              <c:strCache>
                <c:ptCount val="1"/>
                <c:pt idx="0">
                  <c:v>Services Prices Excluding Energy</c:v>
                </c:pt>
              </c:strCache>
            </c:strRef>
          </c:tx>
          <c:spPr>
            <a:ln w="28575" cap="rnd">
              <a:solidFill>
                <a:srgbClr val="117FA8"/>
              </a:solidFill>
              <a:round/>
            </a:ln>
            <a:effectLst/>
          </c:spPr>
          <c:marker>
            <c:symbol val="none"/>
          </c:marker>
          <c:cat>
            <c:numRef>
              <c:f>'Slide 6'!$B$11:$B$150</c:f>
              <c:numCache>
                <c:formatCode>mmm"-"yyyy</c:formatCode>
                <c:ptCount val="140"/>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numCache>
            </c:numRef>
          </c:cat>
          <c:val>
            <c:numRef>
              <c:f>'Slide 6'!$C$11:$C$150</c:f>
              <c:numCache>
                <c:formatCode>0.00</c:formatCode>
                <c:ptCount val="140"/>
                <c:pt idx="0">
                  <c:v>2.295324380096897</c:v>
                </c:pt>
                <c:pt idx="1">
                  <c:v>2.2094944377134107</c:v>
                </c:pt>
                <c:pt idx="2">
                  <c:v>2.251365879934486</c:v>
                </c:pt>
                <c:pt idx="3">
                  <c:v>2.377683817472942</c:v>
                </c:pt>
                <c:pt idx="4">
                  <c:v>2.4202299656914894</c:v>
                </c:pt>
                <c:pt idx="5">
                  <c:v>2.3185362599385417</c:v>
                </c:pt>
                <c:pt idx="6">
                  <c:v>2.3657205240174672</c:v>
                </c:pt>
                <c:pt idx="7">
                  <c:v>2.313543437513621</c:v>
                </c:pt>
                <c:pt idx="8">
                  <c:v>2.2932486238332439</c:v>
                </c:pt>
                <c:pt idx="9">
                  <c:v>2.1607952942197972</c:v>
                </c:pt>
                <c:pt idx="10">
                  <c:v>2.1427952704751174</c:v>
                </c:pt>
                <c:pt idx="11">
                  <c:v>2.0930132042443761</c:v>
                </c:pt>
                <c:pt idx="12">
                  <c:v>1.9633437253907982</c:v>
                </c:pt>
                <c:pt idx="13">
                  <c:v>1.9677572309151126</c:v>
                </c:pt>
                <c:pt idx="14">
                  <c:v>1.909369456539256</c:v>
                </c:pt>
                <c:pt idx="15">
                  <c:v>1.8987341772151778</c:v>
                </c:pt>
                <c:pt idx="16">
                  <c:v>1.8332816061815915</c:v>
                </c:pt>
                <c:pt idx="17">
                  <c:v>1.922891926846737</c:v>
                </c:pt>
                <c:pt idx="18">
                  <c:v>1.8759264986615731</c:v>
                </c:pt>
                <c:pt idx="19">
                  <c:v>1.909742562868133</c:v>
                </c:pt>
                <c:pt idx="20">
                  <c:v>1.9079017334893145</c:v>
                </c:pt>
                <c:pt idx="21">
                  <c:v>1.9015648072408187</c:v>
                </c:pt>
                <c:pt idx="22">
                  <c:v>1.8550908994540816</c:v>
                </c:pt>
                <c:pt idx="23">
                  <c:v>1.8267836542023463</c:v>
                </c:pt>
                <c:pt idx="24">
                  <c:v>2.0599032998656286</c:v>
                </c:pt>
                <c:pt idx="25">
                  <c:v>2.1400942698315495</c:v>
                </c:pt>
                <c:pt idx="26">
                  <c:v>2.1890263843613811</c:v>
                </c:pt>
                <c:pt idx="27">
                  <c:v>2.2339193599326235</c:v>
                </c:pt>
                <c:pt idx="28">
                  <c:v>2.3562300319488916</c:v>
                </c:pt>
                <c:pt idx="29">
                  <c:v>2.3553840345652111</c:v>
                </c:pt>
                <c:pt idx="30">
                  <c:v>2.4181898121977241</c:v>
                </c:pt>
                <c:pt idx="31">
                  <c:v>2.4613294314381085</c:v>
                </c:pt>
                <c:pt idx="32">
                  <c:v>2.4430205376523739</c:v>
                </c:pt>
                <c:pt idx="33">
                  <c:v>2.5478769429646775</c:v>
                </c:pt>
                <c:pt idx="34">
                  <c:v>2.5820887755633182</c:v>
                </c:pt>
                <c:pt idx="35">
                  <c:v>2.6619131266305551</c:v>
                </c:pt>
                <c:pt idx="36">
                  <c:v>2.6631144652001781</c:v>
                </c:pt>
                <c:pt idx="37">
                  <c:v>2.6850290231460905</c:v>
                </c:pt>
                <c:pt idx="38">
                  <c:v>2.4342906695847821</c:v>
                </c:pt>
                <c:pt idx="39">
                  <c:v>2.4909382980476291</c:v>
                </c:pt>
                <c:pt idx="40">
                  <c:v>2.3789966527712147</c:v>
                </c:pt>
                <c:pt idx="41">
                  <c:v>2.3595827954345117</c:v>
                </c:pt>
                <c:pt idx="42">
                  <c:v>2.217997465145749</c:v>
                </c:pt>
                <c:pt idx="43">
                  <c:v>2.2185953996021857</c:v>
                </c:pt>
                <c:pt idx="44">
                  <c:v>2.3144705343044691</c:v>
                </c:pt>
                <c:pt idx="45">
                  <c:v>2.3768133622047882</c:v>
                </c:pt>
                <c:pt idx="46">
                  <c:v>2.3456364263539031</c:v>
                </c:pt>
                <c:pt idx="47">
                  <c:v>2.3762275994735349</c:v>
                </c:pt>
                <c:pt idx="48">
                  <c:v>2.420356439642557</c:v>
                </c:pt>
                <c:pt idx="49">
                  <c:v>2.4586364644001435</c:v>
                </c:pt>
                <c:pt idx="50">
                  <c:v>2.7614286866080695</c:v>
                </c:pt>
                <c:pt idx="51">
                  <c:v>2.6293315650400384</c:v>
                </c:pt>
                <c:pt idx="52">
                  <c:v>2.6797444614937049</c:v>
                </c:pt>
                <c:pt idx="53">
                  <c:v>2.6935588809368971</c:v>
                </c:pt>
                <c:pt idx="54">
                  <c:v>2.8048317100973996</c:v>
                </c:pt>
                <c:pt idx="55">
                  <c:v>2.7442371020856227</c:v>
                </c:pt>
                <c:pt idx="56">
                  <c:v>2.7669086093770279</c:v>
                </c:pt>
                <c:pt idx="57">
                  <c:v>2.6691822650315222</c:v>
                </c:pt>
                <c:pt idx="58">
                  <c:v>2.7429171870972713</c:v>
                </c:pt>
                <c:pt idx="59">
                  <c:v>2.7868706547860445</c:v>
                </c:pt>
                <c:pt idx="60">
                  <c:v>2.5258301127849103</c:v>
                </c:pt>
                <c:pt idx="61">
                  <c:v>2.4537282901595292</c:v>
                </c:pt>
                <c:pt idx="62">
                  <c:v>2.3429837982032797</c:v>
                </c:pt>
                <c:pt idx="63">
                  <c:v>2.4601558522927558</c:v>
                </c:pt>
                <c:pt idx="64">
                  <c:v>2.3666038307140758</c:v>
                </c:pt>
                <c:pt idx="65">
                  <c:v>2.3587664236422556</c:v>
                </c:pt>
                <c:pt idx="66">
                  <c:v>2.3616150022857552</c:v>
                </c:pt>
                <c:pt idx="67">
                  <c:v>2.3679098679098676</c:v>
                </c:pt>
                <c:pt idx="68">
                  <c:v>2.2544954270655726</c:v>
                </c:pt>
                <c:pt idx="69">
                  <c:v>2.2690124089638664</c:v>
                </c:pt>
                <c:pt idx="70">
                  <c:v>2.1544695836750449</c:v>
                </c:pt>
                <c:pt idx="71">
                  <c:v>2.2090729783037499</c:v>
                </c:pt>
                <c:pt idx="72">
                  <c:v>2.3837913725791804</c:v>
                </c:pt>
                <c:pt idx="73">
                  <c:v>2.4180001343866664</c:v>
                </c:pt>
                <c:pt idx="74">
                  <c:v>2.258679673799513</c:v>
                </c:pt>
                <c:pt idx="75">
                  <c:v>1.7542351019004254</c:v>
                </c:pt>
                <c:pt idx="76">
                  <c:v>1.8586722134229072</c:v>
                </c:pt>
                <c:pt idx="77">
                  <c:v>1.8797135674563759</c:v>
                </c:pt>
                <c:pt idx="78">
                  <c:v>1.959349670749444</c:v>
                </c:pt>
                <c:pt idx="79">
                  <c:v>2.0047818744188595</c:v>
                </c:pt>
                <c:pt idx="80">
                  <c:v>2.1327800043584144</c:v>
                </c:pt>
                <c:pt idx="81">
                  <c:v>2.0739745978304969</c:v>
                </c:pt>
                <c:pt idx="82">
                  <c:v>2.015527305011422</c:v>
                </c:pt>
                <c:pt idx="83">
                  <c:v>2.0088298142726613</c:v>
                </c:pt>
                <c:pt idx="84">
                  <c:v>2.1676857043569697</c:v>
                </c:pt>
                <c:pt idx="85">
                  <c:v>2.298118017545181</c:v>
                </c:pt>
                <c:pt idx="86">
                  <c:v>2.8001124543154399</c:v>
                </c:pt>
                <c:pt idx="87">
                  <c:v>3.3888278543057426</c:v>
                </c:pt>
                <c:pt idx="88">
                  <c:v>3.5052550724094633</c:v>
                </c:pt>
                <c:pt idx="89">
                  <c:v>3.7031498270866381</c:v>
                </c:pt>
                <c:pt idx="90">
                  <c:v>3.8927875788669297</c:v>
                </c:pt>
                <c:pt idx="91">
                  <c:v>3.9726167554947844</c:v>
                </c:pt>
                <c:pt idx="92">
                  <c:v>3.9603317438818619</c:v>
                </c:pt>
                <c:pt idx="93">
                  <c:v>4.1572471556164947</c:v>
                </c:pt>
                <c:pt idx="94">
                  <c:v>4.6355960448839051</c:v>
                </c:pt>
                <c:pt idx="95">
                  <c:v>4.8493517279564635</c:v>
                </c:pt>
                <c:pt idx="96">
                  <c:v>4.8069056177089786</c:v>
                </c:pt>
                <c:pt idx="97">
                  <c:v>4.8649540074027886</c:v>
                </c:pt>
                <c:pt idx="98">
                  <c:v>4.9098433882112769</c:v>
                </c:pt>
                <c:pt idx="99">
                  <c:v>4.985196083773813</c:v>
                </c:pt>
                <c:pt idx="100">
                  <c:v>4.9974659716188974</c:v>
                </c:pt>
                <c:pt idx="101">
                  <c:v>5.1788160646045078</c:v>
                </c:pt>
                <c:pt idx="102">
                  <c:v>4.9713844884192504</c:v>
                </c:pt>
                <c:pt idx="103">
                  <c:v>5.2843928360558845</c:v>
                </c:pt>
                <c:pt idx="104">
                  <c:v>5.566511694314813</c:v>
                </c:pt>
                <c:pt idx="105">
                  <c:v>5.7392433663348674</c:v>
                </c:pt>
                <c:pt idx="106">
                  <c:v>5.6636494748670607</c:v>
                </c:pt>
                <c:pt idx="107">
                  <c:v>5.6020066889632014</c:v>
                </c:pt>
                <c:pt idx="108">
                  <c:v>5.7468643101482364</c:v>
                </c:pt>
                <c:pt idx="109">
                  <c:v>5.7776651697565962</c:v>
                </c:pt>
                <c:pt idx="110">
                  <c:v>5.590698967710539</c:v>
                </c:pt>
                <c:pt idx="111">
                  <c:v>5.5971279034560339</c:v>
                </c:pt>
                <c:pt idx="112">
                  <c:v>5.5181092589080993</c:v>
                </c:pt>
                <c:pt idx="113">
                  <c:v>5.3291401737818989</c:v>
                </c:pt>
                <c:pt idx="114">
                  <c:v>5.3948043069560692</c:v>
                </c:pt>
                <c:pt idx="115">
                  <c:v>4.9775255121549122</c:v>
                </c:pt>
                <c:pt idx="116">
                  <c:v>4.9002121706494428</c:v>
                </c:pt>
                <c:pt idx="117">
                  <c:v>4.5553583296178202</c:v>
                </c:pt>
                <c:pt idx="118">
                  <c:v>4.3577290236141319</c:v>
                </c:pt>
                <c:pt idx="119">
                  <c:v>4.2055256907113536</c:v>
                </c:pt>
                <c:pt idx="120">
                  <c:v>4.4342330087423942</c:v>
                </c:pt>
                <c:pt idx="121">
                  <c:v>4.2537023729877665</c:v>
                </c:pt>
                <c:pt idx="122">
                  <c:v>4.3697230039994039</c:v>
                </c:pt>
                <c:pt idx="123">
                  <c:v>4.2166059066890638</c:v>
                </c:pt>
                <c:pt idx="124">
                  <c:v>4.0728639111256459</c:v>
                </c:pt>
                <c:pt idx="125">
                  <c:v>3.9652773822986154</c:v>
                </c:pt>
                <c:pt idx="126">
                  <c:v>3.8975781015624378</c:v>
                </c:pt>
                <c:pt idx="127">
                  <c:v>4.0041441718536186</c:v>
                </c:pt>
                <c:pt idx="128">
                  <c:v>3.9057841383422831</c:v>
                </c:pt>
                <c:pt idx="129">
                  <c:v>4.136427272580967</c:v>
                </c:pt>
                <c:pt idx="130">
                  <c:v>4.039350365900618</c:v>
                </c:pt>
                <c:pt idx="131">
                  <c:v>4.0549943613983785</c:v>
                </c:pt>
                <c:pt idx="132">
                  <c:v>3.6264574133494154</c:v>
                </c:pt>
                <c:pt idx="133">
                  <c:v>3.8440513068348503</c:v>
                </c:pt>
                <c:pt idx="134">
                  <c:v>3.5694010786261554</c:v>
                </c:pt>
                <c:pt idx="135">
                  <c:v>3.4171304593906271</c:v>
                </c:pt>
                <c:pt idx="136">
                  <c:v>3.4904164639028012</c:v>
                </c:pt>
                <c:pt idx="137">
                  <c:v>3.4071256974278485</c:v>
                </c:pt>
                <c:pt idx="138">
                  <c:v>3.4462306851881008</c:v>
                </c:pt>
                <c:pt idx="139">
                  <c:v>3.5091132659890611</c:v>
                </c:pt>
              </c:numCache>
            </c:numRef>
          </c:val>
          <c:smooth val="0"/>
          <c:extLst>
            <c:ext xmlns:c16="http://schemas.microsoft.com/office/drawing/2014/chart" uri="{C3380CC4-5D6E-409C-BE32-E72D297353CC}">
              <c16:uniqueId val="{00000000-C6D9-46A8-A473-C36BBC839D00}"/>
            </c:ext>
          </c:extLst>
        </c:ser>
        <c:dLbls>
          <c:showLegendKey val="0"/>
          <c:showVal val="0"/>
          <c:showCatName val="0"/>
          <c:showSerName val="0"/>
          <c:showPercent val="0"/>
          <c:showBubbleSize val="0"/>
        </c:dLbls>
        <c:marker val="1"/>
        <c:smooth val="0"/>
        <c:axId val="1386215776"/>
        <c:axId val="1386208576"/>
      </c:lineChart>
      <c:lineChart>
        <c:grouping val="standard"/>
        <c:varyColors val="0"/>
        <c:ser>
          <c:idx val="1"/>
          <c:order val="1"/>
          <c:tx>
            <c:strRef>
              <c:f>'Slide 6'!$E$10</c:f>
              <c:strCache>
                <c:ptCount val="1"/>
                <c:pt idx="0">
                  <c:v>Goods Prices Excluding Energy</c:v>
                </c:pt>
              </c:strCache>
            </c:strRef>
          </c:tx>
          <c:spPr>
            <a:ln w="28575" cap="rnd">
              <a:solidFill>
                <a:schemeClr val="accent2"/>
              </a:solidFill>
              <a:round/>
            </a:ln>
            <a:effectLst/>
          </c:spPr>
          <c:marker>
            <c:symbol val="none"/>
          </c:marker>
          <c:cat>
            <c:numRef>
              <c:f>'Slide 6'!$B$11:$B$150</c:f>
              <c:numCache>
                <c:formatCode>mmm"-"yyyy</c:formatCode>
                <c:ptCount val="140"/>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numCache>
            </c:numRef>
          </c:cat>
          <c:val>
            <c:numRef>
              <c:f>'Slide 6'!$E$11:$E$150</c:f>
              <c:numCache>
                <c:formatCode>General</c:formatCode>
                <c:ptCount val="140"/>
                <c:pt idx="8">
                  <c:v>0.20866289121736714</c:v>
                </c:pt>
                <c:pt idx="9">
                  <c:v>0.23836434023152664</c:v>
                </c:pt>
                <c:pt idx="10">
                  <c:v>0.15703358101714118</c:v>
                </c:pt>
                <c:pt idx="11">
                  <c:v>0.18620697019654567</c:v>
                </c:pt>
                <c:pt idx="12">
                  <c:v>-7.9930538915883292E-3</c:v>
                </c:pt>
                <c:pt idx="13">
                  <c:v>0.1217932375416774</c:v>
                </c:pt>
                <c:pt idx="14">
                  <c:v>6.2795021668800938E-2</c:v>
                </c:pt>
                <c:pt idx="15">
                  <c:v>-1.5573326490652049E-2</c:v>
                </c:pt>
                <c:pt idx="16">
                  <c:v>-0.16214203377413594</c:v>
                </c:pt>
                <c:pt idx="17">
                  <c:v>-0.26721251440369476</c:v>
                </c:pt>
                <c:pt idx="18">
                  <c:v>-0.40242109748299248</c:v>
                </c:pt>
                <c:pt idx="19">
                  <c:v>-0.38273650428064415</c:v>
                </c:pt>
                <c:pt idx="20">
                  <c:v>-0.38061302460697355</c:v>
                </c:pt>
                <c:pt idx="21">
                  <c:v>-0.49350001217057976</c:v>
                </c:pt>
                <c:pt idx="22">
                  <c:v>-0.479739215120836</c:v>
                </c:pt>
                <c:pt idx="23">
                  <c:v>-0.585321375889576</c:v>
                </c:pt>
                <c:pt idx="24">
                  <c:v>-0.44756578288438642</c:v>
                </c:pt>
                <c:pt idx="25">
                  <c:v>-0.44094501642100342</c:v>
                </c:pt>
                <c:pt idx="26">
                  <c:v>-0.61560203163845828</c:v>
                </c:pt>
                <c:pt idx="27">
                  <c:v>-0.46961026643435944</c:v>
                </c:pt>
                <c:pt idx="28">
                  <c:v>-0.69802625018749853</c:v>
                </c:pt>
                <c:pt idx="29">
                  <c:v>-0.87182216999923301</c:v>
                </c:pt>
                <c:pt idx="30">
                  <c:v>-0.95385538283186255</c:v>
                </c:pt>
                <c:pt idx="31">
                  <c:v>-0.81868978331684783</c:v>
                </c:pt>
                <c:pt idx="32">
                  <c:v>-0.85362305733458432</c:v>
                </c:pt>
                <c:pt idx="33">
                  <c:v>-0.83407045414030678</c:v>
                </c:pt>
                <c:pt idx="34">
                  <c:v>-1.0683425393498034</c:v>
                </c:pt>
                <c:pt idx="35">
                  <c:v>-1.049037769895822</c:v>
                </c:pt>
                <c:pt idx="36">
                  <c:v>-0.74761911524420188</c:v>
                </c:pt>
                <c:pt idx="37">
                  <c:v>-0.76722887248462968</c:v>
                </c:pt>
                <c:pt idx="38">
                  <c:v>-0.58733144141931914</c:v>
                </c:pt>
                <c:pt idx="39">
                  <c:v>-0.81641894587061126</c:v>
                </c:pt>
                <c:pt idx="40">
                  <c:v>-0.74748738733793429</c:v>
                </c:pt>
                <c:pt idx="41">
                  <c:v>-0.61034279694899018</c:v>
                </c:pt>
                <c:pt idx="42">
                  <c:v>-0.43781656122269152</c:v>
                </c:pt>
                <c:pt idx="43">
                  <c:v>-0.61005590005761823</c:v>
                </c:pt>
                <c:pt idx="44">
                  <c:v>-0.81277887261038051</c:v>
                </c:pt>
                <c:pt idx="45">
                  <c:v>-0.57873147865890462</c:v>
                </c:pt>
                <c:pt idx="46">
                  <c:v>-0.47339737377861119</c:v>
                </c:pt>
                <c:pt idx="47">
                  <c:v>-0.38742457789836571</c:v>
                </c:pt>
                <c:pt idx="48">
                  <c:v>-0.30971746147888968</c:v>
                </c:pt>
                <c:pt idx="49">
                  <c:v>-0.44243178386060134</c:v>
                </c:pt>
                <c:pt idx="50">
                  <c:v>-0.38703626477414454</c:v>
                </c:pt>
                <c:pt idx="51">
                  <c:v>-0.16987981677802969</c:v>
                </c:pt>
                <c:pt idx="52">
                  <c:v>-4.8162384240971502E-2</c:v>
                </c:pt>
                <c:pt idx="53">
                  <c:v>-0.14573675944946654</c:v>
                </c:pt>
                <c:pt idx="54">
                  <c:v>-0.2274365891810313</c:v>
                </c:pt>
                <c:pt idx="55">
                  <c:v>-0.38635297392661982</c:v>
                </c:pt>
                <c:pt idx="56">
                  <c:v>-0.21136327226201007</c:v>
                </c:pt>
                <c:pt idx="57">
                  <c:v>-0.3096881949071032</c:v>
                </c:pt>
                <c:pt idx="58">
                  <c:v>1.7623011837687726E-2</c:v>
                </c:pt>
                <c:pt idx="59">
                  <c:v>3.989660897876645E-2</c:v>
                </c:pt>
                <c:pt idx="60">
                  <c:v>4.0663869843908115E-2</c:v>
                </c:pt>
                <c:pt idx="61">
                  <c:v>3.6841614126975272E-2</c:v>
                </c:pt>
                <c:pt idx="62">
                  <c:v>-9.2536040208769044E-2</c:v>
                </c:pt>
                <c:pt idx="63">
                  <c:v>-0.44235697028840332</c:v>
                </c:pt>
                <c:pt idx="64">
                  <c:v>-0.32766167377570093</c:v>
                </c:pt>
                <c:pt idx="65">
                  <c:v>-7.3550477224767305E-2</c:v>
                </c:pt>
                <c:pt idx="66">
                  <c:v>-0.17195155071671892</c:v>
                </c:pt>
                <c:pt idx="67">
                  <c:v>0.11706744011770742</c:v>
                </c:pt>
                <c:pt idx="68">
                  <c:v>3.3475220437766316E-2</c:v>
                </c:pt>
                <c:pt idx="69">
                  <c:v>4.6180254785205412E-2</c:v>
                </c:pt>
                <c:pt idx="70">
                  <c:v>-9.3406675442757284E-2</c:v>
                </c:pt>
                <c:pt idx="71">
                  <c:v>-0.12467602422988142</c:v>
                </c:pt>
                <c:pt idx="72">
                  <c:v>-0.31529779620739828</c:v>
                </c:pt>
                <c:pt idx="73">
                  <c:v>-6.0053260952586465E-2</c:v>
                </c:pt>
                <c:pt idx="74">
                  <c:v>-9.4559912377882291E-2</c:v>
                </c:pt>
                <c:pt idx="75">
                  <c:v>0.1503921891318688</c:v>
                </c:pt>
                <c:pt idx="76">
                  <c:v>0.10396951154090198</c:v>
                </c:pt>
                <c:pt idx="77">
                  <c:v>0.19111677226679938</c:v>
                </c:pt>
                <c:pt idx="78">
                  <c:v>0.48100017692874247</c:v>
                </c:pt>
                <c:pt idx="79">
                  <c:v>0.87532440243175447</c:v>
                </c:pt>
                <c:pt idx="80">
                  <c:v>0.78103569311932919</c:v>
                </c:pt>
                <c:pt idx="81">
                  <c:v>0.75162765875136073</c:v>
                </c:pt>
                <c:pt idx="82">
                  <c:v>0.96125887484579531</c:v>
                </c:pt>
                <c:pt idx="83">
                  <c:v>1.2063017905378499</c:v>
                </c:pt>
                <c:pt idx="84">
                  <c:v>1.2879716343629368</c:v>
                </c:pt>
                <c:pt idx="85">
                  <c:v>1.0119256603418025</c:v>
                </c:pt>
                <c:pt idx="86">
                  <c:v>1.2608308499993424</c:v>
                </c:pt>
                <c:pt idx="87">
                  <c:v>2.1835630859198321</c:v>
                </c:pt>
                <c:pt idx="88">
                  <c:v>3.0094004132941241</c:v>
                </c:pt>
                <c:pt idx="89">
                  <c:v>3.5990216248661024</c:v>
                </c:pt>
                <c:pt idx="90">
                  <c:v>3.7615790127182192</c:v>
                </c:pt>
                <c:pt idx="91">
                  <c:v>3.757175361586206</c:v>
                </c:pt>
                <c:pt idx="92">
                  <c:v>4.2027960958220989</c:v>
                </c:pt>
                <c:pt idx="93">
                  <c:v>5.1499809342920919</c:v>
                </c:pt>
                <c:pt idx="94">
                  <c:v>5.6798962826164621</c:v>
                </c:pt>
                <c:pt idx="95">
                  <c:v>6.2438962233372548</c:v>
                </c:pt>
                <c:pt idx="96">
                  <c:v>6.9821472801667079</c:v>
                </c:pt>
                <c:pt idx="97">
                  <c:v>7.8589139928211225</c:v>
                </c:pt>
                <c:pt idx="98">
                  <c:v>7.9838869727019501</c:v>
                </c:pt>
                <c:pt idx="99">
                  <c:v>7.2951353878710261</c:v>
                </c:pt>
                <c:pt idx="100">
                  <c:v>7.0510876675848753</c:v>
                </c:pt>
                <c:pt idx="101">
                  <c:v>7.132509285790495</c:v>
                </c:pt>
                <c:pt idx="102">
                  <c:v>7.1628789570432794</c:v>
                </c:pt>
                <c:pt idx="103">
                  <c:v>7.3404011436175542</c:v>
                </c:pt>
                <c:pt idx="104">
                  <c:v>7.2948844645926014</c:v>
                </c:pt>
                <c:pt idx="105">
                  <c:v>6.4499712137898459</c:v>
                </c:pt>
                <c:pt idx="106">
                  <c:v>5.8036396205751943</c:v>
                </c:pt>
                <c:pt idx="107">
                  <c:v>5.2292503727043682</c:v>
                </c:pt>
                <c:pt idx="108">
                  <c:v>4.7499329095695977</c:v>
                </c:pt>
                <c:pt idx="109">
                  <c:v>4.17955227098021</c:v>
                </c:pt>
                <c:pt idx="110">
                  <c:v>3.952450535786705</c:v>
                </c:pt>
                <c:pt idx="111">
                  <c:v>3.6933052671051256</c:v>
                </c:pt>
                <c:pt idx="112">
                  <c:v>3.4132051140345387</c:v>
                </c:pt>
                <c:pt idx="113">
                  <c:v>2.536438495756097</c:v>
                </c:pt>
                <c:pt idx="114">
                  <c:v>1.8732813240474162</c:v>
                </c:pt>
                <c:pt idx="115">
                  <c:v>1.2709764233613881</c:v>
                </c:pt>
                <c:pt idx="116">
                  <c:v>0.9122067415362165</c:v>
                </c:pt>
                <c:pt idx="117">
                  <c:v>0.94815841482068197</c:v>
                </c:pt>
                <c:pt idx="118">
                  <c:v>0.66815168283881277</c:v>
                </c:pt>
                <c:pt idx="119">
                  <c:v>0.393514016104899</c:v>
                </c:pt>
                <c:pt idx="120">
                  <c:v>1.270661138103818E-2</c:v>
                </c:pt>
                <c:pt idx="121">
                  <c:v>8.0050479997480925E-2</c:v>
                </c:pt>
                <c:pt idx="122">
                  <c:v>1.2634055894373525E-2</c:v>
                </c:pt>
                <c:pt idx="123">
                  <c:v>-3.6973112578180707E-2</c:v>
                </c:pt>
                <c:pt idx="124">
                  <c:v>-0.43283945585593536</c:v>
                </c:pt>
                <c:pt idx="125">
                  <c:v>-0.24033389320053364</c:v>
                </c:pt>
                <c:pt idx="126">
                  <c:v>2.6734549932580749E-2</c:v>
                </c:pt>
                <c:pt idx="127">
                  <c:v>-6.0058066056915826E-2</c:v>
                </c:pt>
                <c:pt idx="128">
                  <c:v>7.7606777808608238E-2</c:v>
                </c:pt>
                <c:pt idx="129">
                  <c:v>-4.50264147070608E-2</c:v>
                </c:pt>
                <c:pt idx="130">
                  <c:v>0.23417042078573869</c:v>
                </c:pt>
                <c:pt idx="131">
                  <c:v>0.2663315260592225</c:v>
                </c:pt>
                <c:pt idx="132">
                  <c:v>0.58337202628338947</c:v>
                </c:pt>
                <c:pt idx="133">
                  <c:v>0.6033140493662883</c:v>
                </c:pt>
                <c:pt idx="134">
                  <c:v>0.46371418929905961</c:v>
                </c:pt>
                <c:pt idx="135">
                  <c:v>0.58594089304775299</c:v>
                </c:pt>
                <c:pt idx="136">
                  <c:v>0.95109139039569568</c:v>
                </c:pt>
                <c:pt idx="137">
                  <c:v>1.2523858968604216</c:v>
                </c:pt>
                <c:pt idx="138">
                  <c:v>1.2448696763266311</c:v>
                </c:pt>
                <c:pt idx="139">
                  <c:v>1.3713162832591304</c:v>
                </c:pt>
              </c:numCache>
            </c:numRef>
          </c:val>
          <c:smooth val="0"/>
          <c:extLst>
            <c:ext xmlns:c16="http://schemas.microsoft.com/office/drawing/2014/chart" uri="{C3380CC4-5D6E-409C-BE32-E72D297353CC}">
              <c16:uniqueId val="{00000001-C6D9-46A8-A473-C36BBC839D00}"/>
            </c:ext>
          </c:extLst>
        </c:ser>
        <c:dLbls>
          <c:showLegendKey val="0"/>
          <c:showVal val="0"/>
          <c:showCatName val="0"/>
          <c:showSerName val="0"/>
          <c:showPercent val="0"/>
          <c:showBubbleSize val="0"/>
        </c:dLbls>
        <c:marker val="1"/>
        <c:smooth val="0"/>
        <c:axId val="160174032"/>
        <c:axId val="160173552"/>
      </c:lineChart>
      <c:dateAx>
        <c:axId val="1386215776"/>
        <c:scaling>
          <c:orientation val="minMax"/>
          <c:max val="45901"/>
          <c:min val="43101"/>
        </c:scaling>
        <c:delete val="0"/>
        <c:axPos val="b"/>
        <c:numFmt formatCode="yyyy" sourceLinked="0"/>
        <c:majorTickMark val="out"/>
        <c:minorTickMark val="none"/>
        <c:tickLblPos val="low"/>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208576"/>
        <c:crossesAt val="0"/>
        <c:auto val="1"/>
        <c:lblOffset val="100"/>
        <c:baseTimeUnit val="months"/>
        <c:majorUnit val="12"/>
        <c:majorTimeUnit val="months"/>
      </c:dateAx>
      <c:valAx>
        <c:axId val="1386208576"/>
        <c:scaling>
          <c:orientation val="minMax"/>
          <c:max val="10"/>
          <c:min val="-2"/>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215776"/>
        <c:crosses val="autoZero"/>
        <c:crossBetween val="between"/>
      </c:valAx>
      <c:valAx>
        <c:axId val="160173552"/>
        <c:scaling>
          <c:orientation val="minMax"/>
          <c:max val="1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0174032"/>
        <c:crosses val="max"/>
        <c:crossBetween val="between"/>
      </c:valAx>
      <c:dateAx>
        <c:axId val="160174032"/>
        <c:scaling>
          <c:orientation val="minMax"/>
        </c:scaling>
        <c:delete val="1"/>
        <c:axPos val="b"/>
        <c:numFmt formatCode="mmm&quot;-&quot;yyyy" sourceLinked="1"/>
        <c:majorTickMark val="out"/>
        <c:minorTickMark val="none"/>
        <c:tickLblPos val="nextTo"/>
        <c:crossAx val="160173552"/>
        <c:crosses val="autoZero"/>
        <c:auto val="1"/>
        <c:lblOffset val="100"/>
        <c:baseTimeUnit val="months"/>
      </c:dateAx>
      <c:spPr>
        <a:noFill/>
        <a:ln w="25400">
          <a:noFill/>
        </a:ln>
        <a:effectLst/>
      </c:spPr>
    </c:plotArea>
    <c:legend>
      <c:legendPos val="b"/>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barChart>
        <c:barDir val="col"/>
        <c:grouping val="clustered"/>
        <c:varyColors val="0"/>
        <c:ser>
          <c:idx val="0"/>
          <c:order val="0"/>
          <c:tx>
            <c:strRef>
              <c:f>'Slide 7'!$C$10</c:f>
              <c:strCache>
                <c:ptCount val="1"/>
                <c:pt idx="0">
                  <c:v> Customs &amp; Certain Excise Taxes Collected</c:v>
                </c:pt>
              </c:strCache>
            </c:strRef>
          </c:tx>
          <c:spPr>
            <a:solidFill>
              <a:srgbClr val="117FA8"/>
            </a:solidFill>
            <a:ln w="28575">
              <a:solidFill>
                <a:srgbClr val="117FA8"/>
              </a:solidFill>
            </a:ln>
            <a:effectLst/>
          </c:spPr>
          <c:invertIfNegative val="0"/>
          <c:cat>
            <c:numRef>
              <c:f>'Slide 7'!$B$11:$B$151</c:f>
              <c:numCache>
                <c:formatCode>mmm"-"yyyy</c:formatCode>
                <c:ptCount val="141"/>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45930</c:v>
                </c:pt>
              </c:numCache>
            </c:numRef>
          </c:cat>
          <c:val>
            <c:numRef>
              <c:f>'Slide 7'!$C$11:$C$151</c:f>
              <c:numCache>
                <c:formatCode>0.000</c:formatCode>
                <c:ptCount val="141"/>
                <c:pt idx="0">
                  <c:v>3.67</c:v>
                </c:pt>
                <c:pt idx="1">
                  <c:v>3.4</c:v>
                </c:pt>
                <c:pt idx="2">
                  <c:v>3.2170000000000001</c:v>
                </c:pt>
                <c:pt idx="3">
                  <c:v>3.75</c:v>
                </c:pt>
                <c:pt idx="4">
                  <c:v>3.484</c:v>
                </c:pt>
                <c:pt idx="5">
                  <c:v>3.45</c:v>
                </c:pt>
                <c:pt idx="6">
                  <c:v>4.09</c:v>
                </c:pt>
                <c:pt idx="7">
                  <c:v>3.8660000000000001</c:v>
                </c:pt>
                <c:pt idx="8">
                  <c:v>4.0570000000000004</c:v>
                </c:pt>
                <c:pt idx="9">
                  <c:v>4.173</c:v>
                </c:pt>
                <c:pt idx="10">
                  <c:v>3.8380000000000001</c:v>
                </c:pt>
                <c:pt idx="11">
                  <c:v>3.5939999999999999</c:v>
                </c:pt>
                <c:pt idx="12">
                  <c:v>3.7920000000000003</c:v>
                </c:pt>
                <c:pt idx="13">
                  <c:v>3.399</c:v>
                </c:pt>
                <c:pt idx="14">
                  <c:v>3.4359999999999999</c:v>
                </c:pt>
                <c:pt idx="15">
                  <c:v>4.2430000000000003</c:v>
                </c:pt>
                <c:pt idx="16">
                  <c:v>3.5340000000000003</c:v>
                </c:pt>
                <c:pt idx="17">
                  <c:v>3.7789999999999999</c:v>
                </c:pt>
                <c:pt idx="18">
                  <c:v>4.3810000000000002</c:v>
                </c:pt>
                <c:pt idx="19">
                  <c:v>3.992</c:v>
                </c:pt>
                <c:pt idx="20">
                  <c:v>4.2149999999999999</c:v>
                </c:pt>
                <c:pt idx="21">
                  <c:v>4.2969999999999997</c:v>
                </c:pt>
                <c:pt idx="22">
                  <c:v>3.742</c:v>
                </c:pt>
                <c:pt idx="23">
                  <c:v>3.633</c:v>
                </c:pt>
                <c:pt idx="24">
                  <c:v>3.855</c:v>
                </c:pt>
                <c:pt idx="25">
                  <c:v>3.5270000000000001</c:v>
                </c:pt>
                <c:pt idx="26">
                  <c:v>3.669</c:v>
                </c:pt>
                <c:pt idx="27">
                  <c:v>3.516</c:v>
                </c:pt>
                <c:pt idx="28">
                  <c:v>3.4350000000000001</c:v>
                </c:pt>
                <c:pt idx="29">
                  <c:v>3.6480000000000001</c:v>
                </c:pt>
                <c:pt idx="30">
                  <c:v>4.0389999999999997</c:v>
                </c:pt>
                <c:pt idx="31">
                  <c:v>3.9170000000000003</c:v>
                </c:pt>
                <c:pt idx="32">
                  <c:v>4.0730000000000004</c:v>
                </c:pt>
                <c:pt idx="33">
                  <c:v>3.8460000000000001</c:v>
                </c:pt>
                <c:pt idx="34">
                  <c:v>3.7829999999999999</c:v>
                </c:pt>
                <c:pt idx="35">
                  <c:v>3.5590000000000002</c:v>
                </c:pt>
                <c:pt idx="36">
                  <c:v>3.9180000000000001</c:v>
                </c:pt>
                <c:pt idx="37">
                  <c:v>3.5300000000000002</c:v>
                </c:pt>
                <c:pt idx="38">
                  <c:v>3.3940000000000001</c:v>
                </c:pt>
                <c:pt idx="39">
                  <c:v>3.6510000000000002</c:v>
                </c:pt>
                <c:pt idx="40">
                  <c:v>3.589</c:v>
                </c:pt>
                <c:pt idx="41">
                  <c:v>3.7320000000000002</c:v>
                </c:pt>
                <c:pt idx="42">
                  <c:v>4.1479999999999997</c:v>
                </c:pt>
                <c:pt idx="43">
                  <c:v>4.1859999999999999</c:v>
                </c:pt>
                <c:pt idx="44">
                  <c:v>4.234</c:v>
                </c:pt>
                <c:pt idx="45">
                  <c:v>4.08</c:v>
                </c:pt>
                <c:pt idx="46">
                  <c:v>3.968</c:v>
                </c:pt>
                <c:pt idx="47">
                  <c:v>3.843</c:v>
                </c:pt>
                <c:pt idx="48">
                  <c:v>4.0949999999999998</c:v>
                </c:pt>
                <c:pt idx="49">
                  <c:v>3.8380000000000001</c:v>
                </c:pt>
                <c:pt idx="50">
                  <c:v>3.9530000000000003</c:v>
                </c:pt>
                <c:pt idx="51">
                  <c:v>4.21</c:v>
                </c:pt>
                <c:pt idx="52">
                  <c:v>4.2530000000000001</c:v>
                </c:pt>
                <c:pt idx="53">
                  <c:v>4.33</c:v>
                </c:pt>
                <c:pt idx="54">
                  <c:v>5.109</c:v>
                </c:pt>
                <c:pt idx="55">
                  <c:v>5.7130000000000001</c:v>
                </c:pt>
                <c:pt idx="56">
                  <c:v>5.5830000000000002</c:v>
                </c:pt>
                <c:pt idx="57">
                  <c:v>6.4729999999999999</c:v>
                </c:pt>
                <c:pt idx="58">
                  <c:v>7.3710000000000004</c:v>
                </c:pt>
                <c:pt idx="59">
                  <c:v>6.8460000000000001</c:v>
                </c:pt>
                <c:pt idx="60">
                  <c:v>7.3660000000000005</c:v>
                </c:pt>
                <c:pt idx="61">
                  <c:v>6.5369999999999999</c:v>
                </c:pt>
                <c:pt idx="62">
                  <c:v>6.0360000000000005</c:v>
                </c:pt>
                <c:pt idx="63">
                  <c:v>6.3180000000000005</c:v>
                </c:pt>
                <c:pt idx="64">
                  <c:v>6.218</c:v>
                </c:pt>
                <c:pt idx="65">
                  <c:v>6.5620000000000003</c:v>
                </c:pt>
                <c:pt idx="66">
                  <c:v>7.7140000000000004</c:v>
                </c:pt>
                <c:pt idx="67">
                  <c:v>8.24</c:v>
                </c:pt>
                <c:pt idx="68">
                  <c:v>7.9530000000000003</c:v>
                </c:pt>
                <c:pt idx="69">
                  <c:v>8.9060000000000006</c:v>
                </c:pt>
                <c:pt idx="70">
                  <c:v>8.3680000000000003</c:v>
                </c:pt>
                <c:pt idx="71">
                  <c:v>7.6580000000000004</c:v>
                </c:pt>
                <c:pt idx="72">
                  <c:v>8.0229999999999997</c:v>
                </c:pt>
                <c:pt idx="73">
                  <c:v>7.867</c:v>
                </c:pt>
                <c:pt idx="74">
                  <c:v>6.0259999999999998</c:v>
                </c:pt>
                <c:pt idx="75">
                  <c:v>5.375</c:v>
                </c:pt>
                <c:pt idx="76">
                  <c:v>5.3049999999999997</c:v>
                </c:pt>
                <c:pt idx="77">
                  <c:v>5.9820000000000002</c:v>
                </c:pt>
                <c:pt idx="78">
                  <c:v>6.6370000000000005</c:v>
                </c:pt>
                <c:pt idx="79">
                  <c:v>7.2110000000000003</c:v>
                </c:pt>
                <c:pt idx="80">
                  <c:v>7.7450000000000001</c:v>
                </c:pt>
                <c:pt idx="81">
                  <c:v>7.65</c:v>
                </c:pt>
                <c:pt idx="82">
                  <c:v>7.6230000000000002</c:v>
                </c:pt>
                <c:pt idx="83">
                  <c:v>7.5339999999999998</c:v>
                </c:pt>
                <c:pt idx="84">
                  <c:v>7.2170000000000005</c:v>
                </c:pt>
                <c:pt idx="85">
                  <c:v>7.5600000000000005</c:v>
                </c:pt>
                <c:pt idx="86">
                  <c:v>7.6360000000000001</c:v>
                </c:pt>
                <c:pt idx="87">
                  <c:v>8.4920000000000009</c:v>
                </c:pt>
                <c:pt idx="88">
                  <c:v>7.8550000000000004</c:v>
                </c:pt>
                <c:pt idx="89">
                  <c:v>8.6189999999999998</c:v>
                </c:pt>
                <c:pt idx="90">
                  <c:v>8.8520000000000003</c:v>
                </c:pt>
                <c:pt idx="91">
                  <c:v>8.8179999999999996</c:v>
                </c:pt>
                <c:pt idx="92">
                  <c:v>9.3849999999999998</c:v>
                </c:pt>
                <c:pt idx="93">
                  <c:v>9.1430000000000007</c:v>
                </c:pt>
                <c:pt idx="94">
                  <c:v>9.36</c:v>
                </c:pt>
                <c:pt idx="95">
                  <c:v>9.5220000000000002</c:v>
                </c:pt>
                <c:pt idx="96">
                  <c:v>9.6609999999999996</c:v>
                </c:pt>
                <c:pt idx="97">
                  <c:v>9.4770000000000003</c:v>
                </c:pt>
                <c:pt idx="98">
                  <c:v>9.4610000000000003</c:v>
                </c:pt>
                <c:pt idx="99">
                  <c:v>10.547000000000001</c:v>
                </c:pt>
                <c:pt idx="100">
                  <c:v>9.625</c:v>
                </c:pt>
                <c:pt idx="101">
                  <c:v>9.89</c:v>
                </c:pt>
                <c:pt idx="102">
                  <c:v>10.266</c:v>
                </c:pt>
                <c:pt idx="103">
                  <c:v>10.132</c:v>
                </c:pt>
                <c:pt idx="104">
                  <c:v>10.407</c:v>
                </c:pt>
                <c:pt idx="105">
                  <c:v>9.5750000000000011</c:v>
                </c:pt>
                <c:pt idx="106">
                  <c:v>8.82</c:v>
                </c:pt>
                <c:pt idx="107">
                  <c:v>8.0549999999999997</c:v>
                </c:pt>
                <c:pt idx="108">
                  <c:v>8.3559999999999999</c:v>
                </c:pt>
                <c:pt idx="109">
                  <c:v>7.915</c:v>
                </c:pt>
                <c:pt idx="110">
                  <c:v>7.4590000000000005</c:v>
                </c:pt>
                <c:pt idx="111">
                  <c:v>7.6619999999999999</c:v>
                </c:pt>
                <c:pt idx="112">
                  <c:v>7.8230000000000004</c:v>
                </c:pt>
                <c:pt idx="113">
                  <c:v>7.907</c:v>
                </c:pt>
                <c:pt idx="114">
                  <c:v>8.2789999999999999</c:v>
                </c:pt>
                <c:pt idx="115">
                  <c:v>7.98</c:v>
                </c:pt>
                <c:pt idx="116">
                  <c:v>8.1029999999999998</c:v>
                </c:pt>
                <c:pt idx="117">
                  <c:v>8.1419999999999995</c:v>
                </c:pt>
                <c:pt idx="118">
                  <c:v>7.6440000000000001</c:v>
                </c:pt>
                <c:pt idx="119">
                  <c:v>7.1909999999999998</c:v>
                </c:pt>
                <c:pt idx="120">
                  <c:v>7.9640000000000004</c:v>
                </c:pt>
                <c:pt idx="121">
                  <c:v>7.8810000000000002</c:v>
                </c:pt>
                <c:pt idx="122">
                  <c:v>7.44</c:v>
                </c:pt>
                <c:pt idx="123">
                  <c:v>7.7439999999999998</c:v>
                </c:pt>
                <c:pt idx="124">
                  <c:v>7.7149999999999999</c:v>
                </c:pt>
                <c:pt idx="125">
                  <c:v>7.5650000000000004</c:v>
                </c:pt>
                <c:pt idx="126">
                  <c:v>8.66</c:v>
                </c:pt>
                <c:pt idx="127">
                  <c:v>8.907</c:v>
                </c:pt>
                <c:pt idx="128">
                  <c:v>8.798</c:v>
                </c:pt>
                <c:pt idx="129">
                  <c:v>8.9649999999999999</c:v>
                </c:pt>
                <c:pt idx="130">
                  <c:v>8.3780000000000001</c:v>
                </c:pt>
                <c:pt idx="131">
                  <c:v>8.2829999999999995</c:v>
                </c:pt>
                <c:pt idx="132">
                  <c:v>8.9640000000000004</c:v>
                </c:pt>
                <c:pt idx="133">
                  <c:v>8.9320000000000004</c:v>
                </c:pt>
                <c:pt idx="134">
                  <c:v>9.6180000000000003</c:v>
                </c:pt>
                <c:pt idx="135">
                  <c:v>17.431000000000001</c:v>
                </c:pt>
                <c:pt idx="136">
                  <c:v>23.968</c:v>
                </c:pt>
                <c:pt idx="137">
                  <c:v>28.022000000000002</c:v>
                </c:pt>
                <c:pt idx="138">
                  <c:v>29.632000000000001</c:v>
                </c:pt>
                <c:pt idx="139">
                  <c:v>31.368000000000002</c:v>
                </c:pt>
                <c:pt idx="140">
                  <c:v>31.676000000000002</c:v>
                </c:pt>
              </c:numCache>
            </c:numRef>
          </c:val>
          <c:extLst>
            <c:ext xmlns:c16="http://schemas.microsoft.com/office/drawing/2014/chart" uri="{C3380CC4-5D6E-409C-BE32-E72D297353CC}">
              <c16:uniqueId val="{00000000-9872-43F5-A9AD-5695A75BBCBC}"/>
            </c:ext>
          </c:extLst>
        </c:ser>
        <c:dLbls>
          <c:showLegendKey val="0"/>
          <c:showVal val="0"/>
          <c:showCatName val="0"/>
          <c:showSerName val="0"/>
          <c:showPercent val="0"/>
          <c:showBubbleSize val="0"/>
        </c:dLbls>
        <c:gapWidth val="150"/>
        <c:axId val="1386353056"/>
        <c:axId val="1386326176"/>
        <c:extLst/>
      </c:barChart>
      <c:lineChart>
        <c:grouping val="standard"/>
        <c:varyColors val="0"/>
        <c:ser>
          <c:idx val="1"/>
          <c:order val="1"/>
          <c:tx>
            <c:strRef>
              <c:f>'Slide 7'!$D$10</c:f>
              <c:strCache>
                <c:ptCount val="1"/>
              </c:strCache>
            </c:strRef>
          </c:tx>
          <c:spPr>
            <a:ln w="28575" cap="rnd">
              <a:solidFill>
                <a:schemeClr val="accent2"/>
              </a:solidFill>
              <a:round/>
            </a:ln>
            <a:effectLst/>
          </c:spPr>
          <c:marker>
            <c:symbol val="none"/>
          </c:marker>
          <c:val>
            <c:numRef>
              <c:f>'Slide 7'!$D$11:$D$150</c:f>
              <c:numCache>
                <c:formatCode>General</c:formatCode>
                <c:ptCount val="140"/>
              </c:numCache>
            </c:numRef>
          </c:val>
          <c:smooth val="0"/>
          <c:extLst>
            <c:ext xmlns:c16="http://schemas.microsoft.com/office/drawing/2014/chart" uri="{C3380CC4-5D6E-409C-BE32-E72D297353CC}">
              <c16:uniqueId val="{00000001-9872-43F5-A9AD-5695A75BBCBC}"/>
            </c:ext>
          </c:extLst>
        </c:ser>
        <c:dLbls>
          <c:showLegendKey val="0"/>
          <c:showVal val="0"/>
          <c:showCatName val="0"/>
          <c:showSerName val="0"/>
          <c:showPercent val="0"/>
          <c:showBubbleSize val="0"/>
        </c:dLbls>
        <c:marker val="1"/>
        <c:smooth val="0"/>
        <c:axId val="2140381744"/>
        <c:axId val="2140371664"/>
      </c:lineChart>
      <c:dateAx>
        <c:axId val="1386353056"/>
        <c:scaling>
          <c:orientation val="minMax"/>
          <c:max val="45901"/>
          <c:min val="43101"/>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326176"/>
        <c:crosses val="autoZero"/>
        <c:auto val="1"/>
        <c:lblOffset val="100"/>
        <c:baseTimeUnit val="months"/>
        <c:majorUnit val="12"/>
        <c:majorTimeUnit val="months"/>
      </c:dateAx>
      <c:valAx>
        <c:axId val="1386326176"/>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353056"/>
        <c:crosses val="autoZero"/>
        <c:crossBetween val="between"/>
      </c:valAx>
      <c:valAx>
        <c:axId val="2140371664"/>
        <c:scaling>
          <c:orientation val="minMax"/>
          <c:max val="35"/>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140381744"/>
        <c:crosses val="max"/>
        <c:crossBetween val="between"/>
      </c:valAx>
      <c:catAx>
        <c:axId val="2140381744"/>
        <c:scaling>
          <c:orientation val="minMax"/>
        </c:scaling>
        <c:delete val="1"/>
        <c:axPos val="b"/>
        <c:majorTickMark val="out"/>
        <c:minorTickMark val="none"/>
        <c:tickLblPos val="nextTo"/>
        <c:crossAx val="2140371664"/>
        <c:crosses val="autoZero"/>
        <c:auto val="1"/>
        <c:lblAlgn val="ctr"/>
        <c:lblOffset val="100"/>
        <c:noMultiLvlLbl val="0"/>
      </c:catAx>
      <c:spPr>
        <a:noFill/>
        <a:ln w="25400">
          <a:noFill/>
        </a:ln>
        <a:effectLst/>
      </c:spPr>
    </c:plotArea>
    <c:legend>
      <c:legendPos val="b"/>
      <c:legendEntry>
        <c:idx val="1"/>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8'!$C$10</c:f>
              <c:strCache>
                <c:ptCount val="1"/>
                <c:pt idx="0">
                  <c:v>Import Prices Excluding Energy</c:v>
                </c:pt>
              </c:strCache>
            </c:strRef>
          </c:tx>
          <c:spPr>
            <a:ln w="28575" cap="rnd">
              <a:solidFill>
                <a:srgbClr val="117FA8"/>
              </a:solidFill>
              <a:round/>
            </a:ln>
            <a:effectLst/>
          </c:spPr>
          <c:marker>
            <c:symbol val="none"/>
          </c:marker>
          <c:cat>
            <c:numRef>
              <c:f>'Slide 8'!$B$11:$B$150</c:f>
              <c:numCache>
                <c:formatCode>mmm"-"yyyy</c:formatCode>
                <c:ptCount val="140"/>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numCache>
            </c:numRef>
          </c:cat>
          <c:val>
            <c:numRef>
              <c:f>'Slide 8'!$C$11:$C$150</c:f>
              <c:numCache>
                <c:formatCode>0.00</c:formatCode>
                <c:ptCount val="140"/>
                <c:pt idx="0">
                  <c:v>-0.7718696397941649</c:v>
                </c:pt>
                <c:pt idx="1">
                  <c:v>-0.5145797598627766</c:v>
                </c:pt>
                <c:pt idx="2">
                  <c:v>0</c:v>
                </c:pt>
                <c:pt idx="3">
                  <c:v>-0.34334763948498104</c:v>
                </c:pt>
                <c:pt idx="4">
                  <c:v>-8.6132644272174375E-2</c:v>
                </c:pt>
                <c:pt idx="5">
                  <c:v>8.6430423509065157E-2</c:v>
                </c:pt>
                <c:pt idx="6">
                  <c:v>0.69565217391303058</c:v>
                </c:pt>
                <c:pt idx="7">
                  <c:v>0.78397212543555028</c:v>
                </c:pt>
                <c:pt idx="8">
                  <c:v>0.69686411149825211</c:v>
                </c:pt>
                <c:pt idx="9">
                  <c:v>0.43516100957354809</c:v>
                </c:pt>
                <c:pt idx="10">
                  <c:v>8.6956521739134374E-2</c:v>
                </c:pt>
                <c:pt idx="11">
                  <c:v>-8.6805555555558023E-2</c:v>
                </c:pt>
                <c:pt idx="12">
                  <c:v>-1.2100259291270565</c:v>
                </c:pt>
                <c:pt idx="13">
                  <c:v>-1.7241379310344862</c:v>
                </c:pt>
                <c:pt idx="14">
                  <c:v>-2.5751072961373356</c:v>
                </c:pt>
                <c:pt idx="15">
                  <c:v>-2.6701119724375499</c:v>
                </c:pt>
                <c:pt idx="16">
                  <c:v>-2.6724137931034453</c:v>
                </c:pt>
                <c:pt idx="17">
                  <c:v>-2.5906735751295318</c:v>
                </c:pt>
                <c:pt idx="18">
                  <c:v>-2.8497409326424861</c:v>
                </c:pt>
                <c:pt idx="19">
                  <c:v>-3.111495246326712</c:v>
                </c:pt>
                <c:pt idx="20">
                  <c:v>-3.2006920415224793</c:v>
                </c:pt>
                <c:pt idx="21">
                  <c:v>-3.3795493934142162</c:v>
                </c:pt>
                <c:pt idx="22">
                  <c:v>-3.3883579496090332</c:v>
                </c:pt>
                <c:pt idx="23">
                  <c:v>-3.7358818418766315</c:v>
                </c:pt>
                <c:pt idx="24">
                  <c:v>-3.1496062992125928</c:v>
                </c:pt>
                <c:pt idx="25">
                  <c:v>-3.0701754385964897</c:v>
                </c:pt>
                <c:pt idx="26">
                  <c:v>-2.7312775330396444</c:v>
                </c:pt>
                <c:pt idx="27">
                  <c:v>-2.3008849557522026</c:v>
                </c:pt>
                <c:pt idx="28">
                  <c:v>-1.8600531443755619</c:v>
                </c:pt>
                <c:pt idx="29">
                  <c:v>-2.0390070921985748</c:v>
                </c:pt>
                <c:pt idx="30">
                  <c:v>-1.3333333333333308</c:v>
                </c:pt>
                <c:pt idx="31">
                  <c:v>-0.89206066012489371</c:v>
                </c:pt>
                <c:pt idx="32">
                  <c:v>-0.62555853440572351</c:v>
                </c:pt>
                <c:pt idx="33">
                  <c:v>-0.35874439461883734</c:v>
                </c:pt>
                <c:pt idx="34">
                  <c:v>-8.9928057553967378E-2</c:v>
                </c:pt>
                <c:pt idx="35">
                  <c:v>0.27075812274368616</c:v>
                </c:pt>
                <c:pt idx="36">
                  <c:v>0.45167118337849921</c:v>
                </c:pt>
                <c:pt idx="37">
                  <c:v>0.90497737556560764</c:v>
                </c:pt>
                <c:pt idx="38">
                  <c:v>1.0869565217391131</c:v>
                </c:pt>
                <c:pt idx="39">
                  <c:v>1.3586956521739024</c:v>
                </c:pt>
                <c:pt idx="40">
                  <c:v>0.99277978339351591</c:v>
                </c:pt>
                <c:pt idx="41">
                  <c:v>1.3574660633484115</c:v>
                </c:pt>
                <c:pt idx="42">
                  <c:v>0.81081081081082473</c:v>
                </c:pt>
                <c:pt idx="43">
                  <c:v>0.90009000900090896</c:v>
                </c:pt>
                <c:pt idx="44">
                  <c:v>1.1690647482014427</c:v>
                </c:pt>
                <c:pt idx="45">
                  <c:v>1.2601260126012592</c:v>
                </c:pt>
                <c:pt idx="46">
                  <c:v>1.4401440144014455</c:v>
                </c:pt>
                <c:pt idx="47">
                  <c:v>1.3501350135013412</c:v>
                </c:pt>
                <c:pt idx="48">
                  <c:v>1.8884892086330929</c:v>
                </c:pt>
                <c:pt idx="49">
                  <c:v>1.9730941704035887</c:v>
                </c:pt>
                <c:pt idx="50">
                  <c:v>1.8817204301075252</c:v>
                </c:pt>
                <c:pt idx="51">
                  <c:v>1.6979445933869464</c:v>
                </c:pt>
                <c:pt idx="52">
                  <c:v>1.787310098302064</c:v>
                </c:pt>
                <c:pt idx="53">
                  <c:v>1.3392857142857206</c:v>
                </c:pt>
                <c:pt idx="54">
                  <c:v>1.3404825737265424</c:v>
                </c:pt>
                <c:pt idx="55">
                  <c:v>0.89206066012488261</c:v>
                </c:pt>
                <c:pt idx="56">
                  <c:v>0.62222222222223511</c:v>
                </c:pt>
                <c:pt idx="57">
                  <c:v>0.80000000000000071</c:v>
                </c:pt>
                <c:pt idx="58">
                  <c:v>0.70984915705412099</c:v>
                </c:pt>
                <c:pt idx="59">
                  <c:v>0.97690941385435437</c:v>
                </c:pt>
                <c:pt idx="60">
                  <c:v>-0.26478375992938785</c:v>
                </c:pt>
                <c:pt idx="61">
                  <c:v>-0.43975373790676731</c:v>
                </c:pt>
                <c:pt idx="62">
                  <c:v>-0.43975373790676731</c:v>
                </c:pt>
                <c:pt idx="63">
                  <c:v>-0.9666080843585223</c:v>
                </c:pt>
                <c:pt idx="64">
                  <c:v>-1.3169446883230851</c:v>
                </c:pt>
                <c:pt idx="65">
                  <c:v>-1.3215859030836996</c:v>
                </c:pt>
                <c:pt idx="66">
                  <c:v>-1.3227513227513255</c:v>
                </c:pt>
                <c:pt idx="67">
                  <c:v>-1.1494252873563204</c:v>
                </c:pt>
                <c:pt idx="68">
                  <c:v>-1.2367491166077826</c:v>
                </c:pt>
                <c:pt idx="69">
                  <c:v>-1.4991181657848296</c:v>
                </c:pt>
                <c:pt idx="70">
                  <c:v>-1.497797356828201</c:v>
                </c:pt>
                <c:pt idx="71">
                  <c:v>-1.4951627088830244</c:v>
                </c:pt>
                <c:pt idx="72">
                  <c:v>-0.7964601769911539</c:v>
                </c:pt>
                <c:pt idx="73">
                  <c:v>-0.79505300353357455</c:v>
                </c:pt>
                <c:pt idx="74">
                  <c:v>-0.97173144876325779</c:v>
                </c:pt>
                <c:pt idx="75">
                  <c:v>-1.0647737355811926</c:v>
                </c:pt>
                <c:pt idx="76">
                  <c:v>-0.71174377224200169</c:v>
                </c:pt>
                <c:pt idx="77">
                  <c:v>-8.9285714285713969E-2</c:v>
                </c:pt>
                <c:pt idx="78">
                  <c:v>0.17873100983019086</c:v>
                </c:pt>
                <c:pt idx="79">
                  <c:v>1.0733452593917781</c:v>
                </c:pt>
                <c:pt idx="80">
                  <c:v>1.6994633273702986</c:v>
                </c:pt>
                <c:pt idx="81">
                  <c:v>1.7009847806624734</c:v>
                </c:pt>
                <c:pt idx="82">
                  <c:v>1.610017889087656</c:v>
                </c:pt>
                <c:pt idx="83">
                  <c:v>1.8750000000000044</c:v>
                </c:pt>
                <c:pt idx="84">
                  <c:v>2.67618198037467</c:v>
                </c:pt>
                <c:pt idx="85">
                  <c:v>3.0276046304541504</c:v>
                </c:pt>
                <c:pt idx="86">
                  <c:v>4.1034790365744866</c:v>
                </c:pt>
                <c:pt idx="87">
                  <c:v>5.4708520179372222</c:v>
                </c:pt>
                <c:pt idx="88">
                  <c:v>6.4516129032258007</c:v>
                </c:pt>
                <c:pt idx="89">
                  <c:v>6.8811438784629031</c:v>
                </c:pt>
                <c:pt idx="90">
                  <c:v>6.7796610169491567</c:v>
                </c:pt>
                <c:pt idx="91">
                  <c:v>5.9292035398230025</c:v>
                </c:pt>
                <c:pt idx="92">
                  <c:v>5.4529463500439856</c:v>
                </c:pt>
                <c:pt idx="93">
                  <c:v>6.25</c:v>
                </c:pt>
                <c:pt idx="94">
                  <c:v>6.9542253521126751</c:v>
                </c:pt>
                <c:pt idx="95">
                  <c:v>6.9237510955302506</c:v>
                </c:pt>
                <c:pt idx="96">
                  <c:v>7.5586446568201682</c:v>
                </c:pt>
                <c:pt idx="97">
                  <c:v>7.8651685393258397</c:v>
                </c:pt>
                <c:pt idx="98">
                  <c:v>8.1405312767780735</c:v>
                </c:pt>
                <c:pt idx="99">
                  <c:v>7.8231292517006779</c:v>
                </c:pt>
                <c:pt idx="100">
                  <c:v>6.6498316498316612</c:v>
                </c:pt>
                <c:pt idx="101">
                  <c:v>5.3511705685618693</c:v>
                </c:pt>
                <c:pt idx="102">
                  <c:v>4.5948203842940627</c:v>
                </c:pt>
                <c:pt idx="103">
                  <c:v>4.3441938178780282</c:v>
                </c:pt>
                <c:pt idx="104">
                  <c:v>3.8365304420350244</c:v>
                </c:pt>
                <c:pt idx="105">
                  <c:v>2.9826014913007404</c:v>
                </c:pt>
                <c:pt idx="106">
                  <c:v>2.0576131687242816</c:v>
                </c:pt>
                <c:pt idx="107">
                  <c:v>2.5409836065573677</c:v>
                </c:pt>
                <c:pt idx="108">
                  <c:v>1.3731825525040486</c:v>
                </c:pt>
                <c:pt idx="109">
                  <c:v>0.24038461538460343</c:v>
                </c:pt>
                <c:pt idx="110">
                  <c:v>-1.5055467511885912</c:v>
                </c:pt>
                <c:pt idx="111">
                  <c:v>-2.1293375394321745</c:v>
                </c:pt>
                <c:pt idx="112">
                  <c:v>-2.2099447513812098</c:v>
                </c:pt>
                <c:pt idx="113">
                  <c:v>-1.9841269841269882</c:v>
                </c:pt>
                <c:pt idx="114">
                  <c:v>-1.3578274760383424</c:v>
                </c:pt>
                <c:pt idx="115">
                  <c:v>-1.2810248198558916</c:v>
                </c:pt>
                <c:pt idx="116">
                  <c:v>-1.1244979919678766</c:v>
                </c:pt>
                <c:pt idx="117">
                  <c:v>-1.2067578439259874</c:v>
                </c:pt>
                <c:pt idx="118">
                  <c:v>-0.72580645161290924</c:v>
                </c:pt>
                <c:pt idx="119">
                  <c:v>-1.5987210231814597</c:v>
                </c:pt>
                <c:pt idx="120">
                  <c:v>-1.2749003984063645</c:v>
                </c:pt>
                <c:pt idx="121">
                  <c:v>-0.95923261390886694</c:v>
                </c:pt>
                <c:pt idx="122">
                  <c:v>-0.16090104585679832</c:v>
                </c:pt>
                <c:pt idx="123">
                  <c:v>0.56406124093473231</c:v>
                </c:pt>
                <c:pt idx="124">
                  <c:v>0.48426150121065881</c:v>
                </c:pt>
                <c:pt idx="125">
                  <c:v>1.0526315789473717</c:v>
                </c:pt>
                <c:pt idx="126">
                  <c:v>1.2145748987854255</c:v>
                </c:pt>
                <c:pt idx="127">
                  <c:v>1.3787510137875048</c:v>
                </c:pt>
                <c:pt idx="128">
                  <c:v>1.7871649065800188</c:v>
                </c:pt>
                <c:pt idx="129">
                  <c:v>2.2801302931596101</c:v>
                </c:pt>
                <c:pt idx="130">
                  <c:v>2.1121039805036546</c:v>
                </c:pt>
                <c:pt idx="131">
                  <c:v>2.2745735174654946</c:v>
                </c:pt>
                <c:pt idx="132">
                  <c:v>1.6949152542372836</c:v>
                </c:pt>
                <c:pt idx="133">
                  <c:v>1.8563357546408366</c:v>
                </c:pt>
                <c:pt idx="134">
                  <c:v>1.5310233682514163</c:v>
                </c:pt>
                <c:pt idx="135">
                  <c:v>1.2019230769230838</c:v>
                </c:pt>
                <c:pt idx="136">
                  <c:v>1.2851405622489986</c:v>
                </c:pt>
                <c:pt idx="137">
                  <c:v>0.80128205128204844</c:v>
                </c:pt>
                <c:pt idx="138">
                  <c:v>0.63999999999999613</c:v>
                </c:pt>
                <c:pt idx="139">
                  <c:v>0.8799999999999919</c:v>
                </c:pt>
              </c:numCache>
            </c:numRef>
          </c:val>
          <c:smooth val="0"/>
          <c:extLst>
            <c:ext xmlns:c16="http://schemas.microsoft.com/office/drawing/2014/chart" uri="{C3380CC4-5D6E-409C-BE32-E72D297353CC}">
              <c16:uniqueId val="{00000000-3D71-4C58-97F7-8330A3F07C35}"/>
            </c:ext>
          </c:extLst>
        </c:ser>
        <c:dLbls>
          <c:showLegendKey val="0"/>
          <c:showVal val="0"/>
          <c:showCatName val="0"/>
          <c:showSerName val="0"/>
          <c:showPercent val="0"/>
          <c:showBubbleSize val="0"/>
        </c:dLbls>
        <c:marker val="1"/>
        <c:smooth val="0"/>
        <c:axId val="1386311776"/>
        <c:axId val="1386296416"/>
      </c:lineChart>
      <c:lineChart>
        <c:grouping val="standard"/>
        <c:varyColors val="0"/>
        <c:dLbls>
          <c:showLegendKey val="0"/>
          <c:showVal val="0"/>
          <c:showCatName val="0"/>
          <c:showSerName val="0"/>
          <c:showPercent val="0"/>
          <c:showBubbleSize val="0"/>
        </c:dLbls>
        <c:marker val="1"/>
        <c:smooth val="0"/>
        <c:axId val="1386340096"/>
        <c:axId val="1386306016"/>
        <c:extLst>
          <c:ext xmlns:c15="http://schemas.microsoft.com/office/drawing/2012/chart" uri="{02D57815-91ED-43cb-92C2-25804820EDAC}">
            <c15:filteredLineSeries>
              <c15:ser>
                <c:idx val="1"/>
                <c:order val="1"/>
                <c:tx>
                  <c:strRef>
                    <c:extLst>
                      <c:ext uri="{02D57815-91ED-43cb-92C2-25804820EDAC}">
                        <c15:formulaRef>
                          <c15:sqref>'Slide 8'!$D$10</c15:sqref>
                        </c15:formulaRef>
                      </c:ext>
                    </c:extLst>
                    <c:strCache>
                      <c:ptCount val="1"/>
                    </c:strCache>
                  </c:strRef>
                </c:tx>
                <c:spPr>
                  <a:ln w="28575" cap="rnd">
                    <a:solidFill>
                      <a:schemeClr val="accent2"/>
                    </a:solidFill>
                    <a:round/>
                  </a:ln>
                  <a:effectLst/>
                </c:spPr>
                <c:marker>
                  <c:symbol val="none"/>
                </c:marker>
                <c:cat>
                  <c:numRef>
                    <c:extLst>
                      <c:ext uri="{02D57815-91ED-43cb-92C2-25804820EDAC}">
                        <c15:formulaRef>
                          <c15:sqref>'Slide 8'!$B$11:$B$150</c15:sqref>
                        </c15:formulaRef>
                      </c:ext>
                    </c:extLst>
                    <c:numCache>
                      <c:formatCode>mmm"-"yyyy</c:formatCode>
                      <c:ptCount val="140"/>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numCache>
                  </c:numRef>
                </c:cat>
                <c:val>
                  <c:numRef>
                    <c:extLst>
                      <c:ext uri="{02D57815-91ED-43cb-92C2-25804820EDAC}">
                        <c15:formulaRef>
                          <c15:sqref>'Slide 8'!$D$11:$D$150</c15:sqref>
                        </c15:formulaRef>
                      </c:ext>
                    </c:extLst>
                    <c:numCache>
                      <c:formatCode>General</c:formatCode>
                      <c:ptCount val="140"/>
                    </c:numCache>
                  </c:numRef>
                </c:val>
                <c:smooth val="0"/>
                <c:extLst>
                  <c:ext xmlns:c16="http://schemas.microsoft.com/office/drawing/2014/chart" uri="{C3380CC4-5D6E-409C-BE32-E72D297353CC}">
                    <c16:uniqueId val="{00000001-3D71-4C58-97F7-8330A3F07C35}"/>
                  </c:ext>
                </c:extLst>
              </c15:ser>
            </c15:filteredLineSeries>
          </c:ext>
        </c:extLst>
      </c:lineChart>
      <c:dateAx>
        <c:axId val="1386311776"/>
        <c:scaling>
          <c:orientation val="minMax"/>
          <c:max val="45870"/>
          <c:min val="43101"/>
        </c:scaling>
        <c:delete val="0"/>
        <c:axPos val="b"/>
        <c:numFmt formatCode="yyyy" sourceLinked="0"/>
        <c:majorTickMark val="out"/>
        <c:minorTickMark val="none"/>
        <c:tickLblPos val="low"/>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296416"/>
        <c:crosses val="autoZero"/>
        <c:auto val="1"/>
        <c:lblOffset val="100"/>
        <c:baseTimeUnit val="months"/>
        <c:majorUnit val="12"/>
        <c:majorTimeUnit val="months"/>
      </c:dateAx>
      <c:valAx>
        <c:axId val="1386296416"/>
        <c:scaling>
          <c:orientation val="minMax"/>
          <c:min val="-4"/>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311776"/>
        <c:crosses val="autoZero"/>
        <c:crossBetween val="between"/>
      </c:valAx>
      <c:valAx>
        <c:axId val="1386306016"/>
        <c:scaling>
          <c:orientation val="minMax"/>
          <c:max val="10"/>
          <c:min val="-4"/>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340096"/>
        <c:crosses val="max"/>
        <c:crossBetween val="between"/>
      </c:valAx>
      <c:catAx>
        <c:axId val="1386340096"/>
        <c:scaling>
          <c:orientation val="minMax"/>
        </c:scaling>
        <c:delete val="1"/>
        <c:axPos val="b"/>
        <c:majorTickMark val="out"/>
        <c:minorTickMark val="none"/>
        <c:tickLblPos val="nextTo"/>
        <c:crossAx val="1386306016"/>
        <c:crosses val="autoZero"/>
        <c:auto val="1"/>
        <c:lblAlgn val="ctr"/>
        <c:lblOffset val="100"/>
        <c:noMultiLvlLbl val="0"/>
      </c:catAx>
      <c:spPr>
        <a:noFill/>
        <a:ln w="25400">
          <a:noFill/>
        </a:ln>
        <a:effectLst/>
      </c:spPr>
    </c:plotArea>
    <c:legend>
      <c:legendPos val="b"/>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9'!$C$10</c:f>
              <c:strCache>
                <c:ptCount val="1"/>
                <c:pt idx="0">
                  <c:v>Services Firms: Prices Paid Index</c:v>
                </c:pt>
              </c:strCache>
            </c:strRef>
          </c:tx>
          <c:spPr>
            <a:ln w="28575" cap="rnd">
              <a:solidFill>
                <a:srgbClr val="117FA8"/>
              </a:solidFill>
              <a:round/>
            </a:ln>
            <a:effectLst/>
          </c:spPr>
          <c:marker>
            <c:symbol val="none"/>
          </c:marker>
          <c:cat>
            <c:numRef>
              <c:f>'Slide 9'!$B$11:$B$151</c:f>
              <c:numCache>
                <c:formatCode>mmm"-"yyyy</c:formatCode>
                <c:ptCount val="141"/>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45930</c:v>
                </c:pt>
              </c:numCache>
            </c:numRef>
          </c:cat>
          <c:val>
            <c:numRef>
              <c:f>'Slide 9'!$C$11:$C$151</c:f>
              <c:numCache>
                <c:formatCode>0.0</c:formatCode>
                <c:ptCount val="141"/>
                <c:pt idx="0">
                  <c:v>60</c:v>
                </c:pt>
                <c:pt idx="1">
                  <c:v>56.4</c:v>
                </c:pt>
                <c:pt idx="2">
                  <c:v>58.1</c:v>
                </c:pt>
                <c:pt idx="3">
                  <c:v>61</c:v>
                </c:pt>
                <c:pt idx="4">
                  <c:v>58.5</c:v>
                </c:pt>
                <c:pt idx="5">
                  <c:v>58.6</c:v>
                </c:pt>
                <c:pt idx="6">
                  <c:v>58.1</c:v>
                </c:pt>
                <c:pt idx="7">
                  <c:v>57.7</c:v>
                </c:pt>
                <c:pt idx="8">
                  <c:v>55.1</c:v>
                </c:pt>
                <c:pt idx="9">
                  <c:v>52</c:v>
                </c:pt>
                <c:pt idx="10">
                  <c:v>54.5</c:v>
                </c:pt>
                <c:pt idx="11">
                  <c:v>51.1</c:v>
                </c:pt>
                <c:pt idx="12">
                  <c:v>47.3</c:v>
                </c:pt>
                <c:pt idx="13">
                  <c:v>50.9</c:v>
                </c:pt>
                <c:pt idx="14">
                  <c:v>53.6</c:v>
                </c:pt>
                <c:pt idx="15">
                  <c:v>50.4</c:v>
                </c:pt>
                <c:pt idx="16">
                  <c:v>53.7</c:v>
                </c:pt>
                <c:pt idx="17">
                  <c:v>52.3</c:v>
                </c:pt>
                <c:pt idx="18">
                  <c:v>52.5</c:v>
                </c:pt>
                <c:pt idx="19">
                  <c:v>51.1</c:v>
                </c:pt>
                <c:pt idx="20">
                  <c:v>48.4</c:v>
                </c:pt>
                <c:pt idx="21">
                  <c:v>48.3</c:v>
                </c:pt>
                <c:pt idx="22">
                  <c:v>48.8</c:v>
                </c:pt>
                <c:pt idx="23">
                  <c:v>50.6</c:v>
                </c:pt>
                <c:pt idx="24">
                  <c:v>47</c:v>
                </c:pt>
                <c:pt idx="25">
                  <c:v>45.9</c:v>
                </c:pt>
                <c:pt idx="26">
                  <c:v>50.6</c:v>
                </c:pt>
                <c:pt idx="27">
                  <c:v>53.9</c:v>
                </c:pt>
                <c:pt idx="28">
                  <c:v>55</c:v>
                </c:pt>
                <c:pt idx="29">
                  <c:v>55.9</c:v>
                </c:pt>
                <c:pt idx="30">
                  <c:v>52.6</c:v>
                </c:pt>
                <c:pt idx="31">
                  <c:v>52</c:v>
                </c:pt>
                <c:pt idx="32">
                  <c:v>52.8</c:v>
                </c:pt>
                <c:pt idx="33">
                  <c:v>54.8</c:v>
                </c:pt>
                <c:pt idx="34">
                  <c:v>54.6</c:v>
                </c:pt>
                <c:pt idx="35">
                  <c:v>56.3</c:v>
                </c:pt>
                <c:pt idx="36">
                  <c:v>57.2</c:v>
                </c:pt>
                <c:pt idx="37">
                  <c:v>57.9</c:v>
                </c:pt>
                <c:pt idx="38">
                  <c:v>54.4</c:v>
                </c:pt>
                <c:pt idx="39">
                  <c:v>58.3</c:v>
                </c:pt>
                <c:pt idx="40">
                  <c:v>49.6</c:v>
                </c:pt>
                <c:pt idx="41">
                  <c:v>53.6</c:v>
                </c:pt>
                <c:pt idx="42">
                  <c:v>56.3</c:v>
                </c:pt>
                <c:pt idx="43">
                  <c:v>58</c:v>
                </c:pt>
                <c:pt idx="44">
                  <c:v>64.7</c:v>
                </c:pt>
                <c:pt idx="45">
                  <c:v>61.1</c:v>
                </c:pt>
                <c:pt idx="46">
                  <c:v>59.2</c:v>
                </c:pt>
                <c:pt idx="47">
                  <c:v>61.2</c:v>
                </c:pt>
                <c:pt idx="48">
                  <c:v>61.7</c:v>
                </c:pt>
                <c:pt idx="49">
                  <c:v>62.4</c:v>
                </c:pt>
                <c:pt idx="50">
                  <c:v>61.5</c:v>
                </c:pt>
                <c:pt idx="51">
                  <c:v>62.3</c:v>
                </c:pt>
                <c:pt idx="52">
                  <c:v>63.9</c:v>
                </c:pt>
                <c:pt idx="53">
                  <c:v>61.1</c:v>
                </c:pt>
                <c:pt idx="54">
                  <c:v>63.4</c:v>
                </c:pt>
                <c:pt idx="55">
                  <c:v>62.3</c:v>
                </c:pt>
                <c:pt idx="56">
                  <c:v>62.8</c:v>
                </c:pt>
                <c:pt idx="57">
                  <c:v>61.1</c:v>
                </c:pt>
                <c:pt idx="58">
                  <c:v>62.9</c:v>
                </c:pt>
                <c:pt idx="59">
                  <c:v>59.1</c:v>
                </c:pt>
                <c:pt idx="60">
                  <c:v>59.1</c:v>
                </c:pt>
                <c:pt idx="61">
                  <c:v>55.8</c:v>
                </c:pt>
                <c:pt idx="62">
                  <c:v>58.2</c:v>
                </c:pt>
                <c:pt idx="63">
                  <c:v>56.1</c:v>
                </c:pt>
                <c:pt idx="64">
                  <c:v>55.8</c:v>
                </c:pt>
                <c:pt idx="65">
                  <c:v>58.2</c:v>
                </c:pt>
                <c:pt idx="66">
                  <c:v>56.5</c:v>
                </c:pt>
                <c:pt idx="67">
                  <c:v>58</c:v>
                </c:pt>
                <c:pt idx="68">
                  <c:v>59.5</c:v>
                </c:pt>
                <c:pt idx="69">
                  <c:v>56.4</c:v>
                </c:pt>
                <c:pt idx="70">
                  <c:v>57</c:v>
                </c:pt>
                <c:pt idx="71">
                  <c:v>59.8</c:v>
                </c:pt>
                <c:pt idx="72">
                  <c:v>56.5</c:v>
                </c:pt>
                <c:pt idx="73">
                  <c:v>52.5</c:v>
                </c:pt>
                <c:pt idx="74">
                  <c:v>50.4</c:v>
                </c:pt>
                <c:pt idx="75">
                  <c:v>55.1</c:v>
                </c:pt>
                <c:pt idx="76">
                  <c:v>55.1</c:v>
                </c:pt>
                <c:pt idx="77">
                  <c:v>61.1</c:v>
                </c:pt>
                <c:pt idx="78">
                  <c:v>57.5</c:v>
                </c:pt>
                <c:pt idx="79">
                  <c:v>64.2</c:v>
                </c:pt>
                <c:pt idx="80">
                  <c:v>59.9</c:v>
                </c:pt>
                <c:pt idx="81">
                  <c:v>62.8</c:v>
                </c:pt>
                <c:pt idx="82">
                  <c:v>64.3</c:v>
                </c:pt>
                <c:pt idx="83">
                  <c:v>65.7</c:v>
                </c:pt>
                <c:pt idx="84">
                  <c:v>64.2</c:v>
                </c:pt>
                <c:pt idx="85">
                  <c:v>71.2</c:v>
                </c:pt>
                <c:pt idx="86">
                  <c:v>73.400000000000006</c:v>
                </c:pt>
                <c:pt idx="87">
                  <c:v>75</c:v>
                </c:pt>
                <c:pt idx="88">
                  <c:v>78.7</c:v>
                </c:pt>
                <c:pt idx="89">
                  <c:v>78.599999999999994</c:v>
                </c:pt>
                <c:pt idx="90">
                  <c:v>83.4</c:v>
                </c:pt>
                <c:pt idx="91">
                  <c:v>76.900000000000006</c:v>
                </c:pt>
                <c:pt idx="92">
                  <c:v>80.7</c:v>
                </c:pt>
                <c:pt idx="93">
                  <c:v>82.9</c:v>
                </c:pt>
                <c:pt idx="94">
                  <c:v>82.4</c:v>
                </c:pt>
                <c:pt idx="95">
                  <c:v>83.7</c:v>
                </c:pt>
                <c:pt idx="96">
                  <c:v>81.099999999999994</c:v>
                </c:pt>
                <c:pt idx="97">
                  <c:v>82</c:v>
                </c:pt>
                <c:pt idx="98">
                  <c:v>83.7</c:v>
                </c:pt>
                <c:pt idx="99">
                  <c:v>83.1</c:v>
                </c:pt>
                <c:pt idx="100">
                  <c:v>81.8</c:v>
                </c:pt>
                <c:pt idx="101">
                  <c:v>80.3</c:v>
                </c:pt>
                <c:pt idx="102">
                  <c:v>74.5</c:v>
                </c:pt>
                <c:pt idx="103">
                  <c:v>72.599999999999994</c:v>
                </c:pt>
                <c:pt idx="104">
                  <c:v>69.900000000000006</c:v>
                </c:pt>
                <c:pt idx="105">
                  <c:v>70.7</c:v>
                </c:pt>
                <c:pt idx="106">
                  <c:v>69.400000000000006</c:v>
                </c:pt>
                <c:pt idx="107">
                  <c:v>67.400000000000006</c:v>
                </c:pt>
                <c:pt idx="108">
                  <c:v>65.8</c:v>
                </c:pt>
                <c:pt idx="109">
                  <c:v>64.400000000000006</c:v>
                </c:pt>
                <c:pt idx="110">
                  <c:v>60.2</c:v>
                </c:pt>
                <c:pt idx="111">
                  <c:v>59.6</c:v>
                </c:pt>
                <c:pt idx="112">
                  <c:v>57</c:v>
                </c:pt>
                <c:pt idx="113">
                  <c:v>55.2</c:v>
                </c:pt>
                <c:pt idx="114">
                  <c:v>58</c:v>
                </c:pt>
                <c:pt idx="115">
                  <c:v>59.2</c:v>
                </c:pt>
                <c:pt idx="116">
                  <c:v>58.7</c:v>
                </c:pt>
                <c:pt idx="117">
                  <c:v>58.5</c:v>
                </c:pt>
                <c:pt idx="118">
                  <c:v>57.8</c:v>
                </c:pt>
                <c:pt idx="119">
                  <c:v>56.7</c:v>
                </c:pt>
                <c:pt idx="120">
                  <c:v>62.9</c:v>
                </c:pt>
                <c:pt idx="121">
                  <c:v>57.8</c:v>
                </c:pt>
                <c:pt idx="122">
                  <c:v>53.5</c:v>
                </c:pt>
                <c:pt idx="123">
                  <c:v>58.8</c:v>
                </c:pt>
                <c:pt idx="124">
                  <c:v>58</c:v>
                </c:pt>
                <c:pt idx="125">
                  <c:v>56.8</c:v>
                </c:pt>
                <c:pt idx="126">
                  <c:v>57.3</c:v>
                </c:pt>
                <c:pt idx="127">
                  <c:v>57.7</c:v>
                </c:pt>
                <c:pt idx="128">
                  <c:v>59.5</c:v>
                </c:pt>
                <c:pt idx="129">
                  <c:v>58.6</c:v>
                </c:pt>
                <c:pt idx="130">
                  <c:v>58.5</c:v>
                </c:pt>
                <c:pt idx="131">
                  <c:v>64.400000000000006</c:v>
                </c:pt>
                <c:pt idx="132">
                  <c:v>60.4</c:v>
                </c:pt>
                <c:pt idx="133">
                  <c:v>62.6</c:v>
                </c:pt>
                <c:pt idx="134">
                  <c:v>60.9</c:v>
                </c:pt>
                <c:pt idx="135">
                  <c:v>65.099999999999994</c:v>
                </c:pt>
                <c:pt idx="136">
                  <c:v>68.7</c:v>
                </c:pt>
                <c:pt idx="137">
                  <c:v>67.5</c:v>
                </c:pt>
                <c:pt idx="138">
                  <c:v>69.900000000000006</c:v>
                </c:pt>
                <c:pt idx="139">
                  <c:v>69.2</c:v>
                </c:pt>
                <c:pt idx="140">
                  <c:v>69.400000000000006</c:v>
                </c:pt>
              </c:numCache>
            </c:numRef>
          </c:val>
          <c:smooth val="0"/>
          <c:extLst>
            <c:ext xmlns:c16="http://schemas.microsoft.com/office/drawing/2014/chart" uri="{C3380CC4-5D6E-409C-BE32-E72D297353CC}">
              <c16:uniqueId val="{00000000-2D8D-414C-807B-83B990A05EA8}"/>
            </c:ext>
          </c:extLst>
        </c:ser>
        <c:ser>
          <c:idx val="1"/>
          <c:order val="1"/>
          <c:tx>
            <c:strRef>
              <c:f>'Slide 9'!$D$10</c:f>
              <c:strCache>
                <c:ptCount val="1"/>
                <c:pt idx="0">
                  <c:v>Manufacturing Firms: Prices Paid Index</c:v>
                </c:pt>
              </c:strCache>
            </c:strRef>
          </c:tx>
          <c:spPr>
            <a:ln w="28575" cap="rnd">
              <a:solidFill>
                <a:srgbClr val="610390"/>
              </a:solidFill>
              <a:round/>
            </a:ln>
            <a:effectLst/>
          </c:spPr>
          <c:marker>
            <c:symbol val="none"/>
          </c:marker>
          <c:cat>
            <c:numRef>
              <c:f>'Slide 9'!$B$11:$B$151</c:f>
              <c:numCache>
                <c:formatCode>mmm"-"yyyy</c:formatCode>
                <c:ptCount val="141"/>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45930</c:v>
                </c:pt>
              </c:numCache>
            </c:numRef>
          </c:cat>
          <c:val>
            <c:numRef>
              <c:f>'Slide 9'!$D$11:$D$151</c:f>
              <c:numCache>
                <c:formatCode>0.0</c:formatCode>
                <c:ptCount val="141"/>
                <c:pt idx="0">
                  <c:v>60.781022953567977</c:v>
                </c:pt>
                <c:pt idx="1">
                  <c:v>60.38706405846608</c:v>
                </c:pt>
                <c:pt idx="2">
                  <c:v>55.86396132674038</c:v>
                </c:pt>
                <c:pt idx="3">
                  <c:v>53.656759918205289</c:v>
                </c:pt>
                <c:pt idx="4">
                  <c:v>55.709320809199703</c:v>
                </c:pt>
                <c:pt idx="5">
                  <c:v>55.848359022953446</c:v>
                </c:pt>
                <c:pt idx="6">
                  <c:v>59.947044629157944</c:v>
                </c:pt>
                <c:pt idx="7">
                  <c:v>57.315101359766579</c:v>
                </c:pt>
                <c:pt idx="8">
                  <c:v>56.658089461509391</c:v>
                </c:pt>
                <c:pt idx="9">
                  <c:v>52.655887611992917</c:v>
                </c:pt>
                <c:pt idx="10">
                  <c:v>48.423603002995108</c:v>
                </c:pt>
                <c:pt idx="11">
                  <c:v>41.821862822099696</c:v>
                </c:pt>
                <c:pt idx="12">
                  <c:v>35.688443114577098</c:v>
                </c:pt>
                <c:pt idx="13">
                  <c:v>36.17806231569314</c:v>
                </c:pt>
                <c:pt idx="14">
                  <c:v>38.177045552708023</c:v>
                </c:pt>
                <c:pt idx="15">
                  <c:v>39.64440164057558</c:v>
                </c:pt>
                <c:pt idx="16">
                  <c:v>46.072467105293164</c:v>
                </c:pt>
                <c:pt idx="17">
                  <c:v>48.281576926604309</c:v>
                </c:pt>
                <c:pt idx="18">
                  <c:v>44.293101693920043</c:v>
                </c:pt>
                <c:pt idx="19">
                  <c:v>39.131100718944538</c:v>
                </c:pt>
                <c:pt idx="20">
                  <c:v>36.740935022078645</c:v>
                </c:pt>
                <c:pt idx="21">
                  <c:v>39.929509224094538</c:v>
                </c:pt>
                <c:pt idx="22">
                  <c:v>38.98490358770735</c:v>
                </c:pt>
                <c:pt idx="23">
                  <c:v>37.101556632215996</c:v>
                </c:pt>
                <c:pt idx="24">
                  <c:v>34.790141224986179</c:v>
                </c:pt>
                <c:pt idx="25">
                  <c:v>39.775928744244602</c:v>
                </c:pt>
                <c:pt idx="26">
                  <c:v>49.608789392121118</c:v>
                </c:pt>
                <c:pt idx="27">
                  <c:v>54.762450528901084</c:v>
                </c:pt>
                <c:pt idx="28">
                  <c:v>57.33074841441384</c:v>
                </c:pt>
                <c:pt idx="29">
                  <c:v>57.967819314392621</c:v>
                </c:pt>
                <c:pt idx="30">
                  <c:v>53.799139910891014</c:v>
                </c:pt>
                <c:pt idx="31">
                  <c:v>54.383074661158055</c:v>
                </c:pt>
                <c:pt idx="32">
                  <c:v>52.453722833896208</c:v>
                </c:pt>
                <c:pt idx="33">
                  <c:v>55.369583201184895</c:v>
                </c:pt>
                <c:pt idx="34">
                  <c:v>57.894513275774891</c:v>
                </c:pt>
                <c:pt idx="35">
                  <c:v>69.447032223678889</c:v>
                </c:pt>
                <c:pt idx="36">
                  <c:v>69.824894026355324</c:v>
                </c:pt>
                <c:pt idx="37">
                  <c:v>69.240040179299754</c:v>
                </c:pt>
                <c:pt idx="38">
                  <c:v>65.27980241559429</c:v>
                </c:pt>
                <c:pt idx="39">
                  <c:v>64.400287797087032</c:v>
                </c:pt>
                <c:pt idx="40">
                  <c:v>55.760687793249929</c:v>
                </c:pt>
                <c:pt idx="41">
                  <c:v>51.498394412058424</c:v>
                </c:pt>
                <c:pt idx="42">
                  <c:v>61.228421336405759</c:v>
                </c:pt>
                <c:pt idx="43">
                  <c:v>62.671216061500104</c:v>
                </c:pt>
                <c:pt idx="44">
                  <c:v>71.09610274501064</c:v>
                </c:pt>
                <c:pt idx="45">
                  <c:v>69.392704634106963</c:v>
                </c:pt>
                <c:pt idx="46">
                  <c:v>69.410603964713928</c:v>
                </c:pt>
                <c:pt idx="47">
                  <c:v>72.467347806304957</c:v>
                </c:pt>
                <c:pt idx="48">
                  <c:v>74.504798690838157</c:v>
                </c:pt>
                <c:pt idx="49">
                  <c:v>75.783339692971111</c:v>
                </c:pt>
                <c:pt idx="50">
                  <c:v>74.0516750462685</c:v>
                </c:pt>
                <c:pt idx="51">
                  <c:v>75.081953268084376</c:v>
                </c:pt>
                <c:pt idx="52">
                  <c:v>75.426570269216228</c:v>
                </c:pt>
                <c:pt idx="53">
                  <c:v>74.818427072536878</c:v>
                </c:pt>
                <c:pt idx="54">
                  <c:v>73.672503938760443</c:v>
                </c:pt>
                <c:pt idx="55">
                  <c:v>73.473164263032402</c:v>
                </c:pt>
                <c:pt idx="56">
                  <c:v>66.4878613228978</c:v>
                </c:pt>
                <c:pt idx="57">
                  <c:v>73.124250750042322</c:v>
                </c:pt>
                <c:pt idx="58">
                  <c:v>64.165871201633891</c:v>
                </c:pt>
                <c:pt idx="59">
                  <c:v>58.046767446803479</c:v>
                </c:pt>
                <c:pt idx="60">
                  <c:v>50.51372196877859</c:v>
                </c:pt>
                <c:pt idx="61">
                  <c:v>49.761764868356337</c:v>
                </c:pt>
                <c:pt idx="62">
                  <c:v>51.497996844104307</c:v>
                </c:pt>
                <c:pt idx="63">
                  <c:v>47.655692148579973</c:v>
                </c:pt>
                <c:pt idx="64">
                  <c:v>50.923899677124076</c:v>
                </c:pt>
                <c:pt idx="65">
                  <c:v>46.376934927714991</c:v>
                </c:pt>
                <c:pt idx="66">
                  <c:v>45.920035442250516</c:v>
                </c:pt>
                <c:pt idx="67">
                  <c:v>47.017072777141131</c:v>
                </c:pt>
                <c:pt idx="68">
                  <c:v>49.502698791871502</c:v>
                </c:pt>
                <c:pt idx="69">
                  <c:v>46.503549987648533</c:v>
                </c:pt>
                <c:pt idx="70">
                  <c:v>48.963577629989047</c:v>
                </c:pt>
                <c:pt idx="71">
                  <c:v>55.147800445686983</c:v>
                </c:pt>
                <c:pt idx="72">
                  <c:v>54.211383141910495</c:v>
                </c:pt>
                <c:pt idx="73">
                  <c:v>45.824083183038283</c:v>
                </c:pt>
                <c:pt idx="74">
                  <c:v>35.306565994257774</c:v>
                </c:pt>
                <c:pt idx="75">
                  <c:v>33.511592886891947</c:v>
                </c:pt>
                <c:pt idx="76">
                  <c:v>39.083578294014309</c:v>
                </c:pt>
                <c:pt idx="77">
                  <c:v>49.304666358760464</c:v>
                </c:pt>
                <c:pt idx="78">
                  <c:v>54.458791750228549</c:v>
                </c:pt>
                <c:pt idx="79">
                  <c:v>61.057730240366489</c:v>
                </c:pt>
                <c:pt idx="80">
                  <c:v>63.155457142275651</c:v>
                </c:pt>
                <c:pt idx="81">
                  <c:v>67.215018404672932</c:v>
                </c:pt>
                <c:pt idx="82">
                  <c:v>68.171539085962849</c:v>
                </c:pt>
                <c:pt idx="83">
                  <c:v>84.764170305932538</c:v>
                </c:pt>
                <c:pt idx="84">
                  <c:v>83.271459971605324</c:v>
                </c:pt>
                <c:pt idx="85">
                  <c:v>85.546128146431869</c:v>
                </c:pt>
                <c:pt idx="86">
                  <c:v>80.154624757070394</c:v>
                </c:pt>
                <c:pt idx="87">
                  <c:v>83.5273021601555</c:v>
                </c:pt>
                <c:pt idx="88">
                  <c:v>83.749044460627132</c:v>
                </c:pt>
                <c:pt idx="89">
                  <c:v>87.868971741449826</c:v>
                </c:pt>
                <c:pt idx="90">
                  <c:v>88.069327524326127</c:v>
                </c:pt>
                <c:pt idx="91">
                  <c:v>81.471894192146863</c:v>
                </c:pt>
                <c:pt idx="92">
                  <c:v>83.455749004572368</c:v>
                </c:pt>
                <c:pt idx="93">
                  <c:v>88.56530910740176</c:v>
                </c:pt>
                <c:pt idx="94">
                  <c:v>86.690735995299661</c:v>
                </c:pt>
                <c:pt idx="95">
                  <c:v>75.747006379081427</c:v>
                </c:pt>
                <c:pt idx="96">
                  <c:v>77.081188067231125</c:v>
                </c:pt>
                <c:pt idx="97">
                  <c:v>74.658394866027479</c:v>
                </c:pt>
                <c:pt idx="98">
                  <c:v>80.622732411038214</c:v>
                </c:pt>
                <c:pt idx="99">
                  <c:v>76.871211655219696</c:v>
                </c:pt>
                <c:pt idx="100">
                  <c:v>77.795635238047581</c:v>
                </c:pt>
                <c:pt idx="101">
                  <c:v>74.897119167793292</c:v>
                </c:pt>
                <c:pt idx="102">
                  <c:v>61.714399208592539</c:v>
                </c:pt>
                <c:pt idx="103">
                  <c:v>53.968171876024115</c:v>
                </c:pt>
                <c:pt idx="104">
                  <c:v>54.294455596248355</c:v>
                </c:pt>
                <c:pt idx="105">
                  <c:v>48.625553647043631</c:v>
                </c:pt>
                <c:pt idx="106">
                  <c:v>45.530452402082418</c:v>
                </c:pt>
                <c:pt idx="107">
                  <c:v>44.43806915499021</c:v>
                </c:pt>
                <c:pt idx="108">
                  <c:v>45.042974013050738</c:v>
                </c:pt>
                <c:pt idx="109">
                  <c:v>50.393811692830383</c:v>
                </c:pt>
                <c:pt idx="110">
                  <c:v>44.948373485378504</c:v>
                </c:pt>
                <c:pt idx="111">
                  <c:v>47.324106251210523</c:v>
                </c:pt>
                <c:pt idx="112">
                  <c:v>41.511518591587254</c:v>
                </c:pt>
                <c:pt idx="113">
                  <c:v>39.992829463315715</c:v>
                </c:pt>
                <c:pt idx="114">
                  <c:v>43.925489515321004</c:v>
                </c:pt>
                <c:pt idx="115">
                  <c:v>49.778199204803308</c:v>
                </c:pt>
                <c:pt idx="116">
                  <c:v>46.85640550745952</c:v>
                </c:pt>
                <c:pt idx="117">
                  <c:v>47.458799765067667</c:v>
                </c:pt>
                <c:pt idx="118">
                  <c:v>53.211537184178184</c:v>
                </c:pt>
                <c:pt idx="119">
                  <c:v>51.214428160096851</c:v>
                </c:pt>
                <c:pt idx="120">
                  <c:v>53.724527351016441</c:v>
                </c:pt>
                <c:pt idx="121">
                  <c:v>51.288347036290425</c:v>
                </c:pt>
                <c:pt idx="122">
                  <c:v>50.362788994105031</c:v>
                </c:pt>
                <c:pt idx="123">
                  <c:v>53.477707743376946</c:v>
                </c:pt>
                <c:pt idx="124">
                  <c:v>53.253320588258305</c:v>
                </c:pt>
                <c:pt idx="125">
                  <c:v>50.2096250607771</c:v>
                </c:pt>
                <c:pt idx="126">
                  <c:v>54.699887937008384</c:v>
                </c:pt>
                <c:pt idx="127">
                  <c:v>55.375563843126763</c:v>
                </c:pt>
                <c:pt idx="128">
                  <c:v>52.133294897422182</c:v>
                </c:pt>
                <c:pt idx="129">
                  <c:v>58.231975325060283</c:v>
                </c:pt>
                <c:pt idx="130">
                  <c:v>53.64588066440075</c:v>
                </c:pt>
                <c:pt idx="131">
                  <c:v>59.619461870613826</c:v>
                </c:pt>
                <c:pt idx="132">
                  <c:v>55.788135506141693</c:v>
                </c:pt>
                <c:pt idx="133">
                  <c:v>60.811781506072307</c:v>
                </c:pt>
                <c:pt idx="134">
                  <c:v>62.29423931788758</c:v>
                </c:pt>
                <c:pt idx="135">
                  <c:v>60.839098568395023</c:v>
                </c:pt>
                <c:pt idx="136">
                  <c:v>64.777788388482819</c:v>
                </c:pt>
                <c:pt idx="137">
                  <c:v>67.693973127668286</c:v>
                </c:pt>
                <c:pt idx="138">
                  <c:v>67.121650788491038</c:v>
                </c:pt>
                <c:pt idx="139">
                  <c:v>64.895885538016046</c:v>
                </c:pt>
                <c:pt idx="140">
                  <c:v>67.167813548162499</c:v>
                </c:pt>
              </c:numCache>
            </c:numRef>
          </c:val>
          <c:smooth val="0"/>
          <c:extLst>
            <c:ext xmlns:c16="http://schemas.microsoft.com/office/drawing/2014/chart" uri="{C3380CC4-5D6E-409C-BE32-E72D297353CC}">
              <c16:uniqueId val="{00000001-2D8D-414C-807B-83B990A05EA8}"/>
            </c:ext>
          </c:extLst>
        </c:ser>
        <c:dLbls>
          <c:showLegendKey val="0"/>
          <c:showVal val="0"/>
          <c:showCatName val="0"/>
          <c:showSerName val="0"/>
          <c:showPercent val="0"/>
          <c:showBubbleSize val="0"/>
        </c:dLbls>
        <c:marker val="1"/>
        <c:smooth val="0"/>
        <c:axId val="1541943632"/>
        <c:axId val="1541936912"/>
      </c:lineChart>
      <c:lineChart>
        <c:grouping val="standard"/>
        <c:varyColors val="0"/>
        <c:ser>
          <c:idx val="3"/>
          <c:order val="3"/>
          <c:tx>
            <c:strRef>
              <c:f>'Slide 9'!$E$10</c:f>
              <c:strCache>
                <c:ptCount val="1"/>
              </c:strCache>
            </c:strRef>
          </c:tx>
          <c:spPr>
            <a:ln w="22225" cap="rnd">
              <a:solidFill>
                <a:schemeClr val="tx1"/>
              </a:solidFill>
              <a:round/>
            </a:ln>
            <a:effectLst/>
          </c:spPr>
          <c:marker>
            <c:symbol val="none"/>
          </c:marker>
          <c:cat>
            <c:numRef>
              <c:f>'Slide 9'!$B$11:$B$153</c:f>
              <c:numCache>
                <c:formatCode>mmm"-"yyyy</c:formatCode>
                <c:ptCount val="143"/>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45930</c:v>
                </c:pt>
                <c:pt idx="141">
                  <c:v>45961</c:v>
                </c:pt>
                <c:pt idx="142">
                  <c:v>45962</c:v>
                </c:pt>
              </c:numCache>
            </c:numRef>
          </c:cat>
          <c:val>
            <c:numRef>
              <c:f>'Slide 9'!$E$11:$E$153</c:f>
              <c:numCache>
                <c:formatCode>General</c:formatCode>
                <c:ptCount val="143"/>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numCache>
            </c:numRef>
          </c:val>
          <c:smooth val="0"/>
          <c:extLst>
            <c:ext xmlns:c16="http://schemas.microsoft.com/office/drawing/2014/chart" uri="{C3380CC4-5D6E-409C-BE32-E72D297353CC}">
              <c16:uniqueId val="{00000002-2D8D-414C-807B-83B990A05EA8}"/>
            </c:ext>
          </c:extLst>
        </c:ser>
        <c:dLbls>
          <c:showLegendKey val="0"/>
          <c:showVal val="0"/>
          <c:showCatName val="0"/>
          <c:showSerName val="0"/>
          <c:showPercent val="0"/>
          <c:showBubbleSize val="0"/>
        </c:dLbls>
        <c:marker val="1"/>
        <c:smooth val="0"/>
        <c:axId val="1541938352"/>
        <c:axId val="1541936432"/>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cat>
                  <c:numRef>
                    <c:extLst>
                      <c:ext uri="{02D57815-91ED-43cb-92C2-25804820EDAC}">
                        <c15:formulaRef>
                          <c15:sqref>'Slide 9'!$B$11:$B$153</c15:sqref>
                        </c15:formulaRef>
                      </c:ext>
                    </c:extLst>
                    <c:numCache>
                      <c:formatCode>mmm"-"yyyy</c:formatCode>
                      <c:ptCount val="143"/>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pt idx="135">
                        <c:v>45777</c:v>
                      </c:pt>
                      <c:pt idx="136">
                        <c:v>45808</c:v>
                      </c:pt>
                      <c:pt idx="137">
                        <c:v>45838</c:v>
                      </c:pt>
                      <c:pt idx="138">
                        <c:v>45869</c:v>
                      </c:pt>
                      <c:pt idx="139">
                        <c:v>45900</c:v>
                      </c:pt>
                      <c:pt idx="140">
                        <c:v>45930</c:v>
                      </c:pt>
                      <c:pt idx="141">
                        <c:v>45961</c:v>
                      </c:pt>
                      <c:pt idx="142">
                        <c:v>45962</c:v>
                      </c:pt>
                    </c:numCache>
                  </c:numRef>
                </c:cat>
                <c:val>
                  <c:numLit>
                    <c:formatCode>General</c:formatCode>
                    <c:ptCount val="138"/>
                    <c:pt idx="0">
                      <c:v>60</c:v>
                    </c:pt>
                    <c:pt idx="1">
                      <c:v>56.4</c:v>
                    </c:pt>
                    <c:pt idx="2">
                      <c:v>58.1</c:v>
                    </c:pt>
                    <c:pt idx="3">
                      <c:v>61</c:v>
                    </c:pt>
                    <c:pt idx="4">
                      <c:v>58.5</c:v>
                    </c:pt>
                    <c:pt idx="5">
                      <c:v>58.6</c:v>
                    </c:pt>
                    <c:pt idx="6">
                      <c:v>58.1</c:v>
                    </c:pt>
                    <c:pt idx="7">
                      <c:v>57.7</c:v>
                    </c:pt>
                    <c:pt idx="8">
                      <c:v>55.1</c:v>
                    </c:pt>
                    <c:pt idx="9">
                      <c:v>52</c:v>
                    </c:pt>
                    <c:pt idx="10">
                      <c:v>54.5</c:v>
                    </c:pt>
                    <c:pt idx="11">
                      <c:v>51.1</c:v>
                    </c:pt>
                    <c:pt idx="12">
                      <c:v>47.3</c:v>
                    </c:pt>
                    <c:pt idx="13">
                      <c:v>50.9</c:v>
                    </c:pt>
                    <c:pt idx="14">
                      <c:v>53.6</c:v>
                    </c:pt>
                    <c:pt idx="15">
                      <c:v>50.4</c:v>
                    </c:pt>
                    <c:pt idx="16">
                      <c:v>53.7</c:v>
                    </c:pt>
                    <c:pt idx="17">
                      <c:v>52.3</c:v>
                    </c:pt>
                    <c:pt idx="18">
                      <c:v>52.5</c:v>
                    </c:pt>
                    <c:pt idx="19">
                      <c:v>51.1</c:v>
                    </c:pt>
                    <c:pt idx="20">
                      <c:v>48.4</c:v>
                    </c:pt>
                    <c:pt idx="21">
                      <c:v>48.3</c:v>
                    </c:pt>
                    <c:pt idx="22">
                      <c:v>48.8</c:v>
                    </c:pt>
                    <c:pt idx="23">
                      <c:v>50.6</c:v>
                    </c:pt>
                    <c:pt idx="24">
                      <c:v>47</c:v>
                    </c:pt>
                    <c:pt idx="25">
                      <c:v>45.9</c:v>
                    </c:pt>
                    <c:pt idx="26">
                      <c:v>50.6</c:v>
                    </c:pt>
                    <c:pt idx="27">
                      <c:v>53.9</c:v>
                    </c:pt>
                    <c:pt idx="28">
                      <c:v>55</c:v>
                    </c:pt>
                    <c:pt idx="29">
                      <c:v>55.9</c:v>
                    </c:pt>
                    <c:pt idx="30">
                      <c:v>52.6</c:v>
                    </c:pt>
                    <c:pt idx="31">
                      <c:v>52</c:v>
                    </c:pt>
                    <c:pt idx="32">
                      <c:v>52.8</c:v>
                    </c:pt>
                    <c:pt idx="33">
                      <c:v>54.8</c:v>
                    </c:pt>
                    <c:pt idx="34">
                      <c:v>54.6</c:v>
                    </c:pt>
                    <c:pt idx="35">
                      <c:v>56.3</c:v>
                    </c:pt>
                    <c:pt idx="36">
                      <c:v>57.2</c:v>
                    </c:pt>
                    <c:pt idx="37">
                      <c:v>57.9</c:v>
                    </c:pt>
                    <c:pt idx="38">
                      <c:v>54.4</c:v>
                    </c:pt>
                    <c:pt idx="39">
                      <c:v>58.3</c:v>
                    </c:pt>
                    <c:pt idx="40">
                      <c:v>49.6</c:v>
                    </c:pt>
                    <c:pt idx="41">
                      <c:v>53.6</c:v>
                    </c:pt>
                    <c:pt idx="42">
                      <c:v>56.3</c:v>
                    </c:pt>
                    <c:pt idx="43">
                      <c:v>58</c:v>
                    </c:pt>
                    <c:pt idx="44">
                      <c:v>64.7</c:v>
                    </c:pt>
                    <c:pt idx="45">
                      <c:v>61.1</c:v>
                    </c:pt>
                    <c:pt idx="46">
                      <c:v>59.2</c:v>
                    </c:pt>
                    <c:pt idx="47">
                      <c:v>61.2</c:v>
                    </c:pt>
                    <c:pt idx="48">
                      <c:v>61.7</c:v>
                    </c:pt>
                    <c:pt idx="49">
                      <c:v>62.4</c:v>
                    </c:pt>
                    <c:pt idx="50">
                      <c:v>61.5</c:v>
                    </c:pt>
                    <c:pt idx="51">
                      <c:v>62.3</c:v>
                    </c:pt>
                    <c:pt idx="52">
                      <c:v>63.9</c:v>
                    </c:pt>
                    <c:pt idx="53">
                      <c:v>61.1</c:v>
                    </c:pt>
                    <c:pt idx="54">
                      <c:v>63.4</c:v>
                    </c:pt>
                    <c:pt idx="55">
                      <c:v>62.3</c:v>
                    </c:pt>
                    <c:pt idx="56">
                      <c:v>62.8</c:v>
                    </c:pt>
                    <c:pt idx="57">
                      <c:v>61.1</c:v>
                    </c:pt>
                    <c:pt idx="58">
                      <c:v>62.9</c:v>
                    </c:pt>
                    <c:pt idx="59">
                      <c:v>59.1</c:v>
                    </c:pt>
                    <c:pt idx="60">
                      <c:v>59.1</c:v>
                    </c:pt>
                    <c:pt idx="61">
                      <c:v>55.8</c:v>
                    </c:pt>
                    <c:pt idx="62">
                      <c:v>58.2</c:v>
                    </c:pt>
                    <c:pt idx="63">
                      <c:v>56.1</c:v>
                    </c:pt>
                    <c:pt idx="64">
                      <c:v>55.8</c:v>
                    </c:pt>
                    <c:pt idx="65">
                      <c:v>58.2</c:v>
                    </c:pt>
                    <c:pt idx="66">
                      <c:v>56.5</c:v>
                    </c:pt>
                    <c:pt idx="67">
                      <c:v>58</c:v>
                    </c:pt>
                    <c:pt idx="68">
                      <c:v>59.5</c:v>
                    </c:pt>
                    <c:pt idx="69">
                      <c:v>56.4</c:v>
                    </c:pt>
                    <c:pt idx="70">
                      <c:v>57</c:v>
                    </c:pt>
                    <c:pt idx="71">
                      <c:v>59.8</c:v>
                    </c:pt>
                    <c:pt idx="72">
                      <c:v>56.5</c:v>
                    </c:pt>
                    <c:pt idx="73">
                      <c:v>52.5</c:v>
                    </c:pt>
                    <c:pt idx="74">
                      <c:v>50.4</c:v>
                    </c:pt>
                    <c:pt idx="75">
                      <c:v>55.1</c:v>
                    </c:pt>
                    <c:pt idx="76">
                      <c:v>55.1</c:v>
                    </c:pt>
                    <c:pt idx="77">
                      <c:v>61.1</c:v>
                    </c:pt>
                    <c:pt idx="78">
                      <c:v>57.5</c:v>
                    </c:pt>
                    <c:pt idx="79">
                      <c:v>64.2</c:v>
                    </c:pt>
                    <c:pt idx="80">
                      <c:v>59.9</c:v>
                    </c:pt>
                    <c:pt idx="81">
                      <c:v>62.8</c:v>
                    </c:pt>
                    <c:pt idx="82">
                      <c:v>64.3</c:v>
                    </c:pt>
                    <c:pt idx="83">
                      <c:v>65.7</c:v>
                    </c:pt>
                    <c:pt idx="84">
                      <c:v>64.2</c:v>
                    </c:pt>
                    <c:pt idx="85">
                      <c:v>71.2</c:v>
                    </c:pt>
                    <c:pt idx="86">
                      <c:v>73.400000000000006</c:v>
                    </c:pt>
                    <c:pt idx="87">
                      <c:v>75</c:v>
                    </c:pt>
                    <c:pt idx="88">
                      <c:v>78.7</c:v>
                    </c:pt>
                    <c:pt idx="89">
                      <c:v>78.599999999999994</c:v>
                    </c:pt>
                    <c:pt idx="90">
                      <c:v>83.4</c:v>
                    </c:pt>
                    <c:pt idx="91">
                      <c:v>76.900000000000006</c:v>
                    </c:pt>
                    <c:pt idx="92">
                      <c:v>80.7</c:v>
                    </c:pt>
                    <c:pt idx="93">
                      <c:v>82.9</c:v>
                    </c:pt>
                    <c:pt idx="94">
                      <c:v>82.4</c:v>
                    </c:pt>
                    <c:pt idx="95">
                      <c:v>83.7</c:v>
                    </c:pt>
                    <c:pt idx="96">
                      <c:v>81.099999999999994</c:v>
                    </c:pt>
                    <c:pt idx="97">
                      <c:v>82</c:v>
                    </c:pt>
                    <c:pt idx="98">
                      <c:v>83.7</c:v>
                    </c:pt>
                    <c:pt idx="99">
                      <c:v>83.1</c:v>
                    </c:pt>
                    <c:pt idx="100">
                      <c:v>81.8</c:v>
                    </c:pt>
                    <c:pt idx="101">
                      <c:v>80.3</c:v>
                    </c:pt>
                    <c:pt idx="102">
                      <c:v>74.5</c:v>
                    </c:pt>
                    <c:pt idx="103">
                      <c:v>72.599999999999994</c:v>
                    </c:pt>
                    <c:pt idx="104">
                      <c:v>69.900000000000006</c:v>
                    </c:pt>
                    <c:pt idx="105">
                      <c:v>70.7</c:v>
                    </c:pt>
                    <c:pt idx="106">
                      <c:v>69.400000000000006</c:v>
                    </c:pt>
                    <c:pt idx="107">
                      <c:v>67.400000000000006</c:v>
                    </c:pt>
                    <c:pt idx="108">
                      <c:v>65.8</c:v>
                    </c:pt>
                    <c:pt idx="109">
                      <c:v>64.400000000000006</c:v>
                    </c:pt>
                    <c:pt idx="110">
                      <c:v>60.2</c:v>
                    </c:pt>
                    <c:pt idx="111">
                      <c:v>59.6</c:v>
                    </c:pt>
                    <c:pt idx="112">
                      <c:v>57</c:v>
                    </c:pt>
                    <c:pt idx="113">
                      <c:v>55.2</c:v>
                    </c:pt>
                    <c:pt idx="114">
                      <c:v>58</c:v>
                    </c:pt>
                    <c:pt idx="115">
                      <c:v>59.2</c:v>
                    </c:pt>
                    <c:pt idx="116">
                      <c:v>58.7</c:v>
                    </c:pt>
                    <c:pt idx="117">
                      <c:v>58.5</c:v>
                    </c:pt>
                    <c:pt idx="118">
                      <c:v>57.8</c:v>
                    </c:pt>
                    <c:pt idx="119">
                      <c:v>56.7</c:v>
                    </c:pt>
                    <c:pt idx="120">
                      <c:v>62.9</c:v>
                    </c:pt>
                    <c:pt idx="121">
                      <c:v>57.8</c:v>
                    </c:pt>
                    <c:pt idx="122">
                      <c:v>53.5</c:v>
                    </c:pt>
                    <c:pt idx="123">
                      <c:v>58.8</c:v>
                    </c:pt>
                    <c:pt idx="124">
                      <c:v>58</c:v>
                    </c:pt>
                    <c:pt idx="125">
                      <c:v>56.8</c:v>
                    </c:pt>
                    <c:pt idx="126">
                      <c:v>57.3</c:v>
                    </c:pt>
                    <c:pt idx="127">
                      <c:v>57.7</c:v>
                    </c:pt>
                    <c:pt idx="128">
                      <c:v>59.5</c:v>
                    </c:pt>
                    <c:pt idx="129">
                      <c:v>58.6</c:v>
                    </c:pt>
                    <c:pt idx="130">
                      <c:v>58.5</c:v>
                    </c:pt>
                    <c:pt idx="131">
                      <c:v>64.400000000000006</c:v>
                    </c:pt>
                    <c:pt idx="132">
                      <c:v>60.4</c:v>
                    </c:pt>
                    <c:pt idx="133">
                      <c:v>62.6</c:v>
                    </c:pt>
                    <c:pt idx="134">
                      <c:v>60.9</c:v>
                    </c:pt>
                    <c:pt idx="135">
                      <c:v>65.099999999999994</c:v>
                    </c:pt>
                    <c:pt idx="136">
                      <c:v>68.7</c:v>
                    </c:pt>
                    <c:pt idx="137">
                      <c:v>67.5</c:v>
                    </c:pt>
                  </c:numLit>
                </c:val>
                <c:smooth val="0"/>
                <c:extLst>
                  <c:ext xmlns:c16="http://schemas.microsoft.com/office/drawing/2014/chart" uri="{C3380CC4-5D6E-409C-BE32-E72D297353CC}">
                    <c16:uniqueId val="{00000003-2D8D-414C-807B-83B990A05EA8}"/>
                  </c:ext>
                </c:extLst>
              </c15:ser>
            </c15:filteredLineSeries>
          </c:ext>
        </c:extLst>
      </c:lineChart>
      <c:dateAx>
        <c:axId val="1541943632"/>
        <c:scaling>
          <c:orientation val="minMax"/>
          <c:max val="45931"/>
          <c:min val="41640"/>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36912"/>
        <c:crosses val="autoZero"/>
        <c:auto val="1"/>
        <c:lblOffset val="100"/>
        <c:baseTimeUnit val="months"/>
        <c:majorUnit val="12"/>
        <c:majorTimeUnit val="months"/>
      </c:dateAx>
      <c:valAx>
        <c:axId val="1541936912"/>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43632"/>
        <c:crosses val="autoZero"/>
        <c:crossBetween val="between"/>
        <c:majorUnit val="25"/>
      </c:valAx>
      <c:valAx>
        <c:axId val="1541936432"/>
        <c:scaling>
          <c:orientation val="minMax"/>
          <c:max val="100"/>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38352"/>
        <c:crosses val="max"/>
        <c:crossBetween val="between"/>
        <c:majorUnit val="25"/>
      </c:valAx>
      <c:dateAx>
        <c:axId val="1541938352"/>
        <c:scaling>
          <c:orientation val="minMax"/>
        </c:scaling>
        <c:delete val="1"/>
        <c:axPos val="b"/>
        <c:numFmt formatCode="mmm&quot;-&quot;yyyy" sourceLinked="1"/>
        <c:majorTickMark val="out"/>
        <c:minorTickMark val="none"/>
        <c:tickLblPos val="nextTo"/>
        <c:crossAx val="1541936432"/>
        <c:crosses val="autoZero"/>
        <c:auto val="1"/>
        <c:lblOffset val="100"/>
        <c:baseTimeUnit val="days"/>
      </c:dateAx>
      <c:spPr>
        <a:noFill/>
        <a:ln w="25400">
          <a:noFill/>
        </a:ln>
        <a:effectLst/>
      </c:spPr>
    </c:plotArea>
    <c:legend>
      <c:legendPos val="b"/>
      <c:legendEntry>
        <c:idx val="2"/>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8.5'!$C$10</c:f>
              <c:strCache>
                <c:ptCount val="1"/>
                <c:pt idx="0">
                  <c:v>Wages and Salary</c:v>
                </c:pt>
              </c:strCache>
            </c:strRef>
          </c:tx>
          <c:spPr>
            <a:ln w="28575" cap="rnd">
              <a:solidFill>
                <a:srgbClr val="117FA8"/>
              </a:solidFill>
              <a:round/>
            </a:ln>
            <a:effectLst/>
          </c:spPr>
          <c:marker>
            <c:symbol val="none"/>
          </c:marker>
          <c:cat>
            <c:numRef>
              <c:f>'Slide 8.5'!$B$11:$B$56</c:f>
              <c:numCache>
                <c:formatCode>yy"-"mmm</c:formatCode>
                <c:ptCount val="46"/>
                <c:pt idx="0">
                  <c:v>41729</c:v>
                </c:pt>
                <c:pt idx="1">
                  <c:v>41820</c:v>
                </c:pt>
                <c:pt idx="2">
                  <c:v>41912</c:v>
                </c:pt>
                <c:pt idx="3">
                  <c:v>42004</c:v>
                </c:pt>
                <c:pt idx="4">
                  <c:v>42094</c:v>
                </c:pt>
                <c:pt idx="5">
                  <c:v>42185</c:v>
                </c:pt>
                <c:pt idx="6">
                  <c:v>42277</c:v>
                </c:pt>
                <c:pt idx="7">
                  <c:v>42369</c:v>
                </c:pt>
                <c:pt idx="8">
                  <c:v>42460</c:v>
                </c:pt>
                <c:pt idx="9">
                  <c:v>42551</c:v>
                </c:pt>
                <c:pt idx="10">
                  <c:v>42643</c:v>
                </c:pt>
                <c:pt idx="11">
                  <c:v>42735</c:v>
                </c:pt>
                <c:pt idx="12">
                  <c:v>42825</c:v>
                </c:pt>
                <c:pt idx="13">
                  <c:v>42916</c:v>
                </c:pt>
                <c:pt idx="14">
                  <c:v>43008</c:v>
                </c:pt>
                <c:pt idx="15">
                  <c:v>43100</c:v>
                </c:pt>
                <c:pt idx="16">
                  <c:v>43190</c:v>
                </c:pt>
                <c:pt idx="17">
                  <c:v>43281</c:v>
                </c:pt>
                <c:pt idx="18">
                  <c:v>43373</c:v>
                </c:pt>
                <c:pt idx="19">
                  <c:v>43465</c:v>
                </c:pt>
                <c:pt idx="20">
                  <c:v>43555</c:v>
                </c:pt>
                <c:pt idx="21">
                  <c:v>43646</c:v>
                </c:pt>
                <c:pt idx="22">
                  <c:v>43738</c:v>
                </c:pt>
                <c:pt idx="23">
                  <c:v>43830</c:v>
                </c:pt>
                <c:pt idx="24">
                  <c:v>43921</c:v>
                </c:pt>
                <c:pt idx="25">
                  <c:v>44012</c:v>
                </c:pt>
                <c:pt idx="26">
                  <c:v>44104</c:v>
                </c:pt>
                <c:pt idx="27">
                  <c:v>44196</c:v>
                </c:pt>
                <c:pt idx="28">
                  <c:v>44286</c:v>
                </c:pt>
                <c:pt idx="29">
                  <c:v>44377</c:v>
                </c:pt>
                <c:pt idx="30">
                  <c:v>44469</c:v>
                </c:pt>
                <c:pt idx="31">
                  <c:v>44561</c:v>
                </c:pt>
                <c:pt idx="32">
                  <c:v>44651</c:v>
                </c:pt>
                <c:pt idx="33">
                  <c:v>44742</c:v>
                </c:pt>
                <c:pt idx="34">
                  <c:v>44834</c:v>
                </c:pt>
                <c:pt idx="35">
                  <c:v>44926</c:v>
                </c:pt>
                <c:pt idx="36">
                  <c:v>45016</c:v>
                </c:pt>
                <c:pt idx="37">
                  <c:v>45107</c:v>
                </c:pt>
                <c:pt idx="38">
                  <c:v>45199</c:v>
                </c:pt>
                <c:pt idx="39">
                  <c:v>45291</c:v>
                </c:pt>
                <c:pt idx="40">
                  <c:v>45382</c:v>
                </c:pt>
                <c:pt idx="41">
                  <c:v>45473</c:v>
                </c:pt>
                <c:pt idx="42">
                  <c:v>45565</c:v>
                </c:pt>
                <c:pt idx="43">
                  <c:v>45657</c:v>
                </c:pt>
                <c:pt idx="44">
                  <c:v>45747</c:v>
                </c:pt>
                <c:pt idx="45">
                  <c:v>45838</c:v>
                </c:pt>
              </c:numCache>
            </c:numRef>
          </c:cat>
          <c:val>
            <c:numRef>
              <c:f>'Slide 8.5'!$C$11:$C$56</c:f>
              <c:numCache>
                <c:formatCode>0.00</c:formatCode>
                <c:ptCount val="46"/>
                <c:pt idx="0">
                  <c:v>1.7035775127768327</c:v>
                </c:pt>
                <c:pt idx="1">
                  <c:v>1.8644067796610209</c:v>
                </c:pt>
                <c:pt idx="2">
                  <c:v>2.2804054054053946</c:v>
                </c:pt>
                <c:pt idx="3">
                  <c:v>2.267002518891692</c:v>
                </c:pt>
                <c:pt idx="4">
                  <c:v>2.6800670016750239</c:v>
                </c:pt>
                <c:pt idx="5">
                  <c:v>2.1630615640598982</c:v>
                </c:pt>
                <c:pt idx="6">
                  <c:v>2.0644095788604488</c:v>
                </c:pt>
                <c:pt idx="7">
                  <c:v>2.0525451559934238</c:v>
                </c:pt>
                <c:pt idx="8">
                  <c:v>2.0391517128874437</c:v>
                </c:pt>
                <c:pt idx="9">
                  <c:v>2.6058631921824116</c:v>
                </c:pt>
                <c:pt idx="10">
                  <c:v>2.4271844660194164</c:v>
                </c:pt>
                <c:pt idx="11">
                  <c:v>2.4135156878519748</c:v>
                </c:pt>
                <c:pt idx="12">
                  <c:v>2.478017585931247</c:v>
                </c:pt>
                <c:pt idx="13">
                  <c:v>2.3809523809523725</c:v>
                </c:pt>
                <c:pt idx="14">
                  <c:v>2.6066350710900466</c:v>
                </c:pt>
                <c:pt idx="15">
                  <c:v>2.7494108405341722</c:v>
                </c:pt>
                <c:pt idx="16">
                  <c:v>2.9641185647425905</c:v>
                </c:pt>
                <c:pt idx="17">
                  <c:v>2.9457364341085368</c:v>
                </c:pt>
                <c:pt idx="18">
                  <c:v>3.0792917628945427</c:v>
                </c:pt>
                <c:pt idx="19">
                  <c:v>3.1345565749235416</c:v>
                </c:pt>
                <c:pt idx="20">
                  <c:v>2.8787878787878807</c:v>
                </c:pt>
                <c:pt idx="21">
                  <c:v>3.0120481927710774</c:v>
                </c:pt>
                <c:pt idx="22">
                  <c:v>2.987303958177745</c:v>
                </c:pt>
                <c:pt idx="23">
                  <c:v>2.9651593773165397</c:v>
                </c:pt>
                <c:pt idx="24">
                  <c:v>3.3136966126656953</c:v>
                </c:pt>
                <c:pt idx="25">
                  <c:v>2.9239766081871288</c:v>
                </c:pt>
                <c:pt idx="26">
                  <c:v>2.6831036983321122</c:v>
                </c:pt>
                <c:pt idx="27">
                  <c:v>2.8077753779697678</c:v>
                </c:pt>
                <c:pt idx="28">
                  <c:v>2.9935851746258013</c:v>
                </c:pt>
                <c:pt idx="29">
                  <c:v>3.5511363636363535</c:v>
                </c:pt>
                <c:pt idx="30">
                  <c:v>4.5197740112994378</c:v>
                </c:pt>
                <c:pt idx="31">
                  <c:v>4.9719887955182118</c:v>
                </c:pt>
                <c:pt idx="32">
                  <c:v>4.9826989619377038</c:v>
                </c:pt>
                <c:pt idx="33">
                  <c:v>5.6241426611796985</c:v>
                </c:pt>
                <c:pt idx="34">
                  <c:v>5.270270270270272</c:v>
                </c:pt>
                <c:pt idx="35">
                  <c:v>5.2034689793195366</c:v>
                </c:pt>
                <c:pt idx="36">
                  <c:v>5.0758075148319204</c:v>
                </c:pt>
                <c:pt idx="37">
                  <c:v>4.610389610389598</c:v>
                </c:pt>
                <c:pt idx="38">
                  <c:v>4.49293966623876</c:v>
                </c:pt>
                <c:pt idx="39">
                  <c:v>4.2485732403297449</c:v>
                </c:pt>
                <c:pt idx="40">
                  <c:v>4.2659974905896902</c:v>
                </c:pt>
                <c:pt idx="41">
                  <c:v>4.0347610180012428</c:v>
                </c:pt>
                <c:pt idx="42">
                  <c:v>3.746928746928746</c:v>
                </c:pt>
                <c:pt idx="43">
                  <c:v>3.71046228710461</c:v>
                </c:pt>
                <c:pt idx="44">
                  <c:v>3.3694344163658352</c:v>
                </c:pt>
                <c:pt idx="45">
                  <c:v>3.5596658711217311</c:v>
                </c:pt>
              </c:numCache>
            </c:numRef>
          </c:val>
          <c:smooth val="0"/>
          <c:extLst>
            <c:ext xmlns:c16="http://schemas.microsoft.com/office/drawing/2014/chart" uri="{C3380CC4-5D6E-409C-BE32-E72D297353CC}">
              <c16:uniqueId val="{00000000-B21D-491A-B61B-F3BD71FE5F99}"/>
            </c:ext>
          </c:extLst>
        </c:ser>
        <c:dLbls>
          <c:showLegendKey val="0"/>
          <c:showVal val="0"/>
          <c:showCatName val="0"/>
          <c:showSerName val="0"/>
          <c:showPercent val="0"/>
          <c:showBubbleSize val="0"/>
        </c:dLbls>
        <c:marker val="1"/>
        <c:smooth val="0"/>
        <c:axId val="11585584"/>
        <c:axId val="11587504"/>
        <c:extLst>
          <c:ext xmlns:c15="http://schemas.microsoft.com/office/drawing/2012/chart" uri="{02D57815-91ED-43cb-92C2-25804820EDAC}">
            <c15:filteredLineSeries>
              <c15:ser>
                <c:idx val="1"/>
                <c:order val="1"/>
                <c:tx>
                  <c:strRef>
                    <c:extLst>
                      <c:ext uri="{02D57815-91ED-43cb-92C2-25804820EDAC}">
                        <c15:formulaRef>
                          <c15:sqref>'Slide 8.5'!$D$10</c15:sqref>
                        </c15:formulaRef>
                      </c:ext>
                    </c:extLst>
                    <c:strCache>
                      <c:ptCount val="1"/>
                      <c:pt idx="0">
                        <c:v>Employer Cost of Health Benefits</c:v>
                      </c:pt>
                    </c:strCache>
                  </c:strRef>
                </c:tx>
                <c:spPr>
                  <a:ln w="28575" cap="rnd">
                    <a:solidFill>
                      <a:schemeClr val="accent2"/>
                    </a:solidFill>
                    <a:round/>
                  </a:ln>
                  <a:effectLst/>
                </c:spPr>
                <c:marker>
                  <c:symbol val="none"/>
                </c:marker>
                <c:cat>
                  <c:numRef>
                    <c:extLst>
                      <c:ext uri="{02D57815-91ED-43cb-92C2-25804820EDAC}">
                        <c15:formulaRef>
                          <c15:sqref>'Slide 8.5'!$B$11:$B$56</c15:sqref>
                        </c15:formulaRef>
                      </c:ext>
                    </c:extLst>
                    <c:numCache>
                      <c:formatCode>yy"-"mmm</c:formatCode>
                      <c:ptCount val="46"/>
                      <c:pt idx="0">
                        <c:v>41729</c:v>
                      </c:pt>
                      <c:pt idx="1">
                        <c:v>41820</c:v>
                      </c:pt>
                      <c:pt idx="2">
                        <c:v>41912</c:v>
                      </c:pt>
                      <c:pt idx="3">
                        <c:v>42004</c:v>
                      </c:pt>
                      <c:pt idx="4">
                        <c:v>42094</c:v>
                      </c:pt>
                      <c:pt idx="5">
                        <c:v>42185</c:v>
                      </c:pt>
                      <c:pt idx="6">
                        <c:v>42277</c:v>
                      </c:pt>
                      <c:pt idx="7">
                        <c:v>42369</c:v>
                      </c:pt>
                      <c:pt idx="8">
                        <c:v>42460</c:v>
                      </c:pt>
                      <c:pt idx="9">
                        <c:v>42551</c:v>
                      </c:pt>
                      <c:pt idx="10">
                        <c:v>42643</c:v>
                      </c:pt>
                      <c:pt idx="11">
                        <c:v>42735</c:v>
                      </c:pt>
                      <c:pt idx="12">
                        <c:v>42825</c:v>
                      </c:pt>
                      <c:pt idx="13">
                        <c:v>42916</c:v>
                      </c:pt>
                      <c:pt idx="14">
                        <c:v>43008</c:v>
                      </c:pt>
                      <c:pt idx="15">
                        <c:v>43100</c:v>
                      </c:pt>
                      <c:pt idx="16">
                        <c:v>43190</c:v>
                      </c:pt>
                      <c:pt idx="17">
                        <c:v>43281</c:v>
                      </c:pt>
                      <c:pt idx="18">
                        <c:v>43373</c:v>
                      </c:pt>
                      <c:pt idx="19">
                        <c:v>43465</c:v>
                      </c:pt>
                      <c:pt idx="20">
                        <c:v>43555</c:v>
                      </c:pt>
                      <c:pt idx="21">
                        <c:v>43646</c:v>
                      </c:pt>
                      <c:pt idx="22">
                        <c:v>43738</c:v>
                      </c:pt>
                      <c:pt idx="23">
                        <c:v>43830</c:v>
                      </c:pt>
                      <c:pt idx="24">
                        <c:v>43921</c:v>
                      </c:pt>
                      <c:pt idx="25">
                        <c:v>44012</c:v>
                      </c:pt>
                      <c:pt idx="26">
                        <c:v>44104</c:v>
                      </c:pt>
                      <c:pt idx="27">
                        <c:v>44196</c:v>
                      </c:pt>
                      <c:pt idx="28">
                        <c:v>44286</c:v>
                      </c:pt>
                      <c:pt idx="29">
                        <c:v>44377</c:v>
                      </c:pt>
                      <c:pt idx="30">
                        <c:v>44469</c:v>
                      </c:pt>
                      <c:pt idx="31">
                        <c:v>44561</c:v>
                      </c:pt>
                      <c:pt idx="32">
                        <c:v>44651</c:v>
                      </c:pt>
                      <c:pt idx="33">
                        <c:v>44742</c:v>
                      </c:pt>
                      <c:pt idx="34">
                        <c:v>44834</c:v>
                      </c:pt>
                      <c:pt idx="35">
                        <c:v>44926</c:v>
                      </c:pt>
                      <c:pt idx="36">
                        <c:v>45016</c:v>
                      </c:pt>
                      <c:pt idx="37">
                        <c:v>45107</c:v>
                      </c:pt>
                      <c:pt idx="38">
                        <c:v>45199</c:v>
                      </c:pt>
                      <c:pt idx="39">
                        <c:v>45291</c:v>
                      </c:pt>
                      <c:pt idx="40">
                        <c:v>45382</c:v>
                      </c:pt>
                      <c:pt idx="41">
                        <c:v>45473</c:v>
                      </c:pt>
                      <c:pt idx="42">
                        <c:v>45565</c:v>
                      </c:pt>
                      <c:pt idx="43">
                        <c:v>45657</c:v>
                      </c:pt>
                      <c:pt idx="44">
                        <c:v>45747</c:v>
                      </c:pt>
                      <c:pt idx="45">
                        <c:v>45838</c:v>
                      </c:pt>
                    </c:numCache>
                  </c:numRef>
                </c:cat>
                <c:val>
                  <c:numRef>
                    <c:extLst>
                      <c:ext uri="{02D57815-91ED-43cb-92C2-25804820EDAC}">
                        <c15:formulaRef>
                          <c15:sqref>'Slide 8.5'!$D$11:$D$56</c15:sqref>
                        </c15:formulaRef>
                      </c:ext>
                    </c:extLst>
                    <c:numCache>
                      <c:formatCode>0.0</c:formatCode>
                      <c:ptCount val="46"/>
                      <c:pt idx="0">
                        <c:v>2.4</c:v>
                      </c:pt>
                      <c:pt idx="1">
                        <c:v>2.7</c:v>
                      </c:pt>
                      <c:pt idx="2">
                        <c:v>2.6</c:v>
                      </c:pt>
                      <c:pt idx="3">
                        <c:v>2.4</c:v>
                      </c:pt>
                      <c:pt idx="4">
                        <c:v>2.5</c:v>
                      </c:pt>
                      <c:pt idx="5">
                        <c:v>2.8</c:v>
                      </c:pt>
                      <c:pt idx="6">
                        <c:v>3</c:v>
                      </c:pt>
                      <c:pt idx="7">
                        <c:v>3</c:v>
                      </c:pt>
                      <c:pt idx="8">
                        <c:v>3.3</c:v>
                      </c:pt>
                      <c:pt idx="9">
                        <c:v>2.8</c:v>
                      </c:pt>
                      <c:pt idx="10">
                        <c:v>2.7</c:v>
                      </c:pt>
                      <c:pt idx="11">
                        <c:v>2.7</c:v>
                      </c:pt>
                      <c:pt idx="12">
                        <c:v>1.3</c:v>
                      </c:pt>
                      <c:pt idx="13">
                        <c:v>1.2</c:v>
                      </c:pt>
                      <c:pt idx="14">
                        <c:v>1.1000000000000001</c:v>
                      </c:pt>
                      <c:pt idx="15">
                        <c:v>1.1000000000000001</c:v>
                      </c:pt>
                      <c:pt idx="16">
                        <c:v>1.5</c:v>
                      </c:pt>
                      <c:pt idx="17">
                        <c:v>1.6</c:v>
                      </c:pt>
                      <c:pt idx="18">
                        <c:v>1.9</c:v>
                      </c:pt>
                      <c:pt idx="19">
                        <c:v>1.8</c:v>
                      </c:pt>
                      <c:pt idx="20">
                        <c:v>1.9</c:v>
                      </c:pt>
                      <c:pt idx="21">
                        <c:v>2.2999999999999998</c:v>
                      </c:pt>
                      <c:pt idx="22">
                        <c:v>2</c:v>
                      </c:pt>
                      <c:pt idx="23">
                        <c:v>2.2000000000000002</c:v>
                      </c:pt>
                      <c:pt idx="24">
                        <c:v>1.5</c:v>
                      </c:pt>
                      <c:pt idx="25">
                        <c:v>1.9</c:v>
                      </c:pt>
                      <c:pt idx="26">
                        <c:v>1.8</c:v>
                      </c:pt>
                      <c:pt idx="27">
                        <c:v>1.9</c:v>
                      </c:pt>
                      <c:pt idx="28">
                        <c:v>2.1</c:v>
                      </c:pt>
                      <c:pt idx="29">
                        <c:v>0.4</c:v>
                      </c:pt>
                      <c:pt idx="30">
                        <c:v>0.4</c:v>
                      </c:pt>
                      <c:pt idx="31">
                        <c:v>0.4</c:v>
                      </c:pt>
                      <c:pt idx="32">
                        <c:v>2.2000000000000002</c:v>
                      </c:pt>
                      <c:pt idx="33">
                        <c:v>4.5999999999999996</c:v>
                      </c:pt>
                      <c:pt idx="34">
                        <c:v>4.9000000000000004</c:v>
                      </c:pt>
                      <c:pt idx="35">
                        <c:v>4.7</c:v>
                      </c:pt>
                      <c:pt idx="36">
                        <c:v>3.1</c:v>
                      </c:pt>
                      <c:pt idx="37">
                        <c:v>2.1</c:v>
                      </c:pt>
                      <c:pt idx="38">
                        <c:v>1.9</c:v>
                      </c:pt>
                      <c:pt idx="39">
                        <c:v>1.8</c:v>
                      </c:pt>
                      <c:pt idx="40">
                        <c:v>2.8</c:v>
                      </c:pt>
                      <c:pt idx="41">
                        <c:v>3.6</c:v>
                      </c:pt>
                      <c:pt idx="42">
                        <c:v>3.4</c:v>
                      </c:pt>
                      <c:pt idx="43">
                        <c:v>3.4</c:v>
                      </c:pt>
                      <c:pt idx="44">
                        <c:v>5.4</c:v>
                      </c:pt>
                      <c:pt idx="45">
                        <c:v>5.8</c:v>
                      </c:pt>
                    </c:numCache>
                  </c:numRef>
                </c:val>
                <c:smooth val="0"/>
                <c:extLst>
                  <c:ext xmlns:c16="http://schemas.microsoft.com/office/drawing/2014/chart" uri="{C3380CC4-5D6E-409C-BE32-E72D297353CC}">
                    <c16:uniqueId val="{00000001-B21D-491A-B61B-F3BD71FE5F99}"/>
                  </c:ext>
                </c:extLst>
              </c15:ser>
            </c15:filteredLineSeries>
          </c:ext>
        </c:extLst>
      </c:lineChart>
      <c:lineChart>
        <c:grouping val="standard"/>
        <c:varyColors val="0"/>
        <c:dLbls>
          <c:showLegendKey val="0"/>
          <c:showVal val="0"/>
          <c:showCatName val="0"/>
          <c:showSerName val="0"/>
          <c:showPercent val="0"/>
          <c:showBubbleSize val="0"/>
        </c:dLbls>
        <c:marker val="1"/>
        <c:smooth val="0"/>
        <c:axId val="11558224"/>
        <c:axId val="11569264"/>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val>
                  <c:numLit>
                    <c:formatCode>General</c:formatCode>
                    <c:ptCount val="46"/>
                    <c:pt idx="0">
                      <c:v>1.7035775127768327</c:v>
                    </c:pt>
                    <c:pt idx="1">
                      <c:v>1.8644067796610209</c:v>
                    </c:pt>
                    <c:pt idx="2">
                      <c:v>2.2804054054053946</c:v>
                    </c:pt>
                    <c:pt idx="3">
                      <c:v>2.267002518891692</c:v>
                    </c:pt>
                    <c:pt idx="4">
                      <c:v>2.6800670016750239</c:v>
                    </c:pt>
                    <c:pt idx="5">
                      <c:v>2.1630615640598982</c:v>
                    </c:pt>
                    <c:pt idx="6">
                      <c:v>2.0644095788604488</c:v>
                    </c:pt>
                    <c:pt idx="7">
                      <c:v>2.0525451559934238</c:v>
                    </c:pt>
                    <c:pt idx="8">
                      <c:v>2.0391517128874437</c:v>
                    </c:pt>
                    <c:pt idx="9">
                      <c:v>2.6058631921824116</c:v>
                    </c:pt>
                    <c:pt idx="10">
                      <c:v>2.4271844660194164</c:v>
                    </c:pt>
                    <c:pt idx="11">
                      <c:v>2.4135156878519748</c:v>
                    </c:pt>
                    <c:pt idx="12">
                      <c:v>2.478017585931247</c:v>
                    </c:pt>
                    <c:pt idx="13">
                      <c:v>2.3809523809523725</c:v>
                    </c:pt>
                    <c:pt idx="14">
                      <c:v>2.6066350710900466</c:v>
                    </c:pt>
                    <c:pt idx="15">
                      <c:v>2.7494108405341722</c:v>
                    </c:pt>
                    <c:pt idx="16">
                      <c:v>2.9641185647425905</c:v>
                    </c:pt>
                    <c:pt idx="17">
                      <c:v>2.9457364341085368</c:v>
                    </c:pt>
                    <c:pt idx="18">
                      <c:v>3.0792917628945427</c:v>
                    </c:pt>
                    <c:pt idx="19">
                      <c:v>3.1345565749235416</c:v>
                    </c:pt>
                    <c:pt idx="20">
                      <c:v>2.8787878787878807</c:v>
                    </c:pt>
                    <c:pt idx="21">
                      <c:v>3.0120481927710774</c:v>
                    </c:pt>
                    <c:pt idx="22">
                      <c:v>2.987303958177745</c:v>
                    </c:pt>
                    <c:pt idx="23">
                      <c:v>2.9651593773165397</c:v>
                    </c:pt>
                    <c:pt idx="24">
                      <c:v>3.3136966126656953</c:v>
                    </c:pt>
                    <c:pt idx="25">
                      <c:v>2.9239766081871288</c:v>
                    </c:pt>
                    <c:pt idx="26">
                      <c:v>2.6831036983321122</c:v>
                    </c:pt>
                    <c:pt idx="27">
                      <c:v>2.8077753779697678</c:v>
                    </c:pt>
                    <c:pt idx="28">
                      <c:v>2.9935851746258013</c:v>
                    </c:pt>
                    <c:pt idx="29">
                      <c:v>3.5511363636363535</c:v>
                    </c:pt>
                    <c:pt idx="30">
                      <c:v>4.5197740112994378</c:v>
                    </c:pt>
                    <c:pt idx="31">
                      <c:v>4.9719887955182118</c:v>
                    </c:pt>
                    <c:pt idx="32">
                      <c:v>4.9826989619377038</c:v>
                    </c:pt>
                    <c:pt idx="33">
                      <c:v>5.6241426611796985</c:v>
                    </c:pt>
                    <c:pt idx="34">
                      <c:v>5.270270270270272</c:v>
                    </c:pt>
                    <c:pt idx="35">
                      <c:v>5.2034689793195366</c:v>
                    </c:pt>
                    <c:pt idx="36">
                      <c:v>5.0758075148319204</c:v>
                    </c:pt>
                    <c:pt idx="37">
                      <c:v>4.610389610389598</c:v>
                    </c:pt>
                    <c:pt idx="38">
                      <c:v>4.49293966623876</c:v>
                    </c:pt>
                    <c:pt idx="39">
                      <c:v>4.2485732403297449</c:v>
                    </c:pt>
                    <c:pt idx="40">
                      <c:v>4.2659974905896902</c:v>
                    </c:pt>
                    <c:pt idx="41">
                      <c:v>4.0347610180012428</c:v>
                    </c:pt>
                    <c:pt idx="42">
                      <c:v>3.746928746928746</c:v>
                    </c:pt>
                    <c:pt idx="43">
                      <c:v>3.71046228710461</c:v>
                    </c:pt>
                    <c:pt idx="44">
                      <c:v>3.3694344163658352</c:v>
                    </c:pt>
                    <c:pt idx="45">
                      <c:v>3.5596658711217311</c:v>
                    </c:pt>
                  </c:numLit>
                </c:val>
                <c:smooth val="0"/>
                <c:extLst>
                  <c:ext xmlns:c16="http://schemas.microsoft.com/office/drawing/2014/chart" uri="{C3380CC4-5D6E-409C-BE32-E72D297353CC}">
                    <c16:uniqueId val="{00000002-B21D-491A-B61B-F3BD71FE5F99}"/>
                  </c:ext>
                </c:extLst>
              </c15:ser>
            </c15:filteredLineSeries>
          </c:ext>
        </c:extLst>
      </c:lineChart>
      <c:dateAx>
        <c:axId val="11585584"/>
        <c:scaling>
          <c:orientation val="minMax"/>
          <c:max val="45901"/>
          <c:min val="41640"/>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587504"/>
        <c:crosses val="autoZero"/>
        <c:auto val="1"/>
        <c:lblOffset val="100"/>
        <c:baseTimeUnit val="months"/>
        <c:majorUnit val="12"/>
        <c:majorTimeUnit val="months"/>
      </c:dateAx>
      <c:valAx>
        <c:axId val="11587504"/>
        <c:scaling>
          <c:orientation val="minMax"/>
          <c:max val="7"/>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585584"/>
        <c:crosses val="autoZero"/>
        <c:crossBetween val="between"/>
      </c:valAx>
      <c:valAx>
        <c:axId val="11569264"/>
        <c:scaling>
          <c:orientation val="minMax"/>
          <c:max val="7"/>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558224"/>
        <c:crosses val="max"/>
        <c:crossBetween val="between"/>
        <c:majorUnit val="1"/>
      </c:valAx>
      <c:catAx>
        <c:axId val="11558224"/>
        <c:scaling>
          <c:orientation val="minMax"/>
        </c:scaling>
        <c:delete val="1"/>
        <c:axPos val="b"/>
        <c:majorTickMark val="out"/>
        <c:minorTickMark val="none"/>
        <c:tickLblPos val="nextTo"/>
        <c:crossAx val="11569264"/>
        <c:crosses val="autoZero"/>
        <c:auto val="1"/>
        <c:lblAlgn val="ctr"/>
        <c:lblOffset val="100"/>
        <c:noMultiLvlLbl val="0"/>
      </c:catAx>
      <c:spPr>
        <a:noFill/>
        <a:ln w="25400">
          <a:noFill/>
        </a:ln>
        <a:effectLst/>
      </c:spPr>
    </c:plotArea>
    <c:legend>
      <c:legendPos val="b"/>
      <c:layout>
        <c:manualLayout>
          <c:xMode val="edge"/>
          <c:yMode val="edge"/>
          <c:x val="0.21606395530833875"/>
          <c:y val="0.92520132426628487"/>
          <c:w val="0.56787184858773387"/>
          <c:h val="7.4798675733715098E-2"/>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a:ea typeface="Arial"/>
          <a:cs typeface="Arial"/>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03339799916315E-2"/>
          <c:y val="0.11213880552873072"/>
          <c:w val="0.8626309483053749"/>
          <c:h val="0.66717371785834301"/>
        </c:manualLayout>
      </c:layout>
      <c:lineChart>
        <c:grouping val="standard"/>
        <c:varyColors val="0"/>
        <c:ser>
          <c:idx val="1"/>
          <c:order val="1"/>
          <c:tx>
            <c:strRef>
              <c:f>'Slide 8.5'!$D$10</c:f>
              <c:strCache>
                <c:ptCount val="1"/>
                <c:pt idx="0">
                  <c:v>Employer Cost of Health Benefits</c:v>
                </c:pt>
              </c:strCache>
            </c:strRef>
          </c:tx>
          <c:spPr>
            <a:ln w="28575" cap="rnd">
              <a:solidFill>
                <a:srgbClr val="117FA8"/>
              </a:solidFill>
              <a:round/>
            </a:ln>
            <a:effectLst/>
          </c:spPr>
          <c:marker>
            <c:symbol val="none"/>
          </c:marker>
          <c:cat>
            <c:numRef>
              <c:f>'Slide 8.5'!$B$11:$B$56</c:f>
              <c:numCache>
                <c:formatCode>yy"-"mmm</c:formatCode>
                <c:ptCount val="46"/>
                <c:pt idx="0">
                  <c:v>41729</c:v>
                </c:pt>
                <c:pt idx="1">
                  <c:v>41820</c:v>
                </c:pt>
                <c:pt idx="2">
                  <c:v>41912</c:v>
                </c:pt>
                <c:pt idx="3">
                  <c:v>42004</c:v>
                </c:pt>
                <c:pt idx="4">
                  <c:v>42094</c:v>
                </c:pt>
                <c:pt idx="5">
                  <c:v>42185</c:v>
                </c:pt>
                <c:pt idx="6">
                  <c:v>42277</c:v>
                </c:pt>
                <c:pt idx="7">
                  <c:v>42369</c:v>
                </c:pt>
                <c:pt idx="8">
                  <c:v>42460</c:v>
                </c:pt>
                <c:pt idx="9">
                  <c:v>42551</c:v>
                </c:pt>
                <c:pt idx="10">
                  <c:v>42643</c:v>
                </c:pt>
                <c:pt idx="11">
                  <c:v>42735</c:v>
                </c:pt>
                <c:pt idx="12">
                  <c:v>42825</c:v>
                </c:pt>
                <c:pt idx="13">
                  <c:v>42916</c:v>
                </c:pt>
                <c:pt idx="14">
                  <c:v>43008</c:v>
                </c:pt>
                <c:pt idx="15">
                  <c:v>43100</c:v>
                </c:pt>
                <c:pt idx="16">
                  <c:v>43190</c:v>
                </c:pt>
                <c:pt idx="17">
                  <c:v>43281</c:v>
                </c:pt>
                <c:pt idx="18">
                  <c:v>43373</c:v>
                </c:pt>
                <c:pt idx="19">
                  <c:v>43465</c:v>
                </c:pt>
                <c:pt idx="20">
                  <c:v>43555</c:v>
                </c:pt>
                <c:pt idx="21">
                  <c:v>43646</c:v>
                </c:pt>
                <c:pt idx="22">
                  <c:v>43738</c:v>
                </c:pt>
                <c:pt idx="23">
                  <c:v>43830</c:v>
                </c:pt>
                <c:pt idx="24">
                  <c:v>43921</c:v>
                </c:pt>
                <c:pt idx="25">
                  <c:v>44012</c:v>
                </c:pt>
                <c:pt idx="26">
                  <c:v>44104</c:v>
                </c:pt>
                <c:pt idx="27">
                  <c:v>44196</c:v>
                </c:pt>
                <c:pt idx="28">
                  <c:v>44286</c:v>
                </c:pt>
                <c:pt idx="29">
                  <c:v>44377</c:v>
                </c:pt>
                <c:pt idx="30">
                  <c:v>44469</c:v>
                </c:pt>
                <c:pt idx="31">
                  <c:v>44561</c:v>
                </c:pt>
                <c:pt idx="32">
                  <c:v>44651</c:v>
                </c:pt>
                <c:pt idx="33">
                  <c:v>44742</c:v>
                </c:pt>
                <c:pt idx="34">
                  <c:v>44834</c:v>
                </c:pt>
                <c:pt idx="35">
                  <c:v>44926</c:v>
                </c:pt>
                <c:pt idx="36">
                  <c:v>45016</c:v>
                </c:pt>
                <c:pt idx="37">
                  <c:v>45107</c:v>
                </c:pt>
                <c:pt idx="38">
                  <c:v>45199</c:v>
                </c:pt>
                <c:pt idx="39">
                  <c:v>45291</c:v>
                </c:pt>
                <c:pt idx="40">
                  <c:v>45382</c:v>
                </c:pt>
                <c:pt idx="41">
                  <c:v>45473</c:v>
                </c:pt>
                <c:pt idx="42">
                  <c:v>45565</c:v>
                </c:pt>
                <c:pt idx="43">
                  <c:v>45657</c:v>
                </c:pt>
                <c:pt idx="44">
                  <c:v>45747</c:v>
                </c:pt>
                <c:pt idx="45">
                  <c:v>45838</c:v>
                </c:pt>
              </c:numCache>
            </c:numRef>
          </c:cat>
          <c:val>
            <c:numRef>
              <c:f>'Slide 8.5'!$D$11:$D$56</c:f>
              <c:numCache>
                <c:formatCode>0.0</c:formatCode>
                <c:ptCount val="46"/>
                <c:pt idx="0">
                  <c:v>2.4</c:v>
                </c:pt>
                <c:pt idx="1">
                  <c:v>2.7</c:v>
                </c:pt>
                <c:pt idx="2">
                  <c:v>2.6</c:v>
                </c:pt>
                <c:pt idx="3">
                  <c:v>2.4</c:v>
                </c:pt>
                <c:pt idx="4">
                  <c:v>2.5</c:v>
                </c:pt>
                <c:pt idx="5">
                  <c:v>2.8</c:v>
                </c:pt>
                <c:pt idx="6">
                  <c:v>3</c:v>
                </c:pt>
                <c:pt idx="7">
                  <c:v>3</c:v>
                </c:pt>
                <c:pt idx="8">
                  <c:v>3.3</c:v>
                </c:pt>
                <c:pt idx="9">
                  <c:v>2.8</c:v>
                </c:pt>
                <c:pt idx="10">
                  <c:v>2.7</c:v>
                </c:pt>
                <c:pt idx="11">
                  <c:v>2.7</c:v>
                </c:pt>
                <c:pt idx="12">
                  <c:v>1.3</c:v>
                </c:pt>
                <c:pt idx="13">
                  <c:v>1.2</c:v>
                </c:pt>
                <c:pt idx="14">
                  <c:v>1.1000000000000001</c:v>
                </c:pt>
                <c:pt idx="15">
                  <c:v>1.1000000000000001</c:v>
                </c:pt>
                <c:pt idx="16">
                  <c:v>1.5</c:v>
                </c:pt>
                <c:pt idx="17">
                  <c:v>1.6</c:v>
                </c:pt>
                <c:pt idx="18">
                  <c:v>1.9</c:v>
                </c:pt>
                <c:pt idx="19">
                  <c:v>1.8</c:v>
                </c:pt>
                <c:pt idx="20">
                  <c:v>1.9</c:v>
                </c:pt>
                <c:pt idx="21">
                  <c:v>2.2999999999999998</c:v>
                </c:pt>
                <c:pt idx="22">
                  <c:v>2</c:v>
                </c:pt>
                <c:pt idx="23">
                  <c:v>2.2000000000000002</c:v>
                </c:pt>
                <c:pt idx="24">
                  <c:v>1.5</c:v>
                </c:pt>
                <c:pt idx="25">
                  <c:v>1.9</c:v>
                </c:pt>
                <c:pt idx="26">
                  <c:v>1.8</c:v>
                </c:pt>
                <c:pt idx="27">
                  <c:v>1.9</c:v>
                </c:pt>
                <c:pt idx="28">
                  <c:v>2.1</c:v>
                </c:pt>
                <c:pt idx="29">
                  <c:v>0.4</c:v>
                </c:pt>
                <c:pt idx="30">
                  <c:v>0.4</c:v>
                </c:pt>
                <c:pt idx="31">
                  <c:v>0.4</c:v>
                </c:pt>
                <c:pt idx="32">
                  <c:v>2.2000000000000002</c:v>
                </c:pt>
                <c:pt idx="33">
                  <c:v>4.5999999999999996</c:v>
                </c:pt>
                <c:pt idx="34">
                  <c:v>4.9000000000000004</c:v>
                </c:pt>
                <c:pt idx="35">
                  <c:v>4.7</c:v>
                </c:pt>
                <c:pt idx="36">
                  <c:v>3.1</c:v>
                </c:pt>
                <c:pt idx="37">
                  <c:v>2.1</c:v>
                </c:pt>
                <c:pt idx="38">
                  <c:v>1.9</c:v>
                </c:pt>
                <c:pt idx="39">
                  <c:v>1.8</c:v>
                </c:pt>
                <c:pt idx="40">
                  <c:v>2.8</c:v>
                </c:pt>
                <c:pt idx="41">
                  <c:v>3.6</c:v>
                </c:pt>
                <c:pt idx="42">
                  <c:v>3.4</c:v>
                </c:pt>
                <c:pt idx="43">
                  <c:v>3.4</c:v>
                </c:pt>
                <c:pt idx="44">
                  <c:v>5.4</c:v>
                </c:pt>
                <c:pt idx="45">
                  <c:v>5.8</c:v>
                </c:pt>
              </c:numCache>
            </c:numRef>
          </c:val>
          <c:smooth val="0"/>
          <c:extLst>
            <c:ext xmlns:c16="http://schemas.microsoft.com/office/drawing/2014/chart" uri="{C3380CC4-5D6E-409C-BE32-E72D297353CC}">
              <c16:uniqueId val="{00000000-3EDC-4C12-989B-97762D581D40}"/>
            </c:ext>
          </c:extLst>
        </c:ser>
        <c:dLbls>
          <c:showLegendKey val="0"/>
          <c:showVal val="0"/>
          <c:showCatName val="0"/>
          <c:showSerName val="0"/>
          <c:showPercent val="0"/>
          <c:showBubbleSize val="0"/>
        </c:dLbls>
        <c:marker val="1"/>
        <c:smooth val="0"/>
        <c:axId val="11585584"/>
        <c:axId val="11587504"/>
        <c:extLst>
          <c:ext xmlns:c15="http://schemas.microsoft.com/office/drawing/2012/chart" uri="{02D57815-91ED-43cb-92C2-25804820EDAC}">
            <c15:filteredLineSeries>
              <c15:ser>
                <c:idx val="0"/>
                <c:order val="0"/>
                <c:tx>
                  <c:strRef>
                    <c:extLst>
                      <c:ext uri="{02D57815-91ED-43cb-92C2-25804820EDAC}">
                        <c15:formulaRef>
                          <c15:sqref>'Slide 8.5'!$C$10</c15:sqref>
                        </c15:formulaRef>
                      </c:ext>
                    </c:extLst>
                    <c:strCache>
                      <c:ptCount val="1"/>
                      <c:pt idx="0">
                        <c:v>Wages and Salary</c:v>
                      </c:pt>
                    </c:strCache>
                  </c:strRef>
                </c:tx>
                <c:spPr>
                  <a:ln w="28575" cap="rnd">
                    <a:solidFill>
                      <a:schemeClr val="accent1"/>
                    </a:solidFill>
                    <a:round/>
                  </a:ln>
                  <a:effectLst/>
                </c:spPr>
                <c:marker>
                  <c:symbol val="none"/>
                </c:marker>
                <c:cat>
                  <c:numRef>
                    <c:extLst>
                      <c:ext uri="{02D57815-91ED-43cb-92C2-25804820EDAC}">
                        <c15:formulaRef>
                          <c15:sqref>'Slide 8.5'!$B$11:$B$56</c15:sqref>
                        </c15:formulaRef>
                      </c:ext>
                    </c:extLst>
                    <c:numCache>
                      <c:formatCode>yy"-"mmm</c:formatCode>
                      <c:ptCount val="46"/>
                      <c:pt idx="0">
                        <c:v>41729</c:v>
                      </c:pt>
                      <c:pt idx="1">
                        <c:v>41820</c:v>
                      </c:pt>
                      <c:pt idx="2">
                        <c:v>41912</c:v>
                      </c:pt>
                      <c:pt idx="3">
                        <c:v>42004</c:v>
                      </c:pt>
                      <c:pt idx="4">
                        <c:v>42094</c:v>
                      </c:pt>
                      <c:pt idx="5">
                        <c:v>42185</c:v>
                      </c:pt>
                      <c:pt idx="6">
                        <c:v>42277</c:v>
                      </c:pt>
                      <c:pt idx="7">
                        <c:v>42369</c:v>
                      </c:pt>
                      <c:pt idx="8">
                        <c:v>42460</c:v>
                      </c:pt>
                      <c:pt idx="9">
                        <c:v>42551</c:v>
                      </c:pt>
                      <c:pt idx="10">
                        <c:v>42643</c:v>
                      </c:pt>
                      <c:pt idx="11">
                        <c:v>42735</c:v>
                      </c:pt>
                      <c:pt idx="12">
                        <c:v>42825</c:v>
                      </c:pt>
                      <c:pt idx="13">
                        <c:v>42916</c:v>
                      </c:pt>
                      <c:pt idx="14">
                        <c:v>43008</c:v>
                      </c:pt>
                      <c:pt idx="15">
                        <c:v>43100</c:v>
                      </c:pt>
                      <c:pt idx="16">
                        <c:v>43190</c:v>
                      </c:pt>
                      <c:pt idx="17">
                        <c:v>43281</c:v>
                      </c:pt>
                      <c:pt idx="18">
                        <c:v>43373</c:v>
                      </c:pt>
                      <c:pt idx="19">
                        <c:v>43465</c:v>
                      </c:pt>
                      <c:pt idx="20">
                        <c:v>43555</c:v>
                      </c:pt>
                      <c:pt idx="21">
                        <c:v>43646</c:v>
                      </c:pt>
                      <c:pt idx="22">
                        <c:v>43738</c:v>
                      </c:pt>
                      <c:pt idx="23">
                        <c:v>43830</c:v>
                      </c:pt>
                      <c:pt idx="24">
                        <c:v>43921</c:v>
                      </c:pt>
                      <c:pt idx="25">
                        <c:v>44012</c:v>
                      </c:pt>
                      <c:pt idx="26">
                        <c:v>44104</c:v>
                      </c:pt>
                      <c:pt idx="27">
                        <c:v>44196</c:v>
                      </c:pt>
                      <c:pt idx="28">
                        <c:v>44286</c:v>
                      </c:pt>
                      <c:pt idx="29">
                        <c:v>44377</c:v>
                      </c:pt>
                      <c:pt idx="30">
                        <c:v>44469</c:v>
                      </c:pt>
                      <c:pt idx="31">
                        <c:v>44561</c:v>
                      </c:pt>
                      <c:pt idx="32">
                        <c:v>44651</c:v>
                      </c:pt>
                      <c:pt idx="33">
                        <c:v>44742</c:v>
                      </c:pt>
                      <c:pt idx="34">
                        <c:v>44834</c:v>
                      </c:pt>
                      <c:pt idx="35">
                        <c:v>44926</c:v>
                      </c:pt>
                      <c:pt idx="36">
                        <c:v>45016</c:v>
                      </c:pt>
                      <c:pt idx="37">
                        <c:v>45107</c:v>
                      </c:pt>
                      <c:pt idx="38">
                        <c:v>45199</c:v>
                      </c:pt>
                      <c:pt idx="39">
                        <c:v>45291</c:v>
                      </c:pt>
                      <c:pt idx="40">
                        <c:v>45382</c:v>
                      </c:pt>
                      <c:pt idx="41">
                        <c:v>45473</c:v>
                      </c:pt>
                      <c:pt idx="42">
                        <c:v>45565</c:v>
                      </c:pt>
                      <c:pt idx="43">
                        <c:v>45657</c:v>
                      </c:pt>
                      <c:pt idx="44">
                        <c:v>45747</c:v>
                      </c:pt>
                      <c:pt idx="45">
                        <c:v>45838</c:v>
                      </c:pt>
                    </c:numCache>
                  </c:numRef>
                </c:cat>
                <c:val>
                  <c:numRef>
                    <c:extLst>
                      <c:ext uri="{02D57815-91ED-43cb-92C2-25804820EDAC}">
                        <c15:formulaRef>
                          <c15:sqref>'Slide 8.5'!$C$11:$C$56</c15:sqref>
                        </c15:formulaRef>
                      </c:ext>
                    </c:extLst>
                    <c:numCache>
                      <c:formatCode>0.00</c:formatCode>
                      <c:ptCount val="46"/>
                      <c:pt idx="0">
                        <c:v>1.7035775127768327</c:v>
                      </c:pt>
                      <c:pt idx="1">
                        <c:v>1.8644067796610209</c:v>
                      </c:pt>
                      <c:pt idx="2">
                        <c:v>2.2804054054053946</c:v>
                      </c:pt>
                      <c:pt idx="3">
                        <c:v>2.267002518891692</c:v>
                      </c:pt>
                      <c:pt idx="4">
                        <c:v>2.6800670016750239</c:v>
                      </c:pt>
                      <c:pt idx="5">
                        <c:v>2.1630615640598982</c:v>
                      </c:pt>
                      <c:pt idx="6">
                        <c:v>2.0644095788604488</c:v>
                      </c:pt>
                      <c:pt idx="7">
                        <c:v>2.0525451559934238</c:v>
                      </c:pt>
                      <c:pt idx="8">
                        <c:v>2.0391517128874437</c:v>
                      </c:pt>
                      <c:pt idx="9">
                        <c:v>2.6058631921824116</c:v>
                      </c:pt>
                      <c:pt idx="10">
                        <c:v>2.4271844660194164</c:v>
                      </c:pt>
                      <c:pt idx="11">
                        <c:v>2.4135156878519748</c:v>
                      </c:pt>
                      <c:pt idx="12">
                        <c:v>2.478017585931247</c:v>
                      </c:pt>
                      <c:pt idx="13">
                        <c:v>2.3809523809523725</c:v>
                      </c:pt>
                      <c:pt idx="14">
                        <c:v>2.6066350710900466</c:v>
                      </c:pt>
                      <c:pt idx="15">
                        <c:v>2.7494108405341722</c:v>
                      </c:pt>
                      <c:pt idx="16">
                        <c:v>2.9641185647425905</c:v>
                      </c:pt>
                      <c:pt idx="17">
                        <c:v>2.9457364341085368</c:v>
                      </c:pt>
                      <c:pt idx="18">
                        <c:v>3.0792917628945427</c:v>
                      </c:pt>
                      <c:pt idx="19">
                        <c:v>3.1345565749235416</c:v>
                      </c:pt>
                      <c:pt idx="20">
                        <c:v>2.8787878787878807</c:v>
                      </c:pt>
                      <c:pt idx="21">
                        <c:v>3.0120481927710774</c:v>
                      </c:pt>
                      <c:pt idx="22">
                        <c:v>2.987303958177745</c:v>
                      </c:pt>
                      <c:pt idx="23">
                        <c:v>2.9651593773165397</c:v>
                      </c:pt>
                      <c:pt idx="24">
                        <c:v>3.3136966126656953</c:v>
                      </c:pt>
                      <c:pt idx="25">
                        <c:v>2.9239766081871288</c:v>
                      </c:pt>
                      <c:pt idx="26">
                        <c:v>2.6831036983321122</c:v>
                      </c:pt>
                      <c:pt idx="27">
                        <c:v>2.8077753779697678</c:v>
                      </c:pt>
                      <c:pt idx="28">
                        <c:v>2.9935851746258013</c:v>
                      </c:pt>
                      <c:pt idx="29">
                        <c:v>3.5511363636363535</c:v>
                      </c:pt>
                      <c:pt idx="30">
                        <c:v>4.5197740112994378</c:v>
                      </c:pt>
                      <c:pt idx="31">
                        <c:v>4.9719887955182118</c:v>
                      </c:pt>
                      <c:pt idx="32">
                        <c:v>4.9826989619377038</c:v>
                      </c:pt>
                      <c:pt idx="33">
                        <c:v>5.6241426611796985</c:v>
                      </c:pt>
                      <c:pt idx="34">
                        <c:v>5.270270270270272</c:v>
                      </c:pt>
                      <c:pt idx="35">
                        <c:v>5.2034689793195366</c:v>
                      </c:pt>
                      <c:pt idx="36">
                        <c:v>5.0758075148319204</c:v>
                      </c:pt>
                      <c:pt idx="37">
                        <c:v>4.610389610389598</c:v>
                      </c:pt>
                      <c:pt idx="38">
                        <c:v>4.49293966623876</c:v>
                      </c:pt>
                      <c:pt idx="39">
                        <c:v>4.2485732403297449</c:v>
                      </c:pt>
                      <c:pt idx="40">
                        <c:v>4.2659974905896902</c:v>
                      </c:pt>
                      <c:pt idx="41">
                        <c:v>4.0347610180012428</c:v>
                      </c:pt>
                      <c:pt idx="42">
                        <c:v>3.746928746928746</c:v>
                      </c:pt>
                      <c:pt idx="43">
                        <c:v>3.71046228710461</c:v>
                      </c:pt>
                      <c:pt idx="44">
                        <c:v>3.3694344163658352</c:v>
                      </c:pt>
                      <c:pt idx="45">
                        <c:v>3.5596658711217311</c:v>
                      </c:pt>
                    </c:numCache>
                  </c:numRef>
                </c:val>
                <c:smooth val="0"/>
                <c:extLst>
                  <c:ext xmlns:c16="http://schemas.microsoft.com/office/drawing/2014/chart" uri="{C3380CC4-5D6E-409C-BE32-E72D297353CC}">
                    <c16:uniqueId val="{00000001-3EDC-4C12-989B-97762D581D40}"/>
                  </c:ext>
                </c:extLst>
              </c15:ser>
            </c15:filteredLineSeries>
          </c:ext>
        </c:extLst>
      </c:lineChart>
      <c:lineChart>
        <c:grouping val="standard"/>
        <c:varyColors val="0"/>
        <c:dLbls>
          <c:showLegendKey val="0"/>
          <c:showVal val="0"/>
          <c:showCatName val="0"/>
          <c:showSerName val="0"/>
          <c:showPercent val="0"/>
          <c:showBubbleSize val="0"/>
        </c:dLbls>
        <c:marker val="1"/>
        <c:smooth val="0"/>
        <c:axId val="499023008"/>
        <c:axId val="499022528"/>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val>
                  <c:numLit>
                    <c:formatCode>General</c:formatCode>
                    <c:ptCount val="46"/>
                    <c:pt idx="0">
                      <c:v>2.4</c:v>
                    </c:pt>
                    <c:pt idx="1">
                      <c:v>2.7</c:v>
                    </c:pt>
                    <c:pt idx="2">
                      <c:v>2.6</c:v>
                    </c:pt>
                    <c:pt idx="3">
                      <c:v>2.4</c:v>
                    </c:pt>
                    <c:pt idx="4">
                      <c:v>2.5</c:v>
                    </c:pt>
                    <c:pt idx="5">
                      <c:v>2.8</c:v>
                    </c:pt>
                    <c:pt idx="6">
                      <c:v>3</c:v>
                    </c:pt>
                    <c:pt idx="7">
                      <c:v>3</c:v>
                    </c:pt>
                    <c:pt idx="8">
                      <c:v>3.3</c:v>
                    </c:pt>
                    <c:pt idx="9">
                      <c:v>2.8</c:v>
                    </c:pt>
                    <c:pt idx="10">
                      <c:v>2.7</c:v>
                    </c:pt>
                    <c:pt idx="11">
                      <c:v>2.7</c:v>
                    </c:pt>
                    <c:pt idx="12">
                      <c:v>1.3</c:v>
                    </c:pt>
                    <c:pt idx="13">
                      <c:v>1.2</c:v>
                    </c:pt>
                    <c:pt idx="14">
                      <c:v>1.1000000000000001</c:v>
                    </c:pt>
                    <c:pt idx="15">
                      <c:v>1.1000000000000001</c:v>
                    </c:pt>
                    <c:pt idx="16">
                      <c:v>1.5</c:v>
                    </c:pt>
                    <c:pt idx="17">
                      <c:v>1.6</c:v>
                    </c:pt>
                    <c:pt idx="18">
                      <c:v>1.9</c:v>
                    </c:pt>
                    <c:pt idx="19">
                      <c:v>1.8</c:v>
                    </c:pt>
                    <c:pt idx="20">
                      <c:v>1.9</c:v>
                    </c:pt>
                    <c:pt idx="21">
                      <c:v>2.2999999999999998</c:v>
                    </c:pt>
                    <c:pt idx="22">
                      <c:v>2</c:v>
                    </c:pt>
                    <c:pt idx="23">
                      <c:v>2.2000000000000002</c:v>
                    </c:pt>
                    <c:pt idx="24">
                      <c:v>1.5</c:v>
                    </c:pt>
                    <c:pt idx="25">
                      <c:v>1.9</c:v>
                    </c:pt>
                    <c:pt idx="26">
                      <c:v>1.8</c:v>
                    </c:pt>
                    <c:pt idx="27">
                      <c:v>1.9</c:v>
                    </c:pt>
                    <c:pt idx="28">
                      <c:v>2.1</c:v>
                    </c:pt>
                    <c:pt idx="29">
                      <c:v>0.4</c:v>
                    </c:pt>
                    <c:pt idx="30">
                      <c:v>0.4</c:v>
                    </c:pt>
                    <c:pt idx="31">
                      <c:v>0.4</c:v>
                    </c:pt>
                    <c:pt idx="32">
                      <c:v>2.2000000000000002</c:v>
                    </c:pt>
                    <c:pt idx="33">
                      <c:v>4.5999999999999996</c:v>
                    </c:pt>
                    <c:pt idx="34">
                      <c:v>4.9000000000000004</c:v>
                    </c:pt>
                    <c:pt idx="35">
                      <c:v>4.7</c:v>
                    </c:pt>
                    <c:pt idx="36">
                      <c:v>3.1</c:v>
                    </c:pt>
                    <c:pt idx="37">
                      <c:v>2.1</c:v>
                    </c:pt>
                    <c:pt idx="38">
                      <c:v>1.9</c:v>
                    </c:pt>
                    <c:pt idx="39">
                      <c:v>1.8</c:v>
                    </c:pt>
                    <c:pt idx="40">
                      <c:v>2.8</c:v>
                    </c:pt>
                    <c:pt idx="41">
                      <c:v>3.6</c:v>
                    </c:pt>
                    <c:pt idx="42">
                      <c:v>3.4</c:v>
                    </c:pt>
                    <c:pt idx="43">
                      <c:v>3.4</c:v>
                    </c:pt>
                    <c:pt idx="44">
                      <c:v>5.4</c:v>
                    </c:pt>
                    <c:pt idx="45">
                      <c:v>5.8</c:v>
                    </c:pt>
                  </c:numLit>
                </c:val>
                <c:smooth val="0"/>
                <c:extLst>
                  <c:ext xmlns:c16="http://schemas.microsoft.com/office/drawing/2014/chart" uri="{C3380CC4-5D6E-409C-BE32-E72D297353CC}">
                    <c16:uniqueId val="{00000002-3EDC-4C12-989B-97762D581D40}"/>
                  </c:ext>
                </c:extLst>
              </c15:ser>
            </c15:filteredLineSeries>
          </c:ext>
        </c:extLst>
      </c:lineChart>
      <c:dateAx>
        <c:axId val="11585584"/>
        <c:scaling>
          <c:orientation val="minMax"/>
          <c:max val="45901"/>
          <c:min val="41640"/>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587504"/>
        <c:crosses val="autoZero"/>
        <c:auto val="1"/>
        <c:lblOffset val="100"/>
        <c:baseTimeUnit val="months"/>
        <c:majorUnit val="12"/>
        <c:majorTimeUnit val="months"/>
      </c:dateAx>
      <c:valAx>
        <c:axId val="11587504"/>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585584"/>
        <c:crosses val="autoZero"/>
        <c:crossBetween val="between"/>
      </c:valAx>
      <c:valAx>
        <c:axId val="499022528"/>
        <c:scaling>
          <c:orientation val="minMax"/>
          <c:max val="7"/>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499023008"/>
        <c:crosses val="max"/>
        <c:crossBetween val="between"/>
      </c:valAx>
      <c:catAx>
        <c:axId val="499023008"/>
        <c:scaling>
          <c:orientation val="minMax"/>
        </c:scaling>
        <c:delete val="1"/>
        <c:axPos val="b"/>
        <c:majorTickMark val="out"/>
        <c:minorTickMark val="none"/>
        <c:tickLblPos val="nextTo"/>
        <c:crossAx val="499022528"/>
        <c:crosses val="autoZero"/>
        <c:auto val="1"/>
        <c:lblAlgn val="ctr"/>
        <c:lblOffset val="100"/>
        <c:noMultiLvlLbl val="0"/>
      </c:catAx>
      <c:spPr>
        <a:noFill/>
        <a:ln w="25400">
          <a:noFill/>
        </a:ln>
        <a:effectLst/>
      </c:spPr>
    </c:plotArea>
    <c:legend>
      <c:legendPos val="b"/>
      <c:layout>
        <c:manualLayout>
          <c:xMode val="edge"/>
          <c:yMode val="edge"/>
          <c:x val="0.05"/>
          <c:y val="0.93597120090569585"/>
          <c:w val="0.9"/>
          <c:h val="6.4028799094304104E-2"/>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a:ea typeface="Arial"/>
          <a:cs typeface="Arial"/>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11'!$C$10</c:f>
              <c:strCache>
                <c:ptCount val="1"/>
                <c:pt idx="0">
                  <c:v>Nonfinancial Corporate Profits</c:v>
                </c:pt>
              </c:strCache>
            </c:strRef>
          </c:tx>
          <c:spPr>
            <a:ln w="28575" cap="rnd">
              <a:solidFill>
                <a:srgbClr val="117FA8"/>
              </a:solidFill>
              <a:round/>
            </a:ln>
            <a:effectLst/>
          </c:spPr>
          <c:marker>
            <c:symbol val="none"/>
          </c:marker>
          <c:cat>
            <c:numRef>
              <c:f>'Slide 11'!$B$11:$B$324</c:f>
              <c:numCache>
                <c:formatCode>mmm"-"yyyy</c:formatCode>
                <c:ptCount val="314"/>
                <c:pt idx="0">
                  <c:v>17257</c:v>
                </c:pt>
                <c:pt idx="1">
                  <c:v>17348</c:v>
                </c:pt>
                <c:pt idx="2">
                  <c:v>17440</c:v>
                </c:pt>
                <c:pt idx="3">
                  <c:v>17532</c:v>
                </c:pt>
                <c:pt idx="4">
                  <c:v>17623</c:v>
                </c:pt>
                <c:pt idx="5">
                  <c:v>17714</c:v>
                </c:pt>
                <c:pt idx="6">
                  <c:v>17806</c:v>
                </c:pt>
                <c:pt idx="7">
                  <c:v>17898</c:v>
                </c:pt>
                <c:pt idx="8">
                  <c:v>17988</c:v>
                </c:pt>
                <c:pt idx="9">
                  <c:v>18079</c:v>
                </c:pt>
                <c:pt idx="10">
                  <c:v>18171</c:v>
                </c:pt>
                <c:pt idx="11">
                  <c:v>18263</c:v>
                </c:pt>
                <c:pt idx="12">
                  <c:v>18353</c:v>
                </c:pt>
                <c:pt idx="13">
                  <c:v>18444</c:v>
                </c:pt>
                <c:pt idx="14">
                  <c:v>18536</c:v>
                </c:pt>
                <c:pt idx="15">
                  <c:v>18628</c:v>
                </c:pt>
                <c:pt idx="16">
                  <c:v>18718</c:v>
                </c:pt>
                <c:pt idx="17">
                  <c:v>18809</c:v>
                </c:pt>
                <c:pt idx="18">
                  <c:v>18901</c:v>
                </c:pt>
                <c:pt idx="19">
                  <c:v>18993</c:v>
                </c:pt>
                <c:pt idx="20">
                  <c:v>19084</c:v>
                </c:pt>
                <c:pt idx="21">
                  <c:v>19175</c:v>
                </c:pt>
                <c:pt idx="22">
                  <c:v>19267</c:v>
                </c:pt>
                <c:pt idx="23">
                  <c:v>19359</c:v>
                </c:pt>
                <c:pt idx="24">
                  <c:v>19449</c:v>
                </c:pt>
                <c:pt idx="25">
                  <c:v>19540</c:v>
                </c:pt>
                <c:pt idx="26">
                  <c:v>19632</c:v>
                </c:pt>
                <c:pt idx="27">
                  <c:v>19724</c:v>
                </c:pt>
                <c:pt idx="28">
                  <c:v>19814</c:v>
                </c:pt>
                <c:pt idx="29">
                  <c:v>19905</c:v>
                </c:pt>
                <c:pt idx="30">
                  <c:v>19997</c:v>
                </c:pt>
                <c:pt idx="31">
                  <c:v>20089</c:v>
                </c:pt>
                <c:pt idx="32">
                  <c:v>20179</c:v>
                </c:pt>
                <c:pt idx="33">
                  <c:v>20270</c:v>
                </c:pt>
                <c:pt idx="34">
                  <c:v>20362</c:v>
                </c:pt>
                <c:pt idx="35">
                  <c:v>20454</c:v>
                </c:pt>
                <c:pt idx="36">
                  <c:v>20545</c:v>
                </c:pt>
                <c:pt idx="37">
                  <c:v>20636</c:v>
                </c:pt>
                <c:pt idx="38">
                  <c:v>20728</c:v>
                </c:pt>
                <c:pt idx="39">
                  <c:v>20820</c:v>
                </c:pt>
                <c:pt idx="40">
                  <c:v>20910</c:v>
                </c:pt>
                <c:pt idx="41">
                  <c:v>21001</c:v>
                </c:pt>
                <c:pt idx="42">
                  <c:v>21093</c:v>
                </c:pt>
                <c:pt idx="43">
                  <c:v>21185</c:v>
                </c:pt>
                <c:pt idx="44">
                  <c:v>21275</c:v>
                </c:pt>
                <c:pt idx="45">
                  <c:v>21366</c:v>
                </c:pt>
                <c:pt idx="46">
                  <c:v>21458</c:v>
                </c:pt>
                <c:pt idx="47">
                  <c:v>21550</c:v>
                </c:pt>
                <c:pt idx="48">
                  <c:v>21640</c:v>
                </c:pt>
                <c:pt idx="49">
                  <c:v>21731</c:v>
                </c:pt>
                <c:pt idx="50">
                  <c:v>21823</c:v>
                </c:pt>
                <c:pt idx="51">
                  <c:v>21915</c:v>
                </c:pt>
                <c:pt idx="52">
                  <c:v>22006</c:v>
                </c:pt>
                <c:pt idx="53">
                  <c:v>22097</c:v>
                </c:pt>
                <c:pt idx="54">
                  <c:v>22189</c:v>
                </c:pt>
                <c:pt idx="55">
                  <c:v>22281</c:v>
                </c:pt>
                <c:pt idx="56">
                  <c:v>22371</c:v>
                </c:pt>
                <c:pt idx="57">
                  <c:v>22462</c:v>
                </c:pt>
                <c:pt idx="58">
                  <c:v>22554</c:v>
                </c:pt>
                <c:pt idx="59">
                  <c:v>22646</c:v>
                </c:pt>
                <c:pt idx="60">
                  <c:v>22736</c:v>
                </c:pt>
                <c:pt idx="61">
                  <c:v>22827</c:v>
                </c:pt>
                <c:pt idx="62">
                  <c:v>22919</c:v>
                </c:pt>
                <c:pt idx="63">
                  <c:v>23011</c:v>
                </c:pt>
                <c:pt idx="64">
                  <c:v>23101</c:v>
                </c:pt>
                <c:pt idx="65">
                  <c:v>23192</c:v>
                </c:pt>
                <c:pt idx="66">
                  <c:v>23284</c:v>
                </c:pt>
                <c:pt idx="67">
                  <c:v>23376</c:v>
                </c:pt>
                <c:pt idx="68">
                  <c:v>23467</c:v>
                </c:pt>
                <c:pt idx="69">
                  <c:v>23558</c:v>
                </c:pt>
                <c:pt idx="70">
                  <c:v>23650</c:v>
                </c:pt>
                <c:pt idx="71">
                  <c:v>23742</c:v>
                </c:pt>
                <c:pt idx="72">
                  <c:v>23832</c:v>
                </c:pt>
                <c:pt idx="73">
                  <c:v>23923</c:v>
                </c:pt>
                <c:pt idx="74">
                  <c:v>24015</c:v>
                </c:pt>
                <c:pt idx="75">
                  <c:v>24107</c:v>
                </c:pt>
                <c:pt idx="76">
                  <c:v>24197</c:v>
                </c:pt>
                <c:pt idx="77">
                  <c:v>24288</c:v>
                </c:pt>
                <c:pt idx="78">
                  <c:v>24380</c:v>
                </c:pt>
                <c:pt idx="79">
                  <c:v>24472</c:v>
                </c:pt>
                <c:pt idx="80">
                  <c:v>24562</c:v>
                </c:pt>
                <c:pt idx="81">
                  <c:v>24653</c:v>
                </c:pt>
                <c:pt idx="82">
                  <c:v>24745</c:v>
                </c:pt>
                <c:pt idx="83">
                  <c:v>24837</c:v>
                </c:pt>
                <c:pt idx="84">
                  <c:v>24928</c:v>
                </c:pt>
                <c:pt idx="85">
                  <c:v>25019</c:v>
                </c:pt>
                <c:pt idx="86">
                  <c:v>25111</c:v>
                </c:pt>
                <c:pt idx="87">
                  <c:v>25203</c:v>
                </c:pt>
                <c:pt idx="88">
                  <c:v>25293</c:v>
                </c:pt>
                <c:pt idx="89">
                  <c:v>25384</c:v>
                </c:pt>
                <c:pt idx="90">
                  <c:v>25476</c:v>
                </c:pt>
                <c:pt idx="91">
                  <c:v>25568</c:v>
                </c:pt>
                <c:pt idx="92">
                  <c:v>25658</c:v>
                </c:pt>
                <c:pt idx="93">
                  <c:v>25749</c:v>
                </c:pt>
                <c:pt idx="94">
                  <c:v>25841</c:v>
                </c:pt>
                <c:pt idx="95">
                  <c:v>25933</c:v>
                </c:pt>
                <c:pt idx="96">
                  <c:v>26023</c:v>
                </c:pt>
                <c:pt idx="97">
                  <c:v>26114</c:v>
                </c:pt>
                <c:pt idx="98">
                  <c:v>26206</c:v>
                </c:pt>
                <c:pt idx="99">
                  <c:v>26298</c:v>
                </c:pt>
                <c:pt idx="100">
                  <c:v>26389</c:v>
                </c:pt>
                <c:pt idx="101">
                  <c:v>26480</c:v>
                </c:pt>
                <c:pt idx="102">
                  <c:v>26572</c:v>
                </c:pt>
                <c:pt idx="103">
                  <c:v>26664</c:v>
                </c:pt>
                <c:pt idx="104">
                  <c:v>26754</c:v>
                </c:pt>
                <c:pt idx="105">
                  <c:v>26845</c:v>
                </c:pt>
                <c:pt idx="106">
                  <c:v>26937</c:v>
                </c:pt>
                <c:pt idx="107">
                  <c:v>27029</c:v>
                </c:pt>
                <c:pt idx="108">
                  <c:v>27119</c:v>
                </c:pt>
                <c:pt idx="109">
                  <c:v>27210</c:v>
                </c:pt>
                <c:pt idx="110">
                  <c:v>27302</c:v>
                </c:pt>
                <c:pt idx="111">
                  <c:v>27394</c:v>
                </c:pt>
                <c:pt idx="112">
                  <c:v>27484</c:v>
                </c:pt>
                <c:pt idx="113">
                  <c:v>27575</c:v>
                </c:pt>
                <c:pt idx="114">
                  <c:v>27667</c:v>
                </c:pt>
                <c:pt idx="115">
                  <c:v>27759</c:v>
                </c:pt>
                <c:pt idx="116">
                  <c:v>27850</c:v>
                </c:pt>
                <c:pt idx="117">
                  <c:v>27941</c:v>
                </c:pt>
                <c:pt idx="118">
                  <c:v>28033</c:v>
                </c:pt>
                <c:pt idx="119">
                  <c:v>28125</c:v>
                </c:pt>
                <c:pt idx="120">
                  <c:v>28215</c:v>
                </c:pt>
                <c:pt idx="121">
                  <c:v>28306</c:v>
                </c:pt>
                <c:pt idx="122">
                  <c:v>28398</c:v>
                </c:pt>
                <c:pt idx="123">
                  <c:v>28490</c:v>
                </c:pt>
                <c:pt idx="124">
                  <c:v>28580</c:v>
                </c:pt>
                <c:pt idx="125">
                  <c:v>28671</c:v>
                </c:pt>
                <c:pt idx="126">
                  <c:v>28763</c:v>
                </c:pt>
                <c:pt idx="127">
                  <c:v>28855</c:v>
                </c:pt>
                <c:pt idx="128">
                  <c:v>28945</c:v>
                </c:pt>
                <c:pt idx="129">
                  <c:v>29036</c:v>
                </c:pt>
                <c:pt idx="130">
                  <c:v>29128</c:v>
                </c:pt>
                <c:pt idx="131">
                  <c:v>29220</c:v>
                </c:pt>
                <c:pt idx="132">
                  <c:v>29311</c:v>
                </c:pt>
                <c:pt idx="133">
                  <c:v>29402</c:v>
                </c:pt>
                <c:pt idx="134">
                  <c:v>29494</c:v>
                </c:pt>
                <c:pt idx="135">
                  <c:v>29586</c:v>
                </c:pt>
                <c:pt idx="136">
                  <c:v>29676</c:v>
                </c:pt>
                <c:pt idx="137">
                  <c:v>29767</c:v>
                </c:pt>
                <c:pt idx="138">
                  <c:v>29859</c:v>
                </c:pt>
                <c:pt idx="139">
                  <c:v>29951</c:v>
                </c:pt>
                <c:pt idx="140">
                  <c:v>30041</c:v>
                </c:pt>
                <c:pt idx="141">
                  <c:v>30132</c:v>
                </c:pt>
                <c:pt idx="142">
                  <c:v>30224</c:v>
                </c:pt>
                <c:pt idx="143">
                  <c:v>30316</c:v>
                </c:pt>
                <c:pt idx="144">
                  <c:v>30406</c:v>
                </c:pt>
                <c:pt idx="145">
                  <c:v>30497</c:v>
                </c:pt>
                <c:pt idx="146">
                  <c:v>30589</c:v>
                </c:pt>
                <c:pt idx="147">
                  <c:v>30681</c:v>
                </c:pt>
                <c:pt idx="148">
                  <c:v>30772</c:v>
                </c:pt>
                <c:pt idx="149">
                  <c:v>30863</c:v>
                </c:pt>
                <c:pt idx="150">
                  <c:v>30955</c:v>
                </c:pt>
                <c:pt idx="151">
                  <c:v>31047</c:v>
                </c:pt>
                <c:pt idx="152">
                  <c:v>31137</c:v>
                </c:pt>
                <c:pt idx="153">
                  <c:v>31228</c:v>
                </c:pt>
                <c:pt idx="154">
                  <c:v>31320</c:v>
                </c:pt>
                <c:pt idx="155">
                  <c:v>31412</c:v>
                </c:pt>
                <c:pt idx="156">
                  <c:v>31502</c:v>
                </c:pt>
                <c:pt idx="157">
                  <c:v>31593</c:v>
                </c:pt>
                <c:pt idx="158">
                  <c:v>31685</c:v>
                </c:pt>
                <c:pt idx="159">
                  <c:v>31777</c:v>
                </c:pt>
                <c:pt idx="160">
                  <c:v>31867</c:v>
                </c:pt>
                <c:pt idx="161">
                  <c:v>31958</c:v>
                </c:pt>
                <c:pt idx="162">
                  <c:v>32050</c:v>
                </c:pt>
                <c:pt idx="163">
                  <c:v>32142</c:v>
                </c:pt>
                <c:pt idx="164">
                  <c:v>32233</c:v>
                </c:pt>
                <c:pt idx="165">
                  <c:v>32324</c:v>
                </c:pt>
                <c:pt idx="166">
                  <c:v>32416</c:v>
                </c:pt>
                <c:pt idx="167">
                  <c:v>32508</c:v>
                </c:pt>
                <c:pt idx="168">
                  <c:v>32598</c:v>
                </c:pt>
                <c:pt idx="169">
                  <c:v>32689</c:v>
                </c:pt>
                <c:pt idx="170">
                  <c:v>32781</c:v>
                </c:pt>
                <c:pt idx="171">
                  <c:v>32873</c:v>
                </c:pt>
                <c:pt idx="172">
                  <c:v>32963</c:v>
                </c:pt>
                <c:pt idx="173">
                  <c:v>33054</c:v>
                </c:pt>
                <c:pt idx="174">
                  <c:v>33146</c:v>
                </c:pt>
                <c:pt idx="175">
                  <c:v>33238</c:v>
                </c:pt>
                <c:pt idx="176">
                  <c:v>33328</c:v>
                </c:pt>
                <c:pt idx="177">
                  <c:v>33419</c:v>
                </c:pt>
                <c:pt idx="178">
                  <c:v>33511</c:v>
                </c:pt>
                <c:pt idx="179">
                  <c:v>33603</c:v>
                </c:pt>
                <c:pt idx="180">
                  <c:v>33694</c:v>
                </c:pt>
                <c:pt idx="181">
                  <c:v>33785</c:v>
                </c:pt>
                <c:pt idx="182">
                  <c:v>33877</c:v>
                </c:pt>
                <c:pt idx="183">
                  <c:v>33969</c:v>
                </c:pt>
                <c:pt idx="184">
                  <c:v>34059</c:v>
                </c:pt>
                <c:pt idx="185">
                  <c:v>34150</c:v>
                </c:pt>
                <c:pt idx="186">
                  <c:v>34242</c:v>
                </c:pt>
                <c:pt idx="187">
                  <c:v>34334</c:v>
                </c:pt>
                <c:pt idx="188">
                  <c:v>34424</c:v>
                </c:pt>
                <c:pt idx="189">
                  <c:v>34515</c:v>
                </c:pt>
                <c:pt idx="190">
                  <c:v>34607</c:v>
                </c:pt>
                <c:pt idx="191">
                  <c:v>34699</c:v>
                </c:pt>
                <c:pt idx="192">
                  <c:v>34789</c:v>
                </c:pt>
                <c:pt idx="193">
                  <c:v>34880</c:v>
                </c:pt>
                <c:pt idx="194">
                  <c:v>34972</c:v>
                </c:pt>
                <c:pt idx="195">
                  <c:v>35064</c:v>
                </c:pt>
                <c:pt idx="196">
                  <c:v>35155</c:v>
                </c:pt>
                <c:pt idx="197">
                  <c:v>35246</c:v>
                </c:pt>
                <c:pt idx="198">
                  <c:v>35338</c:v>
                </c:pt>
                <c:pt idx="199">
                  <c:v>35430</c:v>
                </c:pt>
                <c:pt idx="200">
                  <c:v>35520</c:v>
                </c:pt>
                <c:pt idx="201">
                  <c:v>35611</c:v>
                </c:pt>
                <c:pt idx="202">
                  <c:v>35703</c:v>
                </c:pt>
                <c:pt idx="203">
                  <c:v>35795</c:v>
                </c:pt>
                <c:pt idx="204">
                  <c:v>35885</c:v>
                </c:pt>
                <c:pt idx="205">
                  <c:v>35976</c:v>
                </c:pt>
                <c:pt idx="206">
                  <c:v>36068</c:v>
                </c:pt>
                <c:pt idx="207">
                  <c:v>36160</c:v>
                </c:pt>
                <c:pt idx="208">
                  <c:v>36250</c:v>
                </c:pt>
                <c:pt idx="209">
                  <c:v>36341</c:v>
                </c:pt>
                <c:pt idx="210">
                  <c:v>36433</c:v>
                </c:pt>
                <c:pt idx="211">
                  <c:v>36525</c:v>
                </c:pt>
                <c:pt idx="212">
                  <c:v>36616</c:v>
                </c:pt>
                <c:pt idx="213">
                  <c:v>36707</c:v>
                </c:pt>
                <c:pt idx="214">
                  <c:v>36799</c:v>
                </c:pt>
                <c:pt idx="215">
                  <c:v>36891</c:v>
                </c:pt>
                <c:pt idx="216">
                  <c:v>36981</c:v>
                </c:pt>
                <c:pt idx="217">
                  <c:v>37072</c:v>
                </c:pt>
                <c:pt idx="218">
                  <c:v>37164</c:v>
                </c:pt>
                <c:pt idx="219">
                  <c:v>37256</c:v>
                </c:pt>
                <c:pt idx="220">
                  <c:v>37346</c:v>
                </c:pt>
                <c:pt idx="221">
                  <c:v>37437</c:v>
                </c:pt>
                <c:pt idx="222">
                  <c:v>37529</c:v>
                </c:pt>
                <c:pt idx="223">
                  <c:v>37621</c:v>
                </c:pt>
                <c:pt idx="224">
                  <c:v>37711</c:v>
                </c:pt>
                <c:pt idx="225">
                  <c:v>37802</c:v>
                </c:pt>
                <c:pt idx="226">
                  <c:v>37894</c:v>
                </c:pt>
                <c:pt idx="227">
                  <c:v>37986</c:v>
                </c:pt>
                <c:pt idx="228">
                  <c:v>38077</c:v>
                </c:pt>
                <c:pt idx="229">
                  <c:v>38168</c:v>
                </c:pt>
                <c:pt idx="230">
                  <c:v>38260</c:v>
                </c:pt>
                <c:pt idx="231">
                  <c:v>38352</c:v>
                </c:pt>
                <c:pt idx="232">
                  <c:v>38442</c:v>
                </c:pt>
                <c:pt idx="233">
                  <c:v>38533</c:v>
                </c:pt>
                <c:pt idx="234">
                  <c:v>38625</c:v>
                </c:pt>
                <c:pt idx="235">
                  <c:v>38717</c:v>
                </c:pt>
                <c:pt idx="236">
                  <c:v>38807</c:v>
                </c:pt>
                <c:pt idx="237">
                  <c:v>38898</c:v>
                </c:pt>
                <c:pt idx="238">
                  <c:v>38990</c:v>
                </c:pt>
                <c:pt idx="239">
                  <c:v>39082</c:v>
                </c:pt>
                <c:pt idx="240">
                  <c:v>39172</c:v>
                </c:pt>
                <c:pt idx="241">
                  <c:v>39263</c:v>
                </c:pt>
                <c:pt idx="242">
                  <c:v>39355</c:v>
                </c:pt>
                <c:pt idx="243">
                  <c:v>39447</c:v>
                </c:pt>
                <c:pt idx="244">
                  <c:v>39538</c:v>
                </c:pt>
                <c:pt idx="245">
                  <c:v>39629</c:v>
                </c:pt>
                <c:pt idx="246">
                  <c:v>39721</c:v>
                </c:pt>
                <c:pt idx="247">
                  <c:v>39813</c:v>
                </c:pt>
                <c:pt idx="248">
                  <c:v>39903</c:v>
                </c:pt>
                <c:pt idx="249">
                  <c:v>39994</c:v>
                </c:pt>
                <c:pt idx="250">
                  <c:v>40086</c:v>
                </c:pt>
                <c:pt idx="251">
                  <c:v>40178</c:v>
                </c:pt>
                <c:pt idx="252">
                  <c:v>40268</c:v>
                </c:pt>
                <c:pt idx="253">
                  <c:v>40359</c:v>
                </c:pt>
                <c:pt idx="254">
                  <c:v>40451</c:v>
                </c:pt>
                <c:pt idx="255">
                  <c:v>40543</c:v>
                </c:pt>
                <c:pt idx="256">
                  <c:v>40633</c:v>
                </c:pt>
                <c:pt idx="257">
                  <c:v>40724</c:v>
                </c:pt>
                <c:pt idx="258">
                  <c:v>40816</c:v>
                </c:pt>
                <c:pt idx="259">
                  <c:v>40908</c:v>
                </c:pt>
                <c:pt idx="260">
                  <c:v>40999</c:v>
                </c:pt>
                <c:pt idx="261">
                  <c:v>41090</c:v>
                </c:pt>
                <c:pt idx="262">
                  <c:v>41182</c:v>
                </c:pt>
                <c:pt idx="263">
                  <c:v>41274</c:v>
                </c:pt>
                <c:pt idx="264">
                  <c:v>41364</c:v>
                </c:pt>
                <c:pt idx="265">
                  <c:v>41455</c:v>
                </c:pt>
                <c:pt idx="266">
                  <c:v>41547</c:v>
                </c:pt>
                <c:pt idx="267">
                  <c:v>41639</c:v>
                </c:pt>
                <c:pt idx="268">
                  <c:v>41729</c:v>
                </c:pt>
                <c:pt idx="269">
                  <c:v>41820</c:v>
                </c:pt>
                <c:pt idx="270">
                  <c:v>41912</c:v>
                </c:pt>
                <c:pt idx="271">
                  <c:v>42004</c:v>
                </c:pt>
                <c:pt idx="272">
                  <c:v>42094</c:v>
                </c:pt>
                <c:pt idx="273">
                  <c:v>42185</c:v>
                </c:pt>
                <c:pt idx="274">
                  <c:v>42277</c:v>
                </c:pt>
                <c:pt idx="275">
                  <c:v>42369</c:v>
                </c:pt>
                <c:pt idx="276">
                  <c:v>42460</c:v>
                </c:pt>
                <c:pt idx="277">
                  <c:v>42551</c:v>
                </c:pt>
                <c:pt idx="278">
                  <c:v>42643</c:v>
                </c:pt>
                <c:pt idx="279">
                  <c:v>42735</c:v>
                </c:pt>
                <c:pt idx="280">
                  <c:v>42825</c:v>
                </c:pt>
                <c:pt idx="281">
                  <c:v>42916</c:v>
                </c:pt>
                <c:pt idx="282">
                  <c:v>43008</c:v>
                </c:pt>
                <c:pt idx="283">
                  <c:v>43100</c:v>
                </c:pt>
                <c:pt idx="284">
                  <c:v>43190</c:v>
                </c:pt>
                <c:pt idx="285">
                  <c:v>43281</c:v>
                </c:pt>
                <c:pt idx="286">
                  <c:v>43373</c:v>
                </c:pt>
                <c:pt idx="287">
                  <c:v>43465</c:v>
                </c:pt>
                <c:pt idx="288">
                  <c:v>43555</c:v>
                </c:pt>
                <c:pt idx="289">
                  <c:v>43646</c:v>
                </c:pt>
                <c:pt idx="290">
                  <c:v>43738</c:v>
                </c:pt>
                <c:pt idx="291">
                  <c:v>43830</c:v>
                </c:pt>
                <c:pt idx="292">
                  <c:v>43921</c:v>
                </c:pt>
                <c:pt idx="293">
                  <c:v>44012</c:v>
                </c:pt>
                <c:pt idx="294">
                  <c:v>44104</c:v>
                </c:pt>
                <c:pt idx="295">
                  <c:v>44196</c:v>
                </c:pt>
                <c:pt idx="296">
                  <c:v>44286</c:v>
                </c:pt>
                <c:pt idx="297">
                  <c:v>44377</c:v>
                </c:pt>
                <c:pt idx="298">
                  <c:v>44469</c:v>
                </c:pt>
                <c:pt idx="299">
                  <c:v>44561</c:v>
                </c:pt>
                <c:pt idx="300">
                  <c:v>44651</c:v>
                </c:pt>
                <c:pt idx="301">
                  <c:v>44742</c:v>
                </c:pt>
                <c:pt idx="302">
                  <c:v>44834</c:v>
                </c:pt>
                <c:pt idx="303">
                  <c:v>44926</c:v>
                </c:pt>
                <c:pt idx="304">
                  <c:v>45016</c:v>
                </c:pt>
                <c:pt idx="305">
                  <c:v>45107</c:v>
                </c:pt>
                <c:pt idx="306">
                  <c:v>45199</c:v>
                </c:pt>
                <c:pt idx="307">
                  <c:v>45291</c:v>
                </c:pt>
                <c:pt idx="308">
                  <c:v>45382</c:v>
                </c:pt>
                <c:pt idx="309">
                  <c:v>45473</c:v>
                </c:pt>
                <c:pt idx="310">
                  <c:v>45565</c:v>
                </c:pt>
                <c:pt idx="311">
                  <c:v>45657</c:v>
                </c:pt>
                <c:pt idx="312">
                  <c:v>45747</c:v>
                </c:pt>
                <c:pt idx="313">
                  <c:v>45838</c:v>
                </c:pt>
              </c:numCache>
            </c:numRef>
          </c:cat>
          <c:val>
            <c:numRef>
              <c:f>'Slide 11'!$C$11:$C$324</c:f>
              <c:numCache>
                <c:formatCode>0.000</c:formatCode>
                <c:ptCount val="314"/>
                <c:pt idx="0">
                  <c:v>6.7532467532467528</c:v>
                </c:pt>
                <c:pt idx="1">
                  <c:v>9.4527363184079594</c:v>
                </c:pt>
                <c:pt idx="2">
                  <c:v>9.3851132686084142</c:v>
                </c:pt>
                <c:pt idx="3">
                  <c:v>9.217660728117739</c:v>
                </c:pt>
                <c:pt idx="4">
                  <c:v>11.102941176470587</c:v>
                </c:pt>
                <c:pt idx="5">
                  <c:v>11.502516175413371</c:v>
                </c:pt>
                <c:pt idx="6">
                  <c:v>10.954063604240282</c:v>
                </c:pt>
                <c:pt idx="7">
                  <c:v>11.986062717770036</c:v>
                </c:pt>
                <c:pt idx="8">
                  <c:v>11.857142857142859</c:v>
                </c:pt>
                <c:pt idx="9">
                  <c:v>11.470588235294118</c:v>
                </c:pt>
                <c:pt idx="10">
                  <c:v>12.070226773957572</c:v>
                </c:pt>
                <c:pt idx="11">
                  <c:v>10.188679245283019</c:v>
                </c:pt>
                <c:pt idx="12">
                  <c:v>9.5919828203292763</c:v>
                </c:pt>
                <c:pt idx="13">
                  <c:v>9.7724230254350726</c:v>
                </c:pt>
                <c:pt idx="14">
                  <c:v>9.4351334574798251</c:v>
                </c:pt>
                <c:pt idx="15">
                  <c:v>9.8108747044917273</c:v>
                </c:pt>
                <c:pt idx="16">
                  <c:v>6.3683304647160073</c:v>
                </c:pt>
                <c:pt idx="17">
                  <c:v>8.3191850594227503</c:v>
                </c:pt>
                <c:pt idx="18">
                  <c:v>9.6466629276500271</c:v>
                </c:pt>
                <c:pt idx="19">
                  <c:v>9.1560948703805867</c:v>
                </c:pt>
                <c:pt idx="20">
                  <c:v>8.8669950738916263</c:v>
                </c:pt>
                <c:pt idx="21">
                  <c:v>8.4343991179713331</c:v>
                </c:pt>
                <c:pt idx="22">
                  <c:v>8.215451577801959</c:v>
                </c:pt>
                <c:pt idx="23">
                  <c:v>8.8911599386816551</c:v>
                </c:pt>
                <c:pt idx="24">
                  <c:v>8.6456771614192913</c:v>
                </c:pt>
                <c:pt idx="25">
                  <c:v>8.0653142008906489</c:v>
                </c:pt>
                <c:pt idx="26">
                  <c:v>7.7496274217585688</c:v>
                </c:pt>
                <c:pt idx="27">
                  <c:v>6.7497403946002077</c:v>
                </c:pt>
                <c:pt idx="28">
                  <c:v>8.0912863070539416</c:v>
                </c:pt>
                <c:pt idx="29">
                  <c:v>8.4754521963824292</c:v>
                </c:pt>
                <c:pt idx="30">
                  <c:v>8.8445807770961142</c:v>
                </c:pt>
                <c:pt idx="31">
                  <c:v>9.5167652859960548</c:v>
                </c:pt>
                <c:pt idx="32">
                  <c:v>10.404896421845574</c:v>
                </c:pt>
                <c:pt idx="33">
                  <c:v>10.533515731874145</c:v>
                </c:pt>
                <c:pt idx="34">
                  <c:v>10.053619302949061</c:v>
                </c:pt>
                <c:pt idx="35">
                  <c:v>9.9565217391304355</c:v>
                </c:pt>
                <c:pt idx="36">
                  <c:v>9.2872570194384458</c:v>
                </c:pt>
                <c:pt idx="37">
                  <c:v>8.9634664401019535</c:v>
                </c:pt>
                <c:pt idx="38">
                  <c:v>9.2171717171717162</c:v>
                </c:pt>
                <c:pt idx="39">
                  <c:v>8.8379705400981994</c:v>
                </c:pt>
                <c:pt idx="40">
                  <c:v>9.0397750100441954</c:v>
                </c:pt>
                <c:pt idx="41">
                  <c:v>8.7951807228915655</c:v>
                </c:pt>
                <c:pt idx="42">
                  <c:v>8.5702843412094509</c:v>
                </c:pt>
                <c:pt idx="43">
                  <c:v>8.0262080262080264</c:v>
                </c:pt>
                <c:pt idx="44">
                  <c:v>7.1367884451996595</c:v>
                </c:pt>
                <c:pt idx="45">
                  <c:v>7.5351213282247764</c:v>
                </c:pt>
                <c:pt idx="46">
                  <c:v>8.0837094788674602</c:v>
                </c:pt>
                <c:pt idx="47">
                  <c:v>8.7877599058454301</c:v>
                </c:pt>
                <c:pt idx="48">
                  <c:v>9.1906202723146748</c:v>
                </c:pt>
                <c:pt idx="49">
                  <c:v>9.680928208846991</c:v>
                </c:pt>
                <c:pt idx="50">
                  <c:v>8.8029465930018418</c:v>
                </c:pt>
                <c:pt idx="51">
                  <c:v>8.8759548926882506</c:v>
                </c:pt>
                <c:pt idx="52">
                  <c:v>9.0877192982456148</c:v>
                </c:pt>
                <c:pt idx="53">
                  <c:v>8.4805653710247348</c:v>
                </c:pt>
                <c:pt idx="54">
                  <c:v>8.5663716814159301</c:v>
                </c:pt>
                <c:pt idx="55">
                  <c:v>8.1216457960643993</c:v>
                </c:pt>
                <c:pt idx="56">
                  <c:v>7.6923076923076925</c:v>
                </c:pt>
                <c:pt idx="57">
                  <c:v>8.589385474860336</c:v>
                </c:pt>
                <c:pt idx="58">
                  <c:v>8.8245315161839866</c:v>
                </c:pt>
                <c:pt idx="59">
                  <c:v>9.3544137022397891</c:v>
                </c:pt>
                <c:pt idx="60">
                  <c:v>9.8318240620957322</c:v>
                </c:pt>
                <c:pt idx="61">
                  <c:v>9.6055979643765905</c:v>
                </c:pt>
                <c:pt idx="62">
                  <c:v>9.7400563733166301</c:v>
                </c:pt>
                <c:pt idx="63">
                  <c:v>10.203452527743528</c:v>
                </c:pt>
                <c:pt idx="64">
                  <c:v>10.332215787869552</c:v>
                </c:pt>
                <c:pt idx="65">
                  <c:v>10.578069129916567</c:v>
                </c:pt>
                <c:pt idx="66">
                  <c:v>10.615835777126099</c:v>
                </c:pt>
                <c:pt idx="67">
                  <c:v>10.562770562770563</c:v>
                </c:pt>
                <c:pt idx="68">
                  <c:v>11.33032694475761</c:v>
                </c:pt>
                <c:pt idx="69">
                  <c:v>11.212624584717608</c:v>
                </c:pt>
                <c:pt idx="70">
                  <c:v>11.123168746608791</c:v>
                </c:pt>
                <c:pt idx="71">
                  <c:v>10.977242302543507</c:v>
                </c:pt>
                <c:pt idx="72">
                  <c:v>12.013405516885795</c:v>
                </c:pt>
                <c:pt idx="73">
                  <c:v>12.035398230088495</c:v>
                </c:pt>
                <c:pt idx="74">
                  <c:v>12.000991817505579</c:v>
                </c:pt>
                <c:pt idx="75">
                  <c:v>12.157616530514176</c:v>
                </c:pt>
                <c:pt idx="76">
                  <c:v>12.278244631185807</c:v>
                </c:pt>
                <c:pt idx="77">
                  <c:v>11.807780320366133</c:v>
                </c:pt>
                <c:pt idx="78">
                  <c:v>11.319052987598647</c:v>
                </c:pt>
                <c:pt idx="79">
                  <c:v>11.497563136907399</c:v>
                </c:pt>
                <c:pt idx="80">
                  <c:v>11.120917917034422</c:v>
                </c:pt>
                <c:pt idx="81">
                  <c:v>10.865279299014238</c:v>
                </c:pt>
                <c:pt idx="82">
                  <c:v>10.678985818650624</c:v>
                </c:pt>
                <c:pt idx="83">
                  <c:v>10.718023864350011</c:v>
                </c:pt>
                <c:pt idx="84">
                  <c:v>9.6905537459283391</c:v>
                </c:pt>
                <c:pt idx="85">
                  <c:v>9.9644128113879002</c:v>
                </c:pt>
                <c:pt idx="86">
                  <c:v>9.7697813890501077</c:v>
                </c:pt>
                <c:pt idx="87">
                  <c:v>9.5885239713099306</c:v>
                </c:pt>
                <c:pt idx="88">
                  <c:v>8.9667896678966805</c:v>
                </c:pt>
                <c:pt idx="89">
                  <c:v>8.4708869943769276</c:v>
                </c:pt>
                <c:pt idx="90">
                  <c:v>7.9985716836279241</c:v>
                </c:pt>
                <c:pt idx="91">
                  <c:v>7.0253052557069537</c:v>
                </c:pt>
                <c:pt idx="92">
                  <c:v>6.3641198369083494</c:v>
                </c:pt>
                <c:pt idx="93">
                  <c:v>6.8598359224995633</c:v>
                </c:pt>
                <c:pt idx="94">
                  <c:v>6.4454812510800066</c:v>
                </c:pt>
                <c:pt idx="95">
                  <c:v>5.8690744920993225</c:v>
                </c:pt>
                <c:pt idx="96">
                  <c:v>7.098919368246051</c:v>
                </c:pt>
                <c:pt idx="97">
                  <c:v>7.036734693877551</c:v>
                </c:pt>
                <c:pt idx="98">
                  <c:v>7.3437248915314157</c:v>
                </c:pt>
                <c:pt idx="99">
                  <c:v>7.7189121207357339</c:v>
                </c:pt>
                <c:pt idx="100">
                  <c:v>7.7933846850928852</c:v>
                </c:pt>
                <c:pt idx="101">
                  <c:v>7.8050947867298577</c:v>
                </c:pt>
                <c:pt idx="102">
                  <c:v>8.0607814761215639</c:v>
                </c:pt>
                <c:pt idx="103">
                  <c:v>8.1050866405813302</c:v>
                </c:pt>
                <c:pt idx="104">
                  <c:v>7.9860645852874184</c:v>
                </c:pt>
                <c:pt idx="105">
                  <c:v>7.2746441750131785</c:v>
                </c:pt>
                <c:pt idx="106">
                  <c:v>7.2912633888243654</c:v>
                </c:pt>
                <c:pt idx="107">
                  <c:v>7.0530550666331404</c:v>
                </c:pt>
                <c:pt idx="108">
                  <c:v>6.2065541211519371</c:v>
                </c:pt>
                <c:pt idx="109">
                  <c:v>5.7860262008733629</c:v>
                </c:pt>
                <c:pt idx="110">
                  <c:v>4.6304011427211043</c:v>
                </c:pt>
                <c:pt idx="111">
                  <c:v>4.9058823529411768</c:v>
                </c:pt>
                <c:pt idx="112">
                  <c:v>5.8285446229623545</c:v>
                </c:pt>
                <c:pt idx="113">
                  <c:v>6.7016184180533402</c:v>
                </c:pt>
                <c:pt idx="114">
                  <c:v>7.4586236933797911</c:v>
                </c:pt>
                <c:pt idx="115">
                  <c:v>7.6646199449502435</c:v>
                </c:pt>
                <c:pt idx="116">
                  <c:v>8.1655367803298589</c:v>
                </c:pt>
                <c:pt idx="117">
                  <c:v>7.8595651306602825</c:v>
                </c:pt>
                <c:pt idx="118">
                  <c:v>7.8237937097089274</c:v>
                </c:pt>
                <c:pt idx="119">
                  <c:v>7.5191570881226051</c:v>
                </c:pt>
                <c:pt idx="120">
                  <c:v>7.4584103512014792</c:v>
                </c:pt>
                <c:pt idx="121">
                  <c:v>8.3267178265855168</c:v>
                </c:pt>
                <c:pt idx="122">
                  <c:v>8.9191489361702132</c:v>
                </c:pt>
                <c:pt idx="123">
                  <c:v>8.2068390325271068</c:v>
                </c:pt>
                <c:pt idx="124">
                  <c:v>7.7010931636482303</c:v>
                </c:pt>
                <c:pt idx="125">
                  <c:v>8.5368672470914557</c:v>
                </c:pt>
                <c:pt idx="126">
                  <c:v>8.5172309552599756</c:v>
                </c:pt>
                <c:pt idx="127">
                  <c:v>8.3942139099941553</c:v>
                </c:pt>
                <c:pt idx="128">
                  <c:v>7.7958137548056392</c:v>
                </c:pt>
                <c:pt idx="129">
                  <c:v>7.4014649459365183</c:v>
                </c:pt>
                <c:pt idx="130">
                  <c:v>6.8313655906640278</c:v>
                </c:pt>
                <c:pt idx="131">
                  <c:v>6.5487316421895851</c:v>
                </c:pt>
                <c:pt idx="132">
                  <c:v>5.5729779171566705</c:v>
                </c:pt>
                <c:pt idx="133">
                  <c:v>5.2439104029256187</c:v>
                </c:pt>
                <c:pt idx="134">
                  <c:v>5.3432211447043167</c:v>
                </c:pt>
                <c:pt idx="135">
                  <c:v>6.0295447693699131</c:v>
                </c:pt>
                <c:pt idx="136">
                  <c:v>6.4390865886171325</c:v>
                </c:pt>
                <c:pt idx="137">
                  <c:v>6.7949080622347946</c:v>
                </c:pt>
                <c:pt idx="138">
                  <c:v>7.4244415243101187</c:v>
                </c:pt>
                <c:pt idx="139">
                  <c:v>7.0168753402286326</c:v>
                </c:pt>
                <c:pt idx="140">
                  <c:v>6.6076405968191505</c:v>
                </c:pt>
                <c:pt idx="141">
                  <c:v>6.9580683410585316</c:v>
                </c:pt>
                <c:pt idx="142">
                  <c:v>6.8314342267158823</c:v>
                </c:pt>
                <c:pt idx="143">
                  <c:v>6.4500562972494775</c:v>
                </c:pt>
                <c:pt idx="144">
                  <c:v>6.9887652302336623</c:v>
                </c:pt>
                <c:pt idx="145">
                  <c:v>7.353994067709932</c:v>
                </c:pt>
                <c:pt idx="146">
                  <c:v>7.6097754818199883</c:v>
                </c:pt>
                <c:pt idx="147">
                  <c:v>7.9697946226732723</c:v>
                </c:pt>
                <c:pt idx="148">
                  <c:v>8.6292072579528138</c:v>
                </c:pt>
                <c:pt idx="149">
                  <c:v>8.5335505180761047</c:v>
                </c:pt>
                <c:pt idx="150">
                  <c:v>8.6805400828840078</c:v>
                </c:pt>
                <c:pt idx="151">
                  <c:v>8.8313849117737213</c:v>
                </c:pt>
                <c:pt idx="152">
                  <c:v>8.6197207452556945</c:v>
                </c:pt>
                <c:pt idx="153">
                  <c:v>8.496676325208794</c:v>
                </c:pt>
                <c:pt idx="154">
                  <c:v>8.8536890370987908</c:v>
                </c:pt>
                <c:pt idx="155">
                  <c:v>7.809397749834547</c:v>
                </c:pt>
                <c:pt idx="156">
                  <c:v>7.0071015147161448</c:v>
                </c:pt>
                <c:pt idx="157">
                  <c:v>6.5065269877644551</c:v>
                </c:pt>
                <c:pt idx="158">
                  <c:v>5.9867141931302656</c:v>
                </c:pt>
                <c:pt idx="159">
                  <c:v>5.5115288120743902</c:v>
                </c:pt>
                <c:pt idx="160">
                  <c:v>5.8127692910301603</c:v>
                </c:pt>
                <c:pt idx="161">
                  <c:v>6.0937799043062197</c:v>
                </c:pt>
                <c:pt idx="162">
                  <c:v>6.5861320966414834</c:v>
                </c:pt>
                <c:pt idx="163">
                  <c:v>6.4836534232517229</c:v>
                </c:pt>
                <c:pt idx="164">
                  <c:v>6.7274554853532456</c:v>
                </c:pt>
                <c:pt idx="165">
                  <c:v>6.491955315112766</c:v>
                </c:pt>
                <c:pt idx="166">
                  <c:v>6.4140646587455095</c:v>
                </c:pt>
                <c:pt idx="167">
                  <c:v>6.8052420577434898</c:v>
                </c:pt>
                <c:pt idx="168">
                  <c:v>5.8258943553258602</c:v>
                </c:pt>
                <c:pt idx="169">
                  <c:v>5.8698185450307969</c:v>
                </c:pt>
                <c:pt idx="170">
                  <c:v>5.9441826748822031</c:v>
                </c:pt>
                <c:pt idx="171">
                  <c:v>5.2602364004440672</c:v>
                </c:pt>
                <c:pt idx="172">
                  <c:v>5.4848251028806585</c:v>
                </c:pt>
                <c:pt idx="173">
                  <c:v>5.6640686630273578</c:v>
                </c:pt>
                <c:pt idx="174">
                  <c:v>4.8207547169811322</c:v>
                </c:pt>
                <c:pt idx="175">
                  <c:v>4.7969088681556871</c:v>
                </c:pt>
                <c:pt idx="176">
                  <c:v>5.4282759269125895</c:v>
                </c:pt>
                <c:pt idx="177">
                  <c:v>5.681888785337061</c:v>
                </c:pt>
                <c:pt idx="178">
                  <c:v>5.6601448158989367</c:v>
                </c:pt>
                <c:pt idx="179">
                  <c:v>5.4439245190690277</c:v>
                </c:pt>
                <c:pt idx="180">
                  <c:v>5.6054758171511283</c:v>
                </c:pt>
                <c:pt idx="181">
                  <c:v>5.6395452651627886</c:v>
                </c:pt>
                <c:pt idx="182">
                  <c:v>5.5136510190197292</c:v>
                </c:pt>
                <c:pt idx="183">
                  <c:v>6.0544553019978542</c:v>
                </c:pt>
                <c:pt idx="184">
                  <c:v>5.9755848847711448</c:v>
                </c:pt>
                <c:pt idx="185">
                  <c:v>6.410475377170509</c:v>
                </c:pt>
                <c:pt idx="186">
                  <c:v>6.8028744539946455</c:v>
                </c:pt>
                <c:pt idx="187">
                  <c:v>7.2106417992320342</c:v>
                </c:pt>
                <c:pt idx="188">
                  <c:v>7.5924373157339531</c:v>
                </c:pt>
                <c:pt idx="189">
                  <c:v>7.8598934430553351</c:v>
                </c:pt>
                <c:pt idx="190">
                  <c:v>7.8905661357790535</c:v>
                </c:pt>
                <c:pt idx="191">
                  <c:v>8.1674726393484338</c:v>
                </c:pt>
                <c:pt idx="192">
                  <c:v>7.9517889630078828</c:v>
                </c:pt>
                <c:pt idx="193">
                  <c:v>8.1545386346586639</c:v>
                </c:pt>
                <c:pt idx="194">
                  <c:v>8.7288945524052259</c:v>
                </c:pt>
                <c:pt idx="195">
                  <c:v>8.8379190079441958</c:v>
                </c:pt>
                <c:pt idx="196">
                  <c:v>9.1371164033789913</c:v>
                </c:pt>
                <c:pt idx="197">
                  <c:v>9.0638337789034278</c:v>
                </c:pt>
                <c:pt idx="198">
                  <c:v>9.0949013081865662</c:v>
                </c:pt>
                <c:pt idx="199">
                  <c:v>9.2527417633568732</c:v>
                </c:pt>
                <c:pt idx="200">
                  <c:v>9.4581939799331103</c:v>
                </c:pt>
                <c:pt idx="201">
                  <c:v>9.3809659651971646</c:v>
                </c:pt>
                <c:pt idx="202">
                  <c:v>9.6393555169380605</c:v>
                </c:pt>
                <c:pt idx="203">
                  <c:v>9.3149990494898933</c:v>
                </c:pt>
                <c:pt idx="204">
                  <c:v>8.2570348593028147</c:v>
                </c:pt>
                <c:pt idx="205">
                  <c:v>8.3236826867400104</c:v>
                </c:pt>
                <c:pt idx="206">
                  <c:v>8.4991068528743092</c:v>
                </c:pt>
                <c:pt idx="207">
                  <c:v>8.0133421745333244</c:v>
                </c:pt>
                <c:pt idx="208">
                  <c:v>8.0242419472265407</c:v>
                </c:pt>
                <c:pt idx="209">
                  <c:v>7.8863308792022124</c:v>
                </c:pt>
                <c:pt idx="210">
                  <c:v>7.1918403616203372</c:v>
                </c:pt>
                <c:pt idx="211">
                  <c:v>6.6664141509791301</c:v>
                </c:pt>
                <c:pt idx="212">
                  <c:v>6.193975018368846</c:v>
                </c:pt>
                <c:pt idx="213">
                  <c:v>6.0680053937825722</c:v>
                </c:pt>
                <c:pt idx="214">
                  <c:v>5.8932522621381924</c:v>
                </c:pt>
                <c:pt idx="215">
                  <c:v>5.0391715443493919</c:v>
                </c:pt>
                <c:pt idx="216">
                  <c:v>5.2284374659251984</c:v>
                </c:pt>
                <c:pt idx="217">
                  <c:v>5.3710671247069088</c:v>
                </c:pt>
                <c:pt idx="218">
                  <c:v>5.3433995455544965</c:v>
                </c:pt>
                <c:pt idx="219">
                  <c:v>4.4805314633696254</c:v>
                </c:pt>
                <c:pt idx="220">
                  <c:v>6.2518301610541727</c:v>
                </c:pt>
                <c:pt idx="221">
                  <c:v>6.7351040139047305</c:v>
                </c:pt>
                <c:pt idx="222">
                  <c:v>7.0492747363495658</c:v>
                </c:pt>
                <c:pt idx="223">
                  <c:v>7.9088519465757319</c:v>
                </c:pt>
                <c:pt idx="224">
                  <c:v>7.6448784660346423</c:v>
                </c:pt>
                <c:pt idx="225">
                  <c:v>8.0674695401084584</c:v>
                </c:pt>
                <c:pt idx="226">
                  <c:v>8.3839485023101279</c:v>
                </c:pt>
                <c:pt idx="227">
                  <c:v>8.5167692543777385</c:v>
                </c:pt>
                <c:pt idx="228">
                  <c:v>9.2254075699948057</c:v>
                </c:pt>
                <c:pt idx="229">
                  <c:v>9.5899633807905165</c:v>
                </c:pt>
                <c:pt idx="230">
                  <c:v>9.7941711324610949</c:v>
                </c:pt>
                <c:pt idx="231">
                  <c:v>9.4992495129818284</c:v>
                </c:pt>
                <c:pt idx="232">
                  <c:v>9.1661590841649883</c:v>
                </c:pt>
                <c:pt idx="233">
                  <c:v>10.002600859813656</c:v>
                </c:pt>
                <c:pt idx="234">
                  <c:v>9.2726499361973627</c:v>
                </c:pt>
                <c:pt idx="235">
                  <c:v>10.497050147492626</c:v>
                </c:pt>
                <c:pt idx="236">
                  <c:v>10.6165126469695</c:v>
                </c:pt>
                <c:pt idx="237">
                  <c:v>10.365116814362988</c:v>
                </c:pt>
                <c:pt idx="238">
                  <c:v>11.21404399323181</c:v>
                </c:pt>
                <c:pt idx="239">
                  <c:v>10.532370063828294</c:v>
                </c:pt>
                <c:pt idx="240">
                  <c:v>9.6338980233540656</c:v>
                </c:pt>
                <c:pt idx="241">
                  <c:v>9.8164898362545809</c:v>
                </c:pt>
                <c:pt idx="242">
                  <c:v>8.7872829488493167</c:v>
                </c:pt>
                <c:pt idx="243">
                  <c:v>8.8667050091748152</c:v>
                </c:pt>
                <c:pt idx="244">
                  <c:v>8.0401458853209746</c:v>
                </c:pt>
                <c:pt idx="245">
                  <c:v>8.0796461388877479</c:v>
                </c:pt>
                <c:pt idx="246">
                  <c:v>9.6778094265598966</c:v>
                </c:pt>
                <c:pt idx="247">
                  <c:v>9.0150296329909381</c:v>
                </c:pt>
                <c:pt idx="248">
                  <c:v>8.3211212837886848</c:v>
                </c:pt>
                <c:pt idx="249">
                  <c:v>7.3046275312522848</c:v>
                </c:pt>
                <c:pt idx="250">
                  <c:v>7.9004171163550465</c:v>
                </c:pt>
                <c:pt idx="251">
                  <c:v>9.0411075854807272</c:v>
                </c:pt>
                <c:pt idx="252">
                  <c:v>10.18528932126188</c:v>
                </c:pt>
                <c:pt idx="253">
                  <c:v>10.313213026343082</c:v>
                </c:pt>
                <c:pt idx="254">
                  <c:v>11.474213428478755</c:v>
                </c:pt>
                <c:pt idx="255">
                  <c:v>10.776647895312564</c:v>
                </c:pt>
                <c:pt idx="256">
                  <c:v>9.6995558884905559</c:v>
                </c:pt>
                <c:pt idx="257">
                  <c:v>11.256175017642908</c:v>
                </c:pt>
                <c:pt idx="258">
                  <c:v>11.739164146700782</c:v>
                </c:pt>
                <c:pt idx="259">
                  <c:v>11.796315579724119</c:v>
                </c:pt>
                <c:pt idx="260">
                  <c:v>11.683578587386577</c:v>
                </c:pt>
                <c:pt idx="261">
                  <c:v>11.82310358010532</c:v>
                </c:pt>
                <c:pt idx="262">
                  <c:v>11.228986655443045</c:v>
                </c:pt>
                <c:pt idx="263">
                  <c:v>11.456918300019407</c:v>
                </c:pt>
                <c:pt idx="264">
                  <c:v>12.016102943819417</c:v>
                </c:pt>
                <c:pt idx="265">
                  <c:v>11.843029833859346</c:v>
                </c:pt>
                <c:pt idx="266">
                  <c:v>11.593806813455801</c:v>
                </c:pt>
                <c:pt idx="267">
                  <c:v>11.363289280469898</c:v>
                </c:pt>
                <c:pt idx="268">
                  <c:v>10.366530049859296</c:v>
                </c:pt>
                <c:pt idx="269">
                  <c:v>11.384032933073335</c:v>
                </c:pt>
                <c:pt idx="270">
                  <c:v>12.350562098202845</c:v>
                </c:pt>
                <c:pt idx="271">
                  <c:v>12.277288664666248</c:v>
                </c:pt>
                <c:pt idx="272">
                  <c:v>11.52556488198295</c:v>
                </c:pt>
                <c:pt idx="273">
                  <c:v>11.132184471839814</c:v>
                </c:pt>
                <c:pt idx="274">
                  <c:v>11.553947850052753</c:v>
                </c:pt>
                <c:pt idx="275">
                  <c:v>10.502435300568774</c:v>
                </c:pt>
                <c:pt idx="276">
                  <c:v>11.423967341676963</c:v>
                </c:pt>
                <c:pt idx="277">
                  <c:v>10.441671703652535</c:v>
                </c:pt>
                <c:pt idx="278">
                  <c:v>10.502746724237436</c:v>
                </c:pt>
                <c:pt idx="279">
                  <c:v>10.115591653711519</c:v>
                </c:pt>
                <c:pt idx="280">
                  <c:v>11.055276381909547</c:v>
                </c:pt>
                <c:pt idx="281">
                  <c:v>10.848755583918315</c:v>
                </c:pt>
                <c:pt idx="282">
                  <c:v>10.383149981102974</c:v>
                </c:pt>
                <c:pt idx="283">
                  <c:v>10.6974831221724</c:v>
                </c:pt>
                <c:pt idx="284">
                  <c:v>10.984983204900217</c:v>
                </c:pt>
                <c:pt idx="285">
                  <c:v>11.361911618765932</c:v>
                </c:pt>
                <c:pt idx="286">
                  <c:v>11.452878325756268</c:v>
                </c:pt>
                <c:pt idx="287">
                  <c:v>11.314229249011857</c:v>
                </c:pt>
                <c:pt idx="288">
                  <c:v>10.794733726142484</c:v>
                </c:pt>
                <c:pt idx="289">
                  <c:v>10.831771954845866</c:v>
                </c:pt>
                <c:pt idx="290">
                  <c:v>11.399764498086547</c:v>
                </c:pt>
                <c:pt idx="291">
                  <c:v>11.508421686527125</c:v>
                </c:pt>
                <c:pt idx="292">
                  <c:v>10.414913586639912</c:v>
                </c:pt>
                <c:pt idx="293">
                  <c:v>11.027485203085693</c:v>
                </c:pt>
                <c:pt idx="294">
                  <c:v>15.064880862042799</c:v>
                </c:pt>
                <c:pt idx="295">
                  <c:v>12.361593573599652</c:v>
                </c:pt>
                <c:pt idx="296">
                  <c:v>14.169962717517528</c:v>
                </c:pt>
                <c:pt idx="297">
                  <c:v>15.400255410673477</c:v>
                </c:pt>
                <c:pt idx="298">
                  <c:v>14.542219610531642</c:v>
                </c:pt>
                <c:pt idx="299">
                  <c:v>13.77801991298924</c:v>
                </c:pt>
                <c:pt idx="300">
                  <c:v>12.939437795287651</c:v>
                </c:pt>
                <c:pt idx="301">
                  <c:v>13.832868043923321</c:v>
                </c:pt>
                <c:pt idx="302">
                  <c:v>14.202007098452771</c:v>
                </c:pt>
                <c:pt idx="303">
                  <c:v>14.278649658923975</c:v>
                </c:pt>
                <c:pt idx="304">
                  <c:v>13.858531099512671</c:v>
                </c:pt>
                <c:pt idx="305">
                  <c:v>14.052651093807937</c:v>
                </c:pt>
                <c:pt idx="306">
                  <c:v>14.517294858209528</c:v>
                </c:pt>
                <c:pt idx="307">
                  <c:v>15.042051564869711</c:v>
                </c:pt>
                <c:pt idx="308">
                  <c:v>13.951357258737843</c:v>
                </c:pt>
                <c:pt idx="309">
                  <c:v>14.378008443811009</c:v>
                </c:pt>
                <c:pt idx="310">
                  <c:v>14.487349666815637</c:v>
                </c:pt>
                <c:pt idx="311">
                  <c:v>14.451469874460521</c:v>
                </c:pt>
                <c:pt idx="312">
                  <c:v>13.843350362825809</c:v>
                </c:pt>
                <c:pt idx="313">
                  <c:v>13.930281555257615</c:v>
                </c:pt>
              </c:numCache>
            </c:numRef>
          </c:val>
          <c:smooth val="0"/>
          <c:extLst>
            <c:ext xmlns:c16="http://schemas.microsoft.com/office/drawing/2014/chart" uri="{C3380CC4-5D6E-409C-BE32-E72D297353CC}">
              <c16:uniqueId val="{00000000-7106-419F-804B-B1D37AFB0588}"/>
            </c:ext>
          </c:extLst>
        </c:ser>
        <c:dLbls>
          <c:showLegendKey val="0"/>
          <c:showVal val="0"/>
          <c:showCatName val="0"/>
          <c:showSerName val="0"/>
          <c:showPercent val="0"/>
          <c:showBubbleSize val="0"/>
        </c:dLbls>
        <c:marker val="1"/>
        <c:smooth val="0"/>
        <c:axId val="1542067472"/>
        <c:axId val="1542052112"/>
      </c:lineChart>
      <c:lineChart>
        <c:grouping val="standard"/>
        <c:varyColors val="0"/>
        <c:ser>
          <c:idx val="1"/>
          <c:order val="1"/>
          <c:tx>
            <c:strRef>
              <c:f>'Slide 11'!$D$10</c:f>
              <c:strCache>
                <c:ptCount val="1"/>
              </c:strCache>
            </c:strRef>
          </c:tx>
          <c:spPr>
            <a:ln w="28575" cap="rnd">
              <a:solidFill>
                <a:schemeClr val="accent2"/>
              </a:solidFill>
              <a:round/>
            </a:ln>
            <a:effectLst/>
          </c:spPr>
          <c:marker>
            <c:symbol val="none"/>
          </c:marker>
          <c:cat>
            <c:numRef>
              <c:f>'Slide 11'!$B$11:$B$324</c:f>
              <c:numCache>
                <c:formatCode>mmm"-"yyyy</c:formatCode>
                <c:ptCount val="314"/>
                <c:pt idx="0">
                  <c:v>17257</c:v>
                </c:pt>
                <c:pt idx="1">
                  <c:v>17348</c:v>
                </c:pt>
                <c:pt idx="2">
                  <c:v>17440</c:v>
                </c:pt>
                <c:pt idx="3">
                  <c:v>17532</c:v>
                </c:pt>
                <c:pt idx="4">
                  <c:v>17623</c:v>
                </c:pt>
                <c:pt idx="5">
                  <c:v>17714</c:v>
                </c:pt>
                <c:pt idx="6">
                  <c:v>17806</c:v>
                </c:pt>
                <c:pt idx="7">
                  <c:v>17898</c:v>
                </c:pt>
                <c:pt idx="8">
                  <c:v>17988</c:v>
                </c:pt>
                <c:pt idx="9">
                  <c:v>18079</c:v>
                </c:pt>
                <c:pt idx="10">
                  <c:v>18171</c:v>
                </c:pt>
                <c:pt idx="11">
                  <c:v>18263</c:v>
                </c:pt>
                <c:pt idx="12">
                  <c:v>18353</c:v>
                </c:pt>
                <c:pt idx="13">
                  <c:v>18444</c:v>
                </c:pt>
                <c:pt idx="14">
                  <c:v>18536</c:v>
                </c:pt>
                <c:pt idx="15">
                  <c:v>18628</c:v>
                </c:pt>
                <c:pt idx="16">
                  <c:v>18718</c:v>
                </c:pt>
                <c:pt idx="17">
                  <c:v>18809</c:v>
                </c:pt>
                <c:pt idx="18">
                  <c:v>18901</c:v>
                </c:pt>
                <c:pt idx="19">
                  <c:v>18993</c:v>
                </c:pt>
                <c:pt idx="20">
                  <c:v>19084</c:v>
                </c:pt>
                <c:pt idx="21">
                  <c:v>19175</c:v>
                </c:pt>
                <c:pt idx="22">
                  <c:v>19267</c:v>
                </c:pt>
                <c:pt idx="23">
                  <c:v>19359</c:v>
                </c:pt>
                <c:pt idx="24">
                  <c:v>19449</c:v>
                </c:pt>
                <c:pt idx="25">
                  <c:v>19540</c:v>
                </c:pt>
                <c:pt idx="26">
                  <c:v>19632</c:v>
                </c:pt>
                <c:pt idx="27">
                  <c:v>19724</c:v>
                </c:pt>
                <c:pt idx="28">
                  <c:v>19814</c:v>
                </c:pt>
                <c:pt idx="29">
                  <c:v>19905</c:v>
                </c:pt>
                <c:pt idx="30">
                  <c:v>19997</c:v>
                </c:pt>
                <c:pt idx="31">
                  <c:v>20089</c:v>
                </c:pt>
                <c:pt idx="32">
                  <c:v>20179</c:v>
                </c:pt>
                <c:pt idx="33">
                  <c:v>20270</c:v>
                </c:pt>
                <c:pt idx="34">
                  <c:v>20362</c:v>
                </c:pt>
                <c:pt idx="35">
                  <c:v>20454</c:v>
                </c:pt>
                <c:pt idx="36">
                  <c:v>20545</c:v>
                </c:pt>
                <c:pt idx="37">
                  <c:v>20636</c:v>
                </c:pt>
                <c:pt idx="38">
                  <c:v>20728</c:v>
                </c:pt>
                <c:pt idx="39">
                  <c:v>20820</c:v>
                </c:pt>
                <c:pt idx="40">
                  <c:v>20910</c:v>
                </c:pt>
                <c:pt idx="41">
                  <c:v>21001</c:v>
                </c:pt>
                <c:pt idx="42">
                  <c:v>21093</c:v>
                </c:pt>
                <c:pt idx="43">
                  <c:v>21185</c:v>
                </c:pt>
                <c:pt idx="44">
                  <c:v>21275</c:v>
                </c:pt>
                <c:pt idx="45">
                  <c:v>21366</c:v>
                </c:pt>
                <c:pt idx="46">
                  <c:v>21458</c:v>
                </c:pt>
                <c:pt idx="47">
                  <c:v>21550</c:v>
                </c:pt>
                <c:pt idx="48">
                  <c:v>21640</c:v>
                </c:pt>
                <c:pt idx="49">
                  <c:v>21731</c:v>
                </c:pt>
                <c:pt idx="50">
                  <c:v>21823</c:v>
                </c:pt>
                <c:pt idx="51">
                  <c:v>21915</c:v>
                </c:pt>
                <c:pt idx="52">
                  <c:v>22006</c:v>
                </c:pt>
                <c:pt idx="53">
                  <c:v>22097</c:v>
                </c:pt>
                <c:pt idx="54">
                  <c:v>22189</c:v>
                </c:pt>
                <c:pt idx="55">
                  <c:v>22281</c:v>
                </c:pt>
                <c:pt idx="56">
                  <c:v>22371</c:v>
                </c:pt>
                <c:pt idx="57">
                  <c:v>22462</c:v>
                </c:pt>
                <c:pt idx="58">
                  <c:v>22554</c:v>
                </c:pt>
                <c:pt idx="59">
                  <c:v>22646</c:v>
                </c:pt>
                <c:pt idx="60">
                  <c:v>22736</c:v>
                </c:pt>
                <c:pt idx="61">
                  <c:v>22827</c:v>
                </c:pt>
                <c:pt idx="62">
                  <c:v>22919</c:v>
                </c:pt>
                <c:pt idx="63">
                  <c:v>23011</c:v>
                </c:pt>
                <c:pt idx="64">
                  <c:v>23101</c:v>
                </c:pt>
                <c:pt idx="65">
                  <c:v>23192</c:v>
                </c:pt>
                <c:pt idx="66">
                  <c:v>23284</c:v>
                </c:pt>
                <c:pt idx="67">
                  <c:v>23376</c:v>
                </c:pt>
                <c:pt idx="68">
                  <c:v>23467</c:v>
                </c:pt>
                <c:pt idx="69">
                  <c:v>23558</c:v>
                </c:pt>
                <c:pt idx="70">
                  <c:v>23650</c:v>
                </c:pt>
                <c:pt idx="71">
                  <c:v>23742</c:v>
                </c:pt>
                <c:pt idx="72">
                  <c:v>23832</c:v>
                </c:pt>
                <c:pt idx="73">
                  <c:v>23923</c:v>
                </c:pt>
                <c:pt idx="74">
                  <c:v>24015</c:v>
                </c:pt>
                <c:pt idx="75">
                  <c:v>24107</c:v>
                </c:pt>
                <c:pt idx="76">
                  <c:v>24197</c:v>
                </c:pt>
                <c:pt idx="77">
                  <c:v>24288</c:v>
                </c:pt>
                <c:pt idx="78">
                  <c:v>24380</c:v>
                </c:pt>
                <c:pt idx="79">
                  <c:v>24472</c:v>
                </c:pt>
                <c:pt idx="80">
                  <c:v>24562</c:v>
                </c:pt>
                <c:pt idx="81">
                  <c:v>24653</c:v>
                </c:pt>
                <c:pt idx="82">
                  <c:v>24745</c:v>
                </c:pt>
                <c:pt idx="83">
                  <c:v>24837</c:v>
                </c:pt>
                <c:pt idx="84">
                  <c:v>24928</c:v>
                </c:pt>
                <c:pt idx="85">
                  <c:v>25019</c:v>
                </c:pt>
                <c:pt idx="86">
                  <c:v>25111</c:v>
                </c:pt>
                <c:pt idx="87">
                  <c:v>25203</c:v>
                </c:pt>
                <c:pt idx="88">
                  <c:v>25293</c:v>
                </c:pt>
                <c:pt idx="89">
                  <c:v>25384</c:v>
                </c:pt>
                <c:pt idx="90">
                  <c:v>25476</c:v>
                </c:pt>
                <c:pt idx="91">
                  <c:v>25568</c:v>
                </c:pt>
                <c:pt idx="92">
                  <c:v>25658</c:v>
                </c:pt>
                <c:pt idx="93">
                  <c:v>25749</c:v>
                </c:pt>
                <c:pt idx="94">
                  <c:v>25841</c:v>
                </c:pt>
                <c:pt idx="95">
                  <c:v>25933</c:v>
                </c:pt>
                <c:pt idx="96">
                  <c:v>26023</c:v>
                </c:pt>
                <c:pt idx="97">
                  <c:v>26114</c:v>
                </c:pt>
                <c:pt idx="98">
                  <c:v>26206</c:v>
                </c:pt>
                <c:pt idx="99">
                  <c:v>26298</c:v>
                </c:pt>
                <c:pt idx="100">
                  <c:v>26389</c:v>
                </c:pt>
                <c:pt idx="101">
                  <c:v>26480</c:v>
                </c:pt>
                <c:pt idx="102">
                  <c:v>26572</c:v>
                </c:pt>
                <c:pt idx="103">
                  <c:v>26664</c:v>
                </c:pt>
                <c:pt idx="104">
                  <c:v>26754</c:v>
                </c:pt>
                <c:pt idx="105">
                  <c:v>26845</c:v>
                </c:pt>
                <c:pt idx="106">
                  <c:v>26937</c:v>
                </c:pt>
                <c:pt idx="107">
                  <c:v>27029</c:v>
                </c:pt>
                <c:pt idx="108">
                  <c:v>27119</c:v>
                </c:pt>
                <c:pt idx="109">
                  <c:v>27210</c:v>
                </c:pt>
                <c:pt idx="110">
                  <c:v>27302</c:v>
                </c:pt>
                <c:pt idx="111">
                  <c:v>27394</c:v>
                </c:pt>
                <c:pt idx="112">
                  <c:v>27484</c:v>
                </c:pt>
                <c:pt idx="113">
                  <c:v>27575</c:v>
                </c:pt>
                <c:pt idx="114">
                  <c:v>27667</c:v>
                </c:pt>
                <c:pt idx="115">
                  <c:v>27759</c:v>
                </c:pt>
                <c:pt idx="116">
                  <c:v>27850</c:v>
                </c:pt>
                <c:pt idx="117">
                  <c:v>27941</c:v>
                </c:pt>
                <c:pt idx="118">
                  <c:v>28033</c:v>
                </c:pt>
                <c:pt idx="119">
                  <c:v>28125</c:v>
                </c:pt>
                <c:pt idx="120">
                  <c:v>28215</c:v>
                </c:pt>
                <c:pt idx="121">
                  <c:v>28306</c:v>
                </c:pt>
                <c:pt idx="122">
                  <c:v>28398</c:v>
                </c:pt>
                <c:pt idx="123">
                  <c:v>28490</c:v>
                </c:pt>
                <c:pt idx="124">
                  <c:v>28580</c:v>
                </c:pt>
                <c:pt idx="125">
                  <c:v>28671</c:v>
                </c:pt>
                <c:pt idx="126">
                  <c:v>28763</c:v>
                </c:pt>
                <c:pt idx="127">
                  <c:v>28855</c:v>
                </c:pt>
                <c:pt idx="128">
                  <c:v>28945</c:v>
                </c:pt>
                <c:pt idx="129">
                  <c:v>29036</c:v>
                </c:pt>
                <c:pt idx="130">
                  <c:v>29128</c:v>
                </c:pt>
                <c:pt idx="131">
                  <c:v>29220</c:v>
                </c:pt>
                <c:pt idx="132">
                  <c:v>29311</c:v>
                </c:pt>
                <c:pt idx="133">
                  <c:v>29402</c:v>
                </c:pt>
                <c:pt idx="134">
                  <c:v>29494</c:v>
                </c:pt>
                <c:pt idx="135">
                  <c:v>29586</c:v>
                </c:pt>
                <c:pt idx="136">
                  <c:v>29676</c:v>
                </c:pt>
                <c:pt idx="137">
                  <c:v>29767</c:v>
                </c:pt>
                <c:pt idx="138">
                  <c:v>29859</c:v>
                </c:pt>
                <c:pt idx="139">
                  <c:v>29951</c:v>
                </c:pt>
                <c:pt idx="140">
                  <c:v>30041</c:v>
                </c:pt>
                <c:pt idx="141">
                  <c:v>30132</c:v>
                </c:pt>
                <c:pt idx="142">
                  <c:v>30224</c:v>
                </c:pt>
                <c:pt idx="143">
                  <c:v>30316</c:v>
                </c:pt>
                <c:pt idx="144">
                  <c:v>30406</c:v>
                </c:pt>
                <c:pt idx="145">
                  <c:v>30497</c:v>
                </c:pt>
                <c:pt idx="146">
                  <c:v>30589</c:v>
                </c:pt>
                <c:pt idx="147">
                  <c:v>30681</c:v>
                </c:pt>
                <c:pt idx="148">
                  <c:v>30772</c:v>
                </c:pt>
                <c:pt idx="149">
                  <c:v>30863</c:v>
                </c:pt>
                <c:pt idx="150">
                  <c:v>30955</c:v>
                </c:pt>
                <c:pt idx="151">
                  <c:v>31047</c:v>
                </c:pt>
                <c:pt idx="152">
                  <c:v>31137</c:v>
                </c:pt>
                <c:pt idx="153">
                  <c:v>31228</c:v>
                </c:pt>
                <c:pt idx="154">
                  <c:v>31320</c:v>
                </c:pt>
                <c:pt idx="155">
                  <c:v>31412</c:v>
                </c:pt>
                <c:pt idx="156">
                  <c:v>31502</c:v>
                </c:pt>
                <c:pt idx="157">
                  <c:v>31593</c:v>
                </c:pt>
                <c:pt idx="158">
                  <c:v>31685</c:v>
                </c:pt>
                <c:pt idx="159">
                  <c:v>31777</c:v>
                </c:pt>
                <c:pt idx="160">
                  <c:v>31867</c:v>
                </c:pt>
                <c:pt idx="161">
                  <c:v>31958</c:v>
                </c:pt>
                <c:pt idx="162">
                  <c:v>32050</c:v>
                </c:pt>
                <c:pt idx="163">
                  <c:v>32142</c:v>
                </c:pt>
                <c:pt idx="164">
                  <c:v>32233</c:v>
                </c:pt>
                <c:pt idx="165">
                  <c:v>32324</c:v>
                </c:pt>
                <c:pt idx="166">
                  <c:v>32416</c:v>
                </c:pt>
                <c:pt idx="167">
                  <c:v>32508</c:v>
                </c:pt>
                <c:pt idx="168">
                  <c:v>32598</c:v>
                </c:pt>
                <c:pt idx="169">
                  <c:v>32689</c:v>
                </c:pt>
                <c:pt idx="170">
                  <c:v>32781</c:v>
                </c:pt>
                <c:pt idx="171">
                  <c:v>32873</c:v>
                </c:pt>
                <c:pt idx="172">
                  <c:v>32963</c:v>
                </c:pt>
                <c:pt idx="173">
                  <c:v>33054</c:v>
                </c:pt>
                <c:pt idx="174">
                  <c:v>33146</c:v>
                </c:pt>
                <c:pt idx="175">
                  <c:v>33238</c:v>
                </c:pt>
                <c:pt idx="176">
                  <c:v>33328</c:v>
                </c:pt>
                <c:pt idx="177">
                  <c:v>33419</c:v>
                </c:pt>
                <c:pt idx="178">
                  <c:v>33511</c:v>
                </c:pt>
                <c:pt idx="179">
                  <c:v>33603</c:v>
                </c:pt>
                <c:pt idx="180">
                  <c:v>33694</c:v>
                </c:pt>
                <c:pt idx="181">
                  <c:v>33785</c:v>
                </c:pt>
                <c:pt idx="182">
                  <c:v>33877</c:v>
                </c:pt>
                <c:pt idx="183">
                  <c:v>33969</c:v>
                </c:pt>
                <c:pt idx="184">
                  <c:v>34059</c:v>
                </c:pt>
                <c:pt idx="185">
                  <c:v>34150</c:v>
                </c:pt>
                <c:pt idx="186">
                  <c:v>34242</c:v>
                </c:pt>
                <c:pt idx="187">
                  <c:v>34334</c:v>
                </c:pt>
                <c:pt idx="188">
                  <c:v>34424</c:v>
                </c:pt>
                <c:pt idx="189">
                  <c:v>34515</c:v>
                </c:pt>
                <c:pt idx="190">
                  <c:v>34607</c:v>
                </c:pt>
                <c:pt idx="191">
                  <c:v>34699</c:v>
                </c:pt>
                <c:pt idx="192">
                  <c:v>34789</c:v>
                </c:pt>
                <c:pt idx="193">
                  <c:v>34880</c:v>
                </c:pt>
                <c:pt idx="194">
                  <c:v>34972</c:v>
                </c:pt>
                <c:pt idx="195">
                  <c:v>35064</c:v>
                </c:pt>
                <c:pt idx="196">
                  <c:v>35155</c:v>
                </c:pt>
                <c:pt idx="197">
                  <c:v>35246</c:v>
                </c:pt>
                <c:pt idx="198">
                  <c:v>35338</c:v>
                </c:pt>
                <c:pt idx="199">
                  <c:v>35430</c:v>
                </c:pt>
                <c:pt idx="200">
                  <c:v>35520</c:v>
                </c:pt>
                <c:pt idx="201">
                  <c:v>35611</c:v>
                </c:pt>
                <c:pt idx="202">
                  <c:v>35703</c:v>
                </c:pt>
                <c:pt idx="203">
                  <c:v>35795</c:v>
                </c:pt>
                <c:pt idx="204">
                  <c:v>35885</c:v>
                </c:pt>
                <c:pt idx="205">
                  <c:v>35976</c:v>
                </c:pt>
                <c:pt idx="206">
                  <c:v>36068</c:v>
                </c:pt>
                <c:pt idx="207">
                  <c:v>36160</c:v>
                </c:pt>
                <c:pt idx="208">
                  <c:v>36250</c:v>
                </c:pt>
                <c:pt idx="209">
                  <c:v>36341</c:v>
                </c:pt>
                <c:pt idx="210">
                  <c:v>36433</c:v>
                </c:pt>
                <c:pt idx="211">
                  <c:v>36525</c:v>
                </c:pt>
                <c:pt idx="212">
                  <c:v>36616</c:v>
                </c:pt>
                <c:pt idx="213">
                  <c:v>36707</c:v>
                </c:pt>
                <c:pt idx="214">
                  <c:v>36799</c:v>
                </c:pt>
                <c:pt idx="215">
                  <c:v>36891</c:v>
                </c:pt>
                <c:pt idx="216">
                  <c:v>36981</c:v>
                </c:pt>
                <c:pt idx="217">
                  <c:v>37072</c:v>
                </c:pt>
                <c:pt idx="218">
                  <c:v>37164</c:v>
                </c:pt>
                <c:pt idx="219">
                  <c:v>37256</c:v>
                </c:pt>
                <c:pt idx="220">
                  <c:v>37346</c:v>
                </c:pt>
                <c:pt idx="221">
                  <c:v>37437</c:v>
                </c:pt>
                <c:pt idx="222">
                  <c:v>37529</c:v>
                </c:pt>
                <c:pt idx="223">
                  <c:v>37621</c:v>
                </c:pt>
                <c:pt idx="224">
                  <c:v>37711</c:v>
                </c:pt>
                <c:pt idx="225">
                  <c:v>37802</c:v>
                </c:pt>
                <c:pt idx="226">
                  <c:v>37894</c:v>
                </c:pt>
                <c:pt idx="227">
                  <c:v>37986</c:v>
                </c:pt>
                <c:pt idx="228">
                  <c:v>38077</c:v>
                </c:pt>
                <c:pt idx="229">
                  <c:v>38168</c:v>
                </c:pt>
                <c:pt idx="230">
                  <c:v>38260</c:v>
                </c:pt>
                <c:pt idx="231">
                  <c:v>38352</c:v>
                </c:pt>
                <c:pt idx="232">
                  <c:v>38442</c:v>
                </c:pt>
                <c:pt idx="233">
                  <c:v>38533</c:v>
                </c:pt>
                <c:pt idx="234">
                  <c:v>38625</c:v>
                </c:pt>
                <c:pt idx="235">
                  <c:v>38717</c:v>
                </c:pt>
                <c:pt idx="236">
                  <c:v>38807</c:v>
                </c:pt>
                <c:pt idx="237">
                  <c:v>38898</c:v>
                </c:pt>
                <c:pt idx="238">
                  <c:v>38990</c:v>
                </c:pt>
                <c:pt idx="239">
                  <c:v>39082</c:v>
                </c:pt>
                <c:pt idx="240">
                  <c:v>39172</c:v>
                </c:pt>
                <c:pt idx="241">
                  <c:v>39263</c:v>
                </c:pt>
                <c:pt idx="242">
                  <c:v>39355</c:v>
                </c:pt>
                <c:pt idx="243">
                  <c:v>39447</c:v>
                </c:pt>
                <c:pt idx="244">
                  <c:v>39538</c:v>
                </c:pt>
                <c:pt idx="245">
                  <c:v>39629</c:v>
                </c:pt>
                <c:pt idx="246">
                  <c:v>39721</c:v>
                </c:pt>
                <c:pt idx="247">
                  <c:v>39813</c:v>
                </c:pt>
                <c:pt idx="248">
                  <c:v>39903</c:v>
                </c:pt>
                <c:pt idx="249">
                  <c:v>39994</c:v>
                </c:pt>
                <c:pt idx="250">
                  <c:v>40086</c:v>
                </c:pt>
                <c:pt idx="251">
                  <c:v>40178</c:v>
                </c:pt>
                <c:pt idx="252">
                  <c:v>40268</c:v>
                </c:pt>
                <c:pt idx="253">
                  <c:v>40359</c:v>
                </c:pt>
                <c:pt idx="254">
                  <c:v>40451</c:v>
                </c:pt>
                <c:pt idx="255">
                  <c:v>40543</c:v>
                </c:pt>
                <c:pt idx="256">
                  <c:v>40633</c:v>
                </c:pt>
                <c:pt idx="257">
                  <c:v>40724</c:v>
                </c:pt>
                <c:pt idx="258">
                  <c:v>40816</c:v>
                </c:pt>
                <c:pt idx="259">
                  <c:v>40908</c:v>
                </c:pt>
                <c:pt idx="260">
                  <c:v>40999</c:v>
                </c:pt>
                <c:pt idx="261">
                  <c:v>41090</c:v>
                </c:pt>
                <c:pt idx="262">
                  <c:v>41182</c:v>
                </c:pt>
                <c:pt idx="263">
                  <c:v>41274</c:v>
                </c:pt>
                <c:pt idx="264">
                  <c:v>41364</c:v>
                </c:pt>
                <c:pt idx="265">
                  <c:v>41455</c:v>
                </c:pt>
                <c:pt idx="266">
                  <c:v>41547</c:v>
                </c:pt>
                <c:pt idx="267">
                  <c:v>41639</c:v>
                </c:pt>
                <c:pt idx="268">
                  <c:v>41729</c:v>
                </c:pt>
                <c:pt idx="269">
                  <c:v>41820</c:v>
                </c:pt>
                <c:pt idx="270">
                  <c:v>41912</c:v>
                </c:pt>
                <c:pt idx="271">
                  <c:v>42004</c:v>
                </c:pt>
                <c:pt idx="272">
                  <c:v>42094</c:v>
                </c:pt>
                <c:pt idx="273">
                  <c:v>42185</c:v>
                </c:pt>
                <c:pt idx="274">
                  <c:v>42277</c:v>
                </c:pt>
                <c:pt idx="275">
                  <c:v>42369</c:v>
                </c:pt>
                <c:pt idx="276">
                  <c:v>42460</c:v>
                </c:pt>
                <c:pt idx="277">
                  <c:v>42551</c:v>
                </c:pt>
                <c:pt idx="278">
                  <c:v>42643</c:v>
                </c:pt>
                <c:pt idx="279">
                  <c:v>42735</c:v>
                </c:pt>
                <c:pt idx="280">
                  <c:v>42825</c:v>
                </c:pt>
                <c:pt idx="281">
                  <c:v>42916</c:v>
                </c:pt>
                <c:pt idx="282">
                  <c:v>43008</c:v>
                </c:pt>
                <c:pt idx="283">
                  <c:v>43100</c:v>
                </c:pt>
                <c:pt idx="284">
                  <c:v>43190</c:v>
                </c:pt>
                <c:pt idx="285">
                  <c:v>43281</c:v>
                </c:pt>
                <c:pt idx="286">
                  <c:v>43373</c:v>
                </c:pt>
                <c:pt idx="287">
                  <c:v>43465</c:v>
                </c:pt>
                <c:pt idx="288">
                  <c:v>43555</c:v>
                </c:pt>
                <c:pt idx="289">
                  <c:v>43646</c:v>
                </c:pt>
                <c:pt idx="290">
                  <c:v>43738</c:v>
                </c:pt>
                <c:pt idx="291">
                  <c:v>43830</c:v>
                </c:pt>
                <c:pt idx="292">
                  <c:v>43921</c:v>
                </c:pt>
                <c:pt idx="293">
                  <c:v>44012</c:v>
                </c:pt>
                <c:pt idx="294">
                  <c:v>44104</c:v>
                </c:pt>
                <c:pt idx="295">
                  <c:v>44196</c:v>
                </c:pt>
                <c:pt idx="296">
                  <c:v>44286</c:v>
                </c:pt>
                <c:pt idx="297">
                  <c:v>44377</c:v>
                </c:pt>
                <c:pt idx="298">
                  <c:v>44469</c:v>
                </c:pt>
                <c:pt idx="299">
                  <c:v>44561</c:v>
                </c:pt>
                <c:pt idx="300">
                  <c:v>44651</c:v>
                </c:pt>
                <c:pt idx="301">
                  <c:v>44742</c:v>
                </c:pt>
                <c:pt idx="302">
                  <c:v>44834</c:v>
                </c:pt>
                <c:pt idx="303">
                  <c:v>44926</c:v>
                </c:pt>
                <c:pt idx="304">
                  <c:v>45016</c:v>
                </c:pt>
                <c:pt idx="305">
                  <c:v>45107</c:v>
                </c:pt>
                <c:pt idx="306">
                  <c:v>45199</c:v>
                </c:pt>
                <c:pt idx="307">
                  <c:v>45291</c:v>
                </c:pt>
                <c:pt idx="308">
                  <c:v>45382</c:v>
                </c:pt>
                <c:pt idx="309">
                  <c:v>45473</c:v>
                </c:pt>
                <c:pt idx="310">
                  <c:v>45565</c:v>
                </c:pt>
                <c:pt idx="311">
                  <c:v>45657</c:v>
                </c:pt>
                <c:pt idx="312">
                  <c:v>45747</c:v>
                </c:pt>
                <c:pt idx="313">
                  <c:v>45838</c:v>
                </c:pt>
              </c:numCache>
            </c:numRef>
          </c:cat>
          <c:val>
            <c:numRef>
              <c:f>'Slide 11'!$D$11:$D$324</c:f>
              <c:numCache>
                <c:formatCode>General</c:formatCode>
                <c:ptCount val="314"/>
              </c:numCache>
            </c:numRef>
          </c:val>
          <c:smooth val="0"/>
          <c:extLst>
            <c:ext xmlns:c16="http://schemas.microsoft.com/office/drawing/2014/chart" uri="{C3380CC4-5D6E-409C-BE32-E72D297353CC}">
              <c16:uniqueId val="{00000001-7106-419F-804B-B1D37AFB0588}"/>
            </c:ext>
          </c:extLst>
        </c:ser>
        <c:dLbls>
          <c:showLegendKey val="0"/>
          <c:showVal val="0"/>
          <c:showCatName val="0"/>
          <c:showSerName val="0"/>
          <c:showPercent val="0"/>
          <c:showBubbleSize val="0"/>
        </c:dLbls>
        <c:marker val="1"/>
        <c:smooth val="0"/>
        <c:axId val="852426799"/>
        <c:axId val="852425839"/>
      </c:lineChart>
      <c:dateAx>
        <c:axId val="1542067472"/>
        <c:scaling>
          <c:orientation val="minMax"/>
          <c:max val="45901"/>
          <c:min val="18323"/>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2052112"/>
        <c:crosses val="autoZero"/>
        <c:auto val="1"/>
        <c:lblOffset val="100"/>
        <c:baseTimeUnit val="months"/>
        <c:majorUnit val="60"/>
        <c:majorTimeUnit val="months"/>
      </c:dateAx>
      <c:valAx>
        <c:axId val="1542052112"/>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2067472"/>
        <c:crosses val="autoZero"/>
        <c:crossBetween val="between"/>
      </c:valAx>
      <c:valAx>
        <c:axId val="852425839"/>
        <c:scaling>
          <c:orientation val="minMax"/>
          <c:max val="18"/>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852426799"/>
        <c:crosses val="max"/>
        <c:crossBetween val="between"/>
      </c:valAx>
      <c:dateAx>
        <c:axId val="852426799"/>
        <c:scaling>
          <c:orientation val="minMax"/>
        </c:scaling>
        <c:delete val="1"/>
        <c:axPos val="b"/>
        <c:numFmt formatCode="mmm&quot;-&quot;yyyy" sourceLinked="1"/>
        <c:majorTickMark val="out"/>
        <c:minorTickMark val="none"/>
        <c:tickLblPos val="nextTo"/>
        <c:crossAx val="852425839"/>
        <c:crosses val="autoZero"/>
        <c:auto val="1"/>
        <c:lblOffset val="100"/>
        <c:baseTimeUnit val="months"/>
      </c:dateAx>
      <c:spPr>
        <a:noFill/>
        <a:ln w="25400">
          <a:noFill/>
        </a:ln>
        <a:effectLst/>
      </c:spPr>
    </c:plotArea>
    <c:legend>
      <c:legendPos val="b"/>
      <c:legendEntry>
        <c:idx val="1"/>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Slide12a2!$J$10</c:f>
              <c:strCache>
                <c:ptCount val="1"/>
                <c:pt idx="0">
                  <c:v>Real Disposable Personal Income per Capita</c:v>
                </c:pt>
              </c:strCache>
            </c:strRef>
          </c:tx>
          <c:spPr>
            <a:ln w="28575" cap="rnd">
              <a:solidFill>
                <a:srgbClr val="117FA8"/>
              </a:solidFill>
              <a:round/>
            </a:ln>
            <a:effectLst/>
          </c:spPr>
          <c:marker>
            <c:symbol val="none"/>
          </c:marker>
          <c:cat>
            <c:numRef>
              <c:f>Slide12a2!$I$11:$I$112</c:f>
              <c:numCache>
                <c:formatCode>mmm"-"yyyy</c:formatCode>
                <c:ptCount val="102"/>
                <c:pt idx="0">
                  <c:v>36616</c:v>
                </c:pt>
                <c:pt idx="1">
                  <c:v>36707</c:v>
                </c:pt>
                <c:pt idx="2">
                  <c:v>36799</c:v>
                </c:pt>
                <c:pt idx="3">
                  <c:v>36891</c:v>
                </c:pt>
                <c:pt idx="4">
                  <c:v>36981</c:v>
                </c:pt>
                <c:pt idx="5">
                  <c:v>37072</c:v>
                </c:pt>
                <c:pt idx="6">
                  <c:v>37164</c:v>
                </c:pt>
                <c:pt idx="7">
                  <c:v>37256</c:v>
                </c:pt>
                <c:pt idx="8">
                  <c:v>37346</c:v>
                </c:pt>
                <c:pt idx="9">
                  <c:v>37437</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38717</c:v>
                </c:pt>
                <c:pt idx="24">
                  <c:v>38807</c:v>
                </c:pt>
                <c:pt idx="25">
                  <c:v>38898</c:v>
                </c:pt>
                <c:pt idx="26">
                  <c:v>38990</c:v>
                </c:pt>
                <c:pt idx="27">
                  <c:v>39082</c:v>
                </c:pt>
                <c:pt idx="28">
                  <c:v>39172</c:v>
                </c:pt>
                <c:pt idx="29">
                  <c:v>39263</c:v>
                </c:pt>
                <c:pt idx="30">
                  <c:v>39355</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40908</c:v>
                </c:pt>
                <c:pt idx="48">
                  <c:v>40999</c:v>
                </c:pt>
                <c:pt idx="49">
                  <c:v>41090</c:v>
                </c:pt>
                <c:pt idx="50">
                  <c:v>41182</c:v>
                </c:pt>
                <c:pt idx="51">
                  <c:v>41274</c:v>
                </c:pt>
                <c:pt idx="52">
                  <c:v>41364</c:v>
                </c:pt>
                <c:pt idx="53">
                  <c:v>41455</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42735</c:v>
                </c:pt>
                <c:pt idx="68">
                  <c:v>42825</c:v>
                </c:pt>
                <c:pt idx="69">
                  <c:v>42916</c:v>
                </c:pt>
                <c:pt idx="70">
                  <c:v>43008</c:v>
                </c:pt>
                <c:pt idx="71">
                  <c:v>43100</c:v>
                </c:pt>
                <c:pt idx="72">
                  <c:v>43190</c:v>
                </c:pt>
                <c:pt idx="73">
                  <c:v>43281</c:v>
                </c:pt>
                <c:pt idx="74">
                  <c:v>43373</c:v>
                </c:pt>
                <c:pt idx="75">
                  <c:v>43465</c:v>
                </c:pt>
                <c:pt idx="76">
                  <c:v>43555</c:v>
                </c:pt>
                <c:pt idx="77">
                  <c:v>43646</c:v>
                </c:pt>
                <c:pt idx="78">
                  <c:v>43738</c:v>
                </c:pt>
                <c:pt idx="79">
                  <c:v>43830</c:v>
                </c:pt>
                <c:pt idx="80">
                  <c:v>43921</c:v>
                </c:pt>
                <c:pt idx="81">
                  <c:v>44012</c:v>
                </c:pt>
                <c:pt idx="82">
                  <c:v>44104</c:v>
                </c:pt>
                <c:pt idx="83">
                  <c:v>44196</c:v>
                </c:pt>
                <c:pt idx="84">
                  <c:v>44286</c:v>
                </c:pt>
                <c:pt idx="85">
                  <c:v>44377</c:v>
                </c:pt>
                <c:pt idx="86">
                  <c:v>44469</c:v>
                </c:pt>
                <c:pt idx="87">
                  <c:v>44561</c:v>
                </c:pt>
                <c:pt idx="88">
                  <c:v>44651</c:v>
                </c:pt>
                <c:pt idx="89">
                  <c:v>44742</c:v>
                </c:pt>
                <c:pt idx="90">
                  <c:v>44834</c:v>
                </c:pt>
                <c:pt idx="91">
                  <c:v>44926</c:v>
                </c:pt>
                <c:pt idx="92">
                  <c:v>45016</c:v>
                </c:pt>
                <c:pt idx="93">
                  <c:v>45107</c:v>
                </c:pt>
                <c:pt idx="94">
                  <c:v>45199</c:v>
                </c:pt>
                <c:pt idx="95">
                  <c:v>45291</c:v>
                </c:pt>
                <c:pt idx="96">
                  <c:v>45382</c:v>
                </c:pt>
                <c:pt idx="97">
                  <c:v>45473</c:v>
                </c:pt>
                <c:pt idx="98">
                  <c:v>45565</c:v>
                </c:pt>
                <c:pt idx="99">
                  <c:v>45657</c:v>
                </c:pt>
                <c:pt idx="100">
                  <c:v>45747</c:v>
                </c:pt>
                <c:pt idx="101">
                  <c:v>45838</c:v>
                </c:pt>
              </c:numCache>
            </c:numRef>
          </c:cat>
          <c:val>
            <c:numRef>
              <c:f>Slide12a2!$J$11:$J$112</c:f>
              <c:numCache>
                <c:formatCode>0</c:formatCode>
                <c:ptCount val="102"/>
                <c:pt idx="0">
                  <c:v>34.957999999999998</c:v>
                </c:pt>
                <c:pt idx="1">
                  <c:v>35.283999999999999</c:v>
                </c:pt>
                <c:pt idx="2">
                  <c:v>35.652999999999999</c:v>
                </c:pt>
                <c:pt idx="3">
                  <c:v>35.796999999999997</c:v>
                </c:pt>
                <c:pt idx="4">
                  <c:v>35.999000000000002</c:v>
                </c:pt>
                <c:pt idx="5">
                  <c:v>35.887</c:v>
                </c:pt>
                <c:pt idx="6">
                  <c:v>36.610999999999997</c:v>
                </c:pt>
                <c:pt idx="7">
                  <c:v>35.911999999999999</c:v>
                </c:pt>
                <c:pt idx="8">
                  <c:v>36.692999999999998</c:v>
                </c:pt>
                <c:pt idx="9">
                  <c:v>36.905000000000001</c:v>
                </c:pt>
                <c:pt idx="10">
                  <c:v>36.856999999999999</c:v>
                </c:pt>
                <c:pt idx="11">
                  <c:v>36.991999999999997</c:v>
                </c:pt>
                <c:pt idx="12">
                  <c:v>36.923999999999999</c:v>
                </c:pt>
                <c:pt idx="13">
                  <c:v>37.261000000000003</c:v>
                </c:pt>
                <c:pt idx="14">
                  <c:v>37.802</c:v>
                </c:pt>
                <c:pt idx="15">
                  <c:v>37.814</c:v>
                </c:pt>
                <c:pt idx="16">
                  <c:v>37.911999999999999</c:v>
                </c:pt>
                <c:pt idx="17">
                  <c:v>38.216999999999999</c:v>
                </c:pt>
                <c:pt idx="18">
                  <c:v>38.368000000000002</c:v>
                </c:pt>
                <c:pt idx="19">
                  <c:v>38.718000000000004</c:v>
                </c:pt>
                <c:pt idx="20">
                  <c:v>38.112000000000002</c:v>
                </c:pt>
                <c:pt idx="21">
                  <c:v>38.378</c:v>
                </c:pt>
                <c:pt idx="22">
                  <c:v>38.421999999999997</c:v>
                </c:pt>
                <c:pt idx="23">
                  <c:v>38.668999999999997</c:v>
                </c:pt>
                <c:pt idx="24">
                  <c:v>39.298999999999999</c:v>
                </c:pt>
                <c:pt idx="25">
                  <c:v>39.356999999999999</c:v>
                </c:pt>
                <c:pt idx="26">
                  <c:v>39.311999999999998</c:v>
                </c:pt>
                <c:pt idx="27">
                  <c:v>39.69</c:v>
                </c:pt>
                <c:pt idx="28">
                  <c:v>39.905000000000001</c:v>
                </c:pt>
                <c:pt idx="29">
                  <c:v>40.012999999999998</c:v>
                </c:pt>
                <c:pt idx="30">
                  <c:v>39.976999999999997</c:v>
                </c:pt>
                <c:pt idx="31">
                  <c:v>39.924999999999997</c:v>
                </c:pt>
                <c:pt idx="32">
                  <c:v>40.006</c:v>
                </c:pt>
                <c:pt idx="33">
                  <c:v>40.74</c:v>
                </c:pt>
                <c:pt idx="34">
                  <c:v>39.857999999999997</c:v>
                </c:pt>
                <c:pt idx="35">
                  <c:v>40.218000000000004</c:v>
                </c:pt>
                <c:pt idx="36">
                  <c:v>40.106000000000002</c:v>
                </c:pt>
                <c:pt idx="37">
                  <c:v>40.292000000000002</c:v>
                </c:pt>
                <c:pt idx="38">
                  <c:v>39.713000000000001</c:v>
                </c:pt>
                <c:pt idx="39">
                  <c:v>39.68</c:v>
                </c:pt>
                <c:pt idx="40">
                  <c:v>39.838000000000001</c:v>
                </c:pt>
                <c:pt idx="41">
                  <c:v>40.423000000000002</c:v>
                </c:pt>
                <c:pt idx="42">
                  <c:v>40.555999999999997</c:v>
                </c:pt>
                <c:pt idx="43">
                  <c:v>40.622</c:v>
                </c:pt>
                <c:pt idx="44">
                  <c:v>40.957000000000001</c:v>
                </c:pt>
                <c:pt idx="45">
                  <c:v>40.802</c:v>
                </c:pt>
                <c:pt idx="46">
                  <c:v>40.932000000000002</c:v>
                </c:pt>
                <c:pt idx="47">
                  <c:v>40.939</c:v>
                </c:pt>
                <c:pt idx="48">
                  <c:v>41.493000000000002</c:v>
                </c:pt>
                <c:pt idx="49">
                  <c:v>41.698</c:v>
                </c:pt>
                <c:pt idx="50">
                  <c:v>41.280999999999999</c:v>
                </c:pt>
                <c:pt idx="51">
                  <c:v>42.341999999999999</c:v>
                </c:pt>
                <c:pt idx="52">
                  <c:v>40.598999999999997</c:v>
                </c:pt>
                <c:pt idx="53">
                  <c:v>40.837000000000003</c:v>
                </c:pt>
                <c:pt idx="54">
                  <c:v>40.893999999999998</c:v>
                </c:pt>
                <c:pt idx="55">
                  <c:v>40.863999999999997</c:v>
                </c:pt>
                <c:pt idx="56">
                  <c:v>41.265999999999998</c:v>
                </c:pt>
                <c:pt idx="57">
                  <c:v>41.707999999999998</c:v>
                </c:pt>
                <c:pt idx="58">
                  <c:v>42.01</c:v>
                </c:pt>
                <c:pt idx="59">
                  <c:v>42.517000000000003</c:v>
                </c:pt>
                <c:pt idx="60">
                  <c:v>43.027000000000001</c:v>
                </c:pt>
                <c:pt idx="61">
                  <c:v>43.08</c:v>
                </c:pt>
                <c:pt idx="62">
                  <c:v>43.228000000000002</c:v>
                </c:pt>
                <c:pt idx="63">
                  <c:v>43.381</c:v>
                </c:pt>
                <c:pt idx="64">
                  <c:v>43.655000000000001</c:v>
                </c:pt>
                <c:pt idx="65">
                  <c:v>43.49</c:v>
                </c:pt>
                <c:pt idx="66">
                  <c:v>43.646999999999998</c:v>
                </c:pt>
                <c:pt idx="67">
                  <c:v>43.844999999999999</c:v>
                </c:pt>
                <c:pt idx="68">
                  <c:v>44.232999999999997</c:v>
                </c:pt>
                <c:pt idx="69">
                  <c:v>44.646999999999998</c:v>
                </c:pt>
                <c:pt idx="70">
                  <c:v>44.878</c:v>
                </c:pt>
                <c:pt idx="71">
                  <c:v>45.08</c:v>
                </c:pt>
                <c:pt idx="72">
                  <c:v>45.497999999999998</c:v>
                </c:pt>
                <c:pt idx="73">
                  <c:v>45.845999999999997</c:v>
                </c:pt>
                <c:pt idx="74">
                  <c:v>46.256999999999998</c:v>
                </c:pt>
                <c:pt idx="75">
                  <c:v>46.628999999999998</c:v>
                </c:pt>
                <c:pt idx="76">
                  <c:v>47.152999999999999</c:v>
                </c:pt>
                <c:pt idx="77">
                  <c:v>47.064999999999998</c:v>
                </c:pt>
                <c:pt idx="78">
                  <c:v>47.313000000000002</c:v>
                </c:pt>
                <c:pt idx="79">
                  <c:v>47.470999999999997</c:v>
                </c:pt>
                <c:pt idx="80">
                  <c:v>47.734000000000002</c:v>
                </c:pt>
                <c:pt idx="81">
                  <c:v>52.433</c:v>
                </c:pt>
                <c:pt idx="82">
                  <c:v>50.545999999999999</c:v>
                </c:pt>
                <c:pt idx="83">
                  <c:v>49.475999999999999</c:v>
                </c:pt>
                <c:pt idx="84">
                  <c:v>55.448</c:v>
                </c:pt>
                <c:pt idx="85">
                  <c:v>51.097000000000001</c:v>
                </c:pt>
                <c:pt idx="86">
                  <c:v>50.447000000000003</c:v>
                </c:pt>
                <c:pt idx="87">
                  <c:v>49.804000000000002</c:v>
                </c:pt>
                <c:pt idx="88">
                  <c:v>48.33</c:v>
                </c:pt>
                <c:pt idx="89">
                  <c:v>48.034999999999997</c:v>
                </c:pt>
                <c:pt idx="90">
                  <c:v>48.713000000000001</c:v>
                </c:pt>
                <c:pt idx="91">
                  <c:v>49.057000000000002</c:v>
                </c:pt>
                <c:pt idx="92">
                  <c:v>50.250999999999998</c:v>
                </c:pt>
                <c:pt idx="93">
                  <c:v>50.567</c:v>
                </c:pt>
                <c:pt idx="94">
                  <c:v>50.616</c:v>
                </c:pt>
                <c:pt idx="95">
                  <c:v>50.881999999999998</c:v>
                </c:pt>
                <c:pt idx="96">
                  <c:v>51.462000000000003</c:v>
                </c:pt>
                <c:pt idx="97">
                  <c:v>51.472999999999999</c:v>
                </c:pt>
                <c:pt idx="98">
                  <c:v>51.393000000000001</c:v>
                </c:pt>
                <c:pt idx="99">
                  <c:v>51.63</c:v>
                </c:pt>
                <c:pt idx="100">
                  <c:v>51.881</c:v>
                </c:pt>
                <c:pt idx="101">
                  <c:v>52.192</c:v>
                </c:pt>
              </c:numCache>
            </c:numRef>
          </c:val>
          <c:smooth val="0"/>
          <c:extLst>
            <c:ext xmlns:c16="http://schemas.microsoft.com/office/drawing/2014/chart" uri="{C3380CC4-5D6E-409C-BE32-E72D297353CC}">
              <c16:uniqueId val="{00000000-4A42-42B5-9335-D8C43BD0BE2B}"/>
            </c:ext>
          </c:extLst>
        </c:ser>
        <c:ser>
          <c:idx val="1"/>
          <c:order val="1"/>
          <c:tx>
            <c:strRef>
              <c:f>Slide12a2!$K$10</c:f>
              <c:strCache>
                <c:ptCount val="1"/>
                <c:pt idx="0">
                  <c:v>trend</c:v>
                </c:pt>
              </c:strCache>
            </c:strRef>
          </c:tx>
          <c:spPr>
            <a:ln w="19050" cap="rnd">
              <a:solidFill>
                <a:srgbClr val="117FA8"/>
              </a:solidFill>
              <a:prstDash val="dash"/>
              <a:round/>
            </a:ln>
            <a:effectLst/>
          </c:spPr>
          <c:marker>
            <c:symbol val="none"/>
          </c:marker>
          <c:cat>
            <c:numRef>
              <c:f>Slide12a2!$I$11:$I$112</c:f>
              <c:numCache>
                <c:formatCode>mmm"-"yyyy</c:formatCode>
                <c:ptCount val="102"/>
                <c:pt idx="0">
                  <c:v>36616</c:v>
                </c:pt>
                <c:pt idx="1">
                  <c:v>36707</c:v>
                </c:pt>
                <c:pt idx="2">
                  <c:v>36799</c:v>
                </c:pt>
                <c:pt idx="3">
                  <c:v>36891</c:v>
                </c:pt>
                <c:pt idx="4">
                  <c:v>36981</c:v>
                </c:pt>
                <c:pt idx="5">
                  <c:v>37072</c:v>
                </c:pt>
                <c:pt idx="6">
                  <c:v>37164</c:v>
                </c:pt>
                <c:pt idx="7">
                  <c:v>37256</c:v>
                </c:pt>
                <c:pt idx="8">
                  <c:v>37346</c:v>
                </c:pt>
                <c:pt idx="9">
                  <c:v>37437</c:v>
                </c:pt>
                <c:pt idx="10">
                  <c:v>37529</c:v>
                </c:pt>
                <c:pt idx="11">
                  <c:v>37621</c:v>
                </c:pt>
                <c:pt idx="12">
                  <c:v>37711</c:v>
                </c:pt>
                <c:pt idx="13">
                  <c:v>37802</c:v>
                </c:pt>
                <c:pt idx="14">
                  <c:v>37894</c:v>
                </c:pt>
                <c:pt idx="15">
                  <c:v>37986</c:v>
                </c:pt>
                <c:pt idx="16">
                  <c:v>38077</c:v>
                </c:pt>
                <c:pt idx="17">
                  <c:v>38168</c:v>
                </c:pt>
                <c:pt idx="18">
                  <c:v>38260</c:v>
                </c:pt>
                <c:pt idx="19">
                  <c:v>38352</c:v>
                </c:pt>
                <c:pt idx="20">
                  <c:v>38442</c:v>
                </c:pt>
                <c:pt idx="21">
                  <c:v>38533</c:v>
                </c:pt>
                <c:pt idx="22">
                  <c:v>38625</c:v>
                </c:pt>
                <c:pt idx="23">
                  <c:v>38717</c:v>
                </c:pt>
                <c:pt idx="24">
                  <c:v>38807</c:v>
                </c:pt>
                <c:pt idx="25">
                  <c:v>38898</c:v>
                </c:pt>
                <c:pt idx="26">
                  <c:v>38990</c:v>
                </c:pt>
                <c:pt idx="27">
                  <c:v>39082</c:v>
                </c:pt>
                <c:pt idx="28">
                  <c:v>39172</c:v>
                </c:pt>
                <c:pt idx="29">
                  <c:v>39263</c:v>
                </c:pt>
                <c:pt idx="30">
                  <c:v>39355</c:v>
                </c:pt>
                <c:pt idx="31">
                  <c:v>39447</c:v>
                </c:pt>
                <c:pt idx="32">
                  <c:v>39538</c:v>
                </c:pt>
                <c:pt idx="33">
                  <c:v>39629</c:v>
                </c:pt>
                <c:pt idx="34">
                  <c:v>39721</c:v>
                </c:pt>
                <c:pt idx="35">
                  <c:v>39813</c:v>
                </c:pt>
                <c:pt idx="36">
                  <c:v>39903</c:v>
                </c:pt>
                <c:pt idx="37">
                  <c:v>39994</c:v>
                </c:pt>
                <c:pt idx="38">
                  <c:v>40086</c:v>
                </c:pt>
                <c:pt idx="39">
                  <c:v>40178</c:v>
                </c:pt>
                <c:pt idx="40">
                  <c:v>40268</c:v>
                </c:pt>
                <c:pt idx="41">
                  <c:v>40359</c:v>
                </c:pt>
                <c:pt idx="42">
                  <c:v>40451</c:v>
                </c:pt>
                <c:pt idx="43">
                  <c:v>40543</c:v>
                </c:pt>
                <c:pt idx="44">
                  <c:v>40633</c:v>
                </c:pt>
                <c:pt idx="45">
                  <c:v>40724</c:v>
                </c:pt>
                <c:pt idx="46">
                  <c:v>40816</c:v>
                </c:pt>
                <c:pt idx="47">
                  <c:v>40908</c:v>
                </c:pt>
                <c:pt idx="48">
                  <c:v>40999</c:v>
                </c:pt>
                <c:pt idx="49">
                  <c:v>41090</c:v>
                </c:pt>
                <c:pt idx="50">
                  <c:v>41182</c:v>
                </c:pt>
                <c:pt idx="51">
                  <c:v>41274</c:v>
                </c:pt>
                <c:pt idx="52">
                  <c:v>41364</c:v>
                </c:pt>
                <c:pt idx="53">
                  <c:v>41455</c:v>
                </c:pt>
                <c:pt idx="54">
                  <c:v>41547</c:v>
                </c:pt>
                <c:pt idx="55">
                  <c:v>41639</c:v>
                </c:pt>
                <c:pt idx="56">
                  <c:v>41729</c:v>
                </c:pt>
                <c:pt idx="57">
                  <c:v>41820</c:v>
                </c:pt>
                <c:pt idx="58">
                  <c:v>41912</c:v>
                </c:pt>
                <c:pt idx="59">
                  <c:v>42004</c:v>
                </c:pt>
                <c:pt idx="60">
                  <c:v>42094</c:v>
                </c:pt>
                <c:pt idx="61">
                  <c:v>42185</c:v>
                </c:pt>
                <c:pt idx="62">
                  <c:v>42277</c:v>
                </c:pt>
                <c:pt idx="63">
                  <c:v>42369</c:v>
                </c:pt>
                <c:pt idx="64">
                  <c:v>42460</c:v>
                </c:pt>
                <c:pt idx="65">
                  <c:v>42551</c:v>
                </c:pt>
                <c:pt idx="66">
                  <c:v>42643</c:v>
                </c:pt>
                <c:pt idx="67">
                  <c:v>42735</c:v>
                </c:pt>
                <c:pt idx="68">
                  <c:v>42825</c:v>
                </c:pt>
                <c:pt idx="69">
                  <c:v>42916</c:v>
                </c:pt>
                <c:pt idx="70">
                  <c:v>43008</c:v>
                </c:pt>
                <c:pt idx="71">
                  <c:v>43100</c:v>
                </c:pt>
                <c:pt idx="72">
                  <c:v>43190</c:v>
                </c:pt>
                <c:pt idx="73">
                  <c:v>43281</c:v>
                </c:pt>
                <c:pt idx="74">
                  <c:v>43373</c:v>
                </c:pt>
                <c:pt idx="75">
                  <c:v>43465</c:v>
                </c:pt>
                <c:pt idx="76">
                  <c:v>43555</c:v>
                </c:pt>
                <c:pt idx="77">
                  <c:v>43646</c:v>
                </c:pt>
                <c:pt idx="78">
                  <c:v>43738</c:v>
                </c:pt>
                <c:pt idx="79">
                  <c:v>43830</c:v>
                </c:pt>
                <c:pt idx="80">
                  <c:v>43921</c:v>
                </c:pt>
                <c:pt idx="81">
                  <c:v>44012</c:v>
                </c:pt>
                <c:pt idx="82">
                  <c:v>44104</c:v>
                </c:pt>
                <c:pt idx="83">
                  <c:v>44196</c:v>
                </c:pt>
                <c:pt idx="84">
                  <c:v>44286</c:v>
                </c:pt>
                <c:pt idx="85">
                  <c:v>44377</c:v>
                </c:pt>
                <c:pt idx="86">
                  <c:v>44469</c:v>
                </c:pt>
                <c:pt idx="87">
                  <c:v>44561</c:v>
                </c:pt>
                <c:pt idx="88">
                  <c:v>44651</c:v>
                </c:pt>
                <c:pt idx="89">
                  <c:v>44742</c:v>
                </c:pt>
                <c:pt idx="90">
                  <c:v>44834</c:v>
                </c:pt>
                <c:pt idx="91">
                  <c:v>44926</c:v>
                </c:pt>
                <c:pt idx="92">
                  <c:v>45016</c:v>
                </c:pt>
                <c:pt idx="93">
                  <c:v>45107</c:v>
                </c:pt>
                <c:pt idx="94">
                  <c:v>45199</c:v>
                </c:pt>
                <c:pt idx="95">
                  <c:v>45291</c:v>
                </c:pt>
                <c:pt idx="96">
                  <c:v>45382</c:v>
                </c:pt>
                <c:pt idx="97">
                  <c:v>45473</c:v>
                </c:pt>
                <c:pt idx="98">
                  <c:v>45565</c:v>
                </c:pt>
                <c:pt idx="99">
                  <c:v>45657</c:v>
                </c:pt>
                <c:pt idx="100">
                  <c:v>45747</c:v>
                </c:pt>
                <c:pt idx="101">
                  <c:v>45838</c:v>
                </c:pt>
              </c:numCache>
            </c:numRef>
          </c:cat>
          <c:val>
            <c:numRef>
              <c:f>Slide12a2!$K$11:$K$112</c:f>
              <c:numCache>
                <c:formatCode>General</c:formatCode>
                <c:ptCount val="102"/>
                <c:pt idx="0">
                  <c:v>35.12915319242699</c:v>
                </c:pt>
                <c:pt idx="1">
                  <c:v>35.261753666145459</c:v>
                </c:pt>
                <c:pt idx="2">
                  <c:v>35.394854661056009</c:v>
                </c:pt>
                <c:pt idx="3">
                  <c:v>35.528458066453894</c:v>
                </c:pt>
                <c:pt idx="4">
                  <c:v>35.662565778766087</c:v>
                </c:pt>
                <c:pt idx="5">
                  <c:v>35.79717970157764</c:v>
                </c:pt>
                <c:pt idx="6">
                  <c:v>35.932301745659245</c:v>
                </c:pt>
                <c:pt idx="7">
                  <c:v>36.067933828993851</c:v>
                </c:pt>
                <c:pt idx="8">
                  <c:v>36.204077876804384</c:v>
                </c:pt>
                <c:pt idx="9">
                  <c:v>36.340735821580566</c:v>
                </c:pt>
                <c:pt idx="10">
                  <c:v>36.477909603106852</c:v>
                </c:pt>
                <c:pt idx="11">
                  <c:v>36.615601168489484</c:v>
                </c:pt>
                <c:pt idx="12">
                  <c:v>36.753812472184599</c:v>
                </c:pt>
                <c:pt idx="13">
                  <c:v>36.892545476025468</c:v>
                </c:pt>
                <c:pt idx="14">
                  <c:v>37.031802149250886</c:v>
                </c:pt>
                <c:pt idx="15">
                  <c:v>37.171584468532579</c:v>
                </c:pt>
                <c:pt idx="16">
                  <c:v>37.311894418003796</c:v>
                </c:pt>
                <c:pt idx="17">
                  <c:v>37.452733989286919</c:v>
                </c:pt>
                <c:pt idx="18">
                  <c:v>37.59410518152233</c:v>
                </c:pt>
                <c:pt idx="19">
                  <c:v>37.736010001396174</c:v>
                </c:pt>
                <c:pt idx="20">
                  <c:v>37.878450463169351</c:v>
                </c:pt>
                <c:pt idx="21">
                  <c:v>38.021428588705916</c:v>
                </c:pt>
                <c:pt idx="22">
                  <c:v>38.164946407501574</c:v>
                </c:pt>
                <c:pt idx="23">
                  <c:v>38.309005956712909</c:v>
                </c:pt>
                <c:pt idx="24">
                  <c:v>38.453609281185841</c:v>
                </c:pt>
                <c:pt idx="25">
                  <c:v>38.598758433485131</c:v>
                </c:pt>
                <c:pt idx="26">
                  <c:v>38.74445547392299</c:v>
                </c:pt>
                <c:pt idx="27">
                  <c:v>38.890702470588892</c:v>
                </c:pt>
                <c:pt idx="28">
                  <c:v>39.037501499378351</c:v>
                </c:pt>
                <c:pt idx="29">
                  <c:v>39.184854644022934</c:v>
                </c:pt>
                <c:pt idx="30">
                  <c:v>39.332763996119326</c:v>
                </c:pt>
                <c:pt idx="31">
                  <c:v>39.48123165515954</c:v>
                </c:pt>
                <c:pt idx="32">
                  <c:v>39.630259728560169</c:v>
                </c:pt>
                <c:pt idx="33">
                  <c:v>39.779850331692849</c:v>
                </c:pt>
                <c:pt idx="34">
                  <c:v>39.930005587913747</c:v>
                </c:pt>
                <c:pt idx="35">
                  <c:v>40.080727628594275</c:v>
                </c:pt>
                <c:pt idx="36">
                  <c:v>40.232018593150691</c:v>
                </c:pt>
                <c:pt idx="37">
                  <c:v>40.383880629075158</c:v>
                </c:pt>
                <c:pt idx="38">
                  <c:v>40.536315891965586</c:v>
                </c:pt>
                <c:pt idx="39">
                  <c:v>40.689326545556646</c:v>
                </c:pt>
                <c:pt idx="40">
                  <c:v>40.842914761750592</c:v>
                </c:pt>
                <c:pt idx="41">
                  <c:v>40.997082720647441</c:v>
                </c:pt>
                <c:pt idx="42">
                  <c:v>41.15183261057669</c:v>
                </c:pt>
                <c:pt idx="43">
                  <c:v>41.307166628127739</c:v>
                </c:pt>
                <c:pt idx="44">
                  <c:v>41.463086978181629</c:v>
                </c:pt>
                <c:pt idx="45">
                  <c:v>41.619595873941812</c:v>
                </c:pt>
                <c:pt idx="46">
                  <c:v>41.776695536966088</c:v>
                </c:pt>
                <c:pt idx="47">
                  <c:v>41.934388197197599</c:v>
                </c:pt>
                <c:pt idx="48">
                  <c:v>42.092676092997031</c:v>
                </c:pt>
                <c:pt idx="49">
                  <c:v>42.251561471173829</c:v>
                </c:pt>
                <c:pt idx="50">
                  <c:v>42.411046587018674</c:v>
                </c:pt>
                <c:pt idx="51">
                  <c:v>42.571133704334876</c:v>
                </c:pt>
                <c:pt idx="52">
                  <c:v>42.73182509547113</c:v>
                </c:pt>
                <c:pt idx="53">
                  <c:v>42.893123041353178</c:v>
                </c:pt>
                <c:pt idx="54">
                  <c:v>43.055029831516769</c:v>
                </c:pt>
                <c:pt idx="55">
                  <c:v>43.217547764139539</c:v>
                </c:pt>
                <c:pt idx="56">
                  <c:v>43.380679146074215</c:v>
                </c:pt>
                <c:pt idx="57">
                  <c:v>43.544426292881077</c:v>
                </c:pt>
                <c:pt idx="58">
                  <c:v>43.70879152886063</c:v>
                </c:pt>
                <c:pt idx="59">
                  <c:v>43.873777187087114</c:v>
                </c:pt>
                <c:pt idx="60">
                  <c:v>44.039385609441013</c:v>
                </c:pt>
                <c:pt idx="61">
                  <c:v>44.205619146642931</c:v>
                </c:pt>
                <c:pt idx="62">
                  <c:v>44.372480158286294</c:v>
                </c:pt>
                <c:pt idx="63">
                  <c:v>44.539971012871526</c:v>
                </c:pt>
                <c:pt idx="64">
                  <c:v>44.70809408783898</c:v>
                </c:pt>
                <c:pt idx="65">
                  <c:v>44.876851769603377</c:v>
                </c:pt>
                <c:pt idx="66">
                  <c:v>45.046246453586981</c:v>
                </c:pt>
                <c:pt idx="67">
                  <c:v>45.216280544254303</c:v>
                </c:pt>
                <c:pt idx="68">
                  <c:v>45.386956455145551</c:v>
                </c:pt>
                <c:pt idx="69">
                  <c:v>45.558276608911513</c:v>
                </c:pt>
                <c:pt idx="70">
                  <c:v>45.730243437347362</c:v>
                </c:pt>
                <c:pt idx="71">
                  <c:v>45.902859381427767</c:v>
                </c:pt>
                <c:pt idx="72">
                  <c:v>46.076126891340927</c:v>
                </c:pt>
                <c:pt idx="73">
                  <c:v>46.250048426523968</c:v>
                </c:pt>
                <c:pt idx="74">
                  <c:v>46.424626455697215</c:v>
                </c:pt>
                <c:pt idx="75">
                  <c:v>46.599863456899925</c:v>
                </c:pt>
                <c:pt idx="76">
                  <c:v>46.775761917524733</c:v>
                </c:pt>
                <c:pt idx="77">
                  <c:v>46.952324334353676</c:v>
                </c:pt>
                <c:pt idx="78">
                  <c:v>47.129553213592956</c:v>
                </c:pt>
                <c:pt idx="79">
                  <c:v>47.307451070909146</c:v>
                </c:pt>
                <c:pt idx="80">
                  <c:v>47.486020431464304</c:v>
                </c:pt>
                <c:pt idx="81">
                  <c:v>47.66526382995233</c:v>
                </c:pt>
                <c:pt idx="82">
                  <c:v>47.845183810634737</c:v>
                </c:pt>
                <c:pt idx="83">
                  <c:v>48.025782927376476</c:v>
                </c:pt>
                <c:pt idx="84">
                  <c:v>48.207063743682809</c:v>
                </c:pt>
                <c:pt idx="85">
                  <c:v>48.389028832735022</c:v>
                </c:pt>
                <c:pt idx="86">
                  <c:v>48.571680777427602</c:v>
                </c:pt>
                <c:pt idx="87">
                  <c:v>48.755022170404239</c:v>
                </c:pt>
                <c:pt idx="88">
                  <c:v>48.939055614095302</c:v>
                </c:pt>
                <c:pt idx="89">
                  <c:v>49.123783720754098</c:v>
                </c:pt>
                <c:pt idx="90">
                  <c:v>49.309209112494614</c:v>
                </c:pt>
                <c:pt idx="91">
                  <c:v>49.495334421328124</c:v>
                </c:pt>
                <c:pt idx="92">
                  <c:v>49.682162289201131</c:v>
                </c:pt>
                <c:pt idx="93">
                  <c:v>49.869695368032247</c:v>
                </c:pt>
                <c:pt idx="94">
                  <c:v>50.057936319750539</c:v>
                </c:pt>
                <c:pt idx="95">
                  <c:v>50.246887816332553</c:v>
                </c:pt>
                <c:pt idx="96">
                  <c:v>50.436552539841003</c:v>
                </c:pt>
                <c:pt idx="97">
                  <c:v>50.626933182462103</c:v>
                </c:pt>
                <c:pt idx="98">
                  <c:v>50.818032446544514</c:v>
                </c:pt>
                <c:pt idx="99">
                  <c:v>51.009853044636962</c:v>
                </c:pt>
                <c:pt idx="100">
                  <c:v>51.202397699527467</c:v>
                </c:pt>
                <c:pt idx="101">
                  <c:v>51.395669144281293</c:v>
                </c:pt>
              </c:numCache>
            </c:numRef>
          </c:val>
          <c:smooth val="0"/>
          <c:extLst>
            <c:ext xmlns:c16="http://schemas.microsoft.com/office/drawing/2014/chart" uri="{C3380CC4-5D6E-409C-BE32-E72D297353CC}">
              <c16:uniqueId val="{00000001-4A42-42B5-9335-D8C43BD0BE2B}"/>
            </c:ext>
          </c:extLst>
        </c:ser>
        <c:dLbls>
          <c:showLegendKey val="0"/>
          <c:showVal val="0"/>
          <c:showCatName val="0"/>
          <c:showSerName val="0"/>
          <c:showPercent val="0"/>
          <c:showBubbleSize val="0"/>
        </c:dLbls>
        <c:marker val="1"/>
        <c:smooth val="0"/>
        <c:axId val="1684521968"/>
        <c:axId val="1684523408"/>
      </c:lineChart>
      <c:lineChart>
        <c:grouping val="standard"/>
        <c:varyColors val="0"/>
        <c:dLbls>
          <c:showLegendKey val="0"/>
          <c:showVal val="0"/>
          <c:showCatName val="0"/>
          <c:showSerName val="0"/>
          <c:showPercent val="0"/>
          <c:showBubbleSize val="0"/>
        </c:dLbls>
        <c:marker val="1"/>
        <c:smooth val="0"/>
        <c:axId val="1697380816"/>
        <c:axId val="1697376016"/>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val>
                  <c:numLit>
                    <c:formatCode>General</c:formatCode>
                    <c:ptCount val="101"/>
                    <c:pt idx="0">
                      <c:v>34958</c:v>
                    </c:pt>
                    <c:pt idx="1">
                      <c:v>35284</c:v>
                    </c:pt>
                    <c:pt idx="2">
                      <c:v>35653</c:v>
                    </c:pt>
                    <c:pt idx="3">
                      <c:v>35797</c:v>
                    </c:pt>
                    <c:pt idx="4">
                      <c:v>35999</c:v>
                    </c:pt>
                    <c:pt idx="5">
                      <c:v>35887</c:v>
                    </c:pt>
                    <c:pt idx="6">
                      <c:v>36611</c:v>
                    </c:pt>
                    <c:pt idx="7">
                      <c:v>35912</c:v>
                    </c:pt>
                    <c:pt idx="8">
                      <c:v>36693</c:v>
                    </c:pt>
                    <c:pt idx="9">
                      <c:v>36905</c:v>
                    </c:pt>
                    <c:pt idx="10">
                      <c:v>36857</c:v>
                    </c:pt>
                    <c:pt idx="11">
                      <c:v>36992</c:v>
                    </c:pt>
                    <c:pt idx="12">
                      <c:v>36924</c:v>
                    </c:pt>
                    <c:pt idx="13">
                      <c:v>37261</c:v>
                    </c:pt>
                    <c:pt idx="14">
                      <c:v>37802</c:v>
                    </c:pt>
                    <c:pt idx="15">
                      <c:v>37814</c:v>
                    </c:pt>
                    <c:pt idx="16">
                      <c:v>37912</c:v>
                    </c:pt>
                    <c:pt idx="17">
                      <c:v>38217</c:v>
                    </c:pt>
                    <c:pt idx="18">
                      <c:v>38368</c:v>
                    </c:pt>
                    <c:pt idx="19">
                      <c:v>38718</c:v>
                    </c:pt>
                    <c:pt idx="20">
                      <c:v>38112</c:v>
                    </c:pt>
                    <c:pt idx="21">
                      <c:v>38378</c:v>
                    </c:pt>
                    <c:pt idx="22">
                      <c:v>38422</c:v>
                    </c:pt>
                    <c:pt idx="23">
                      <c:v>38669</c:v>
                    </c:pt>
                    <c:pt idx="24">
                      <c:v>39299</c:v>
                    </c:pt>
                    <c:pt idx="25">
                      <c:v>39357</c:v>
                    </c:pt>
                    <c:pt idx="26">
                      <c:v>39312</c:v>
                    </c:pt>
                    <c:pt idx="27">
                      <c:v>39690</c:v>
                    </c:pt>
                    <c:pt idx="28">
                      <c:v>39905</c:v>
                    </c:pt>
                    <c:pt idx="29">
                      <c:v>40013</c:v>
                    </c:pt>
                    <c:pt idx="30">
                      <c:v>39977</c:v>
                    </c:pt>
                    <c:pt idx="31">
                      <c:v>39925</c:v>
                    </c:pt>
                    <c:pt idx="32">
                      <c:v>40006</c:v>
                    </c:pt>
                    <c:pt idx="33">
                      <c:v>40740</c:v>
                    </c:pt>
                    <c:pt idx="34">
                      <c:v>39858</c:v>
                    </c:pt>
                    <c:pt idx="35">
                      <c:v>40218</c:v>
                    </c:pt>
                    <c:pt idx="36">
                      <c:v>40106</c:v>
                    </c:pt>
                    <c:pt idx="37">
                      <c:v>40292</c:v>
                    </c:pt>
                    <c:pt idx="38">
                      <c:v>39713</c:v>
                    </c:pt>
                    <c:pt idx="39">
                      <c:v>39680</c:v>
                    </c:pt>
                    <c:pt idx="40">
                      <c:v>39838</c:v>
                    </c:pt>
                    <c:pt idx="41">
                      <c:v>40423</c:v>
                    </c:pt>
                    <c:pt idx="42">
                      <c:v>40556</c:v>
                    </c:pt>
                    <c:pt idx="43">
                      <c:v>40622</c:v>
                    </c:pt>
                    <c:pt idx="44">
                      <c:v>40957</c:v>
                    </c:pt>
                    <c:pt idx="45">
                      <c:v>40802</c:v>
                    </c:pt>
                    <c:pt idx="46">
                      <c:v>40932</c:v>
                    </c:pt>
                    <c:pt idx="47">
                      <c:v>40939</c:v>
                    </c:pt>
                    <c:pt idx="48">
                      <c:v>41493</c:v>
                    </c:pt>
                    <c:pt idx="49">
                      <c:v>41698</c:v>
                    </c:pt>
                    <c:pt idx="50">
                      <c:v>41281</c:v>
                    </c:pt>
                    <c:pt idx="51">
                      <c:v>42342</c:v>
                    </c:pt>
                    <c:pt idx="52">
                      <c:v>40599</c:v>
                    </c:pt>
                    <c:pt idx="53">
                      <c:v>40837</c:v>
                    </c:pt>
                    <c:pt idx="54">
                      <c:v>40894</c:v>
                    </c:pt>
                    <c:pt idx="55">
                      <c:v>40864</c:v>
                    </c:pt>
                    <c:pt idx="56">
                      <c:v>41266</c:v>
                    </c:pt>
                    <c:pt idx="57">
                      <c:v>41708</c:v>
                    </c:pt>
                    <c:pt idx="58">
                      <c:v>42010</c:v>
                    </c:pt>
                    <c:pt idx="59">
                      <c:v>42517</c:v>
                    </c:pt>
                    <c:pt idx="60">
                      <c:v>43027</c:v>
                    </c:pt>
                    <c:pt idx="61">
                      <c:v>43080</c:v>
                    </c:pt>
                    <c:pt idx="62">
                      <c:v>43228</c:v>
                    </c:pt>
                    <c:pt idx="63">
                      <c:v>43381</c:v>
                    </c:pt>
                    <c:pt idx="64">
                      <c:v>43655</c:v>
                    </c:pt>
                    <c:pt idx="65">
                      <c:v>43490</c:v>
                    </c:pt>
                    <c:pt idx="66">
                      <c:v>43647</c:v>
                    </c:pt>
                    <c:pt idx="67">
                      <c:v>43845</c:v>
                    </c:pt>
                    <c:pt idx="68">
                      <c:v>44233</c:v>
                    </c:pt>
                    <c:pt idx="69">
                      <c:v>44647</c:v>
                    </c:pt>
                    <c:pt idx="70">
                      <c:v>44878</c:v>
                    </c:pt>
                    <c:pt idx="71">
                      <c:v>45080</c:v>
                    </c:pt>
                    <c:pt idx="72">
                      <c:v>45498</c:v>
                    </c:pt>
                    <c:pt idx="73">
                      <c:v>45846</c:v>
                    </c:pt>
                    <c:pt idx="74">
                      <c:v>46257</c:v>
                    </c:pt>
                    <c:pt idx="75">
                      <c:v>46629</c:v>
                    </c:pt>
                    <c:pt idx="76">
                      <c:v>47153</c:v>
                    </c:pt>
                    <c:pt idx="77">
                      <c:v>47065</c:v>
                    </c:pt>
                    <c:pt idx="78">
                      <c:v>47313</c:v>
                    </c:pt>
                    <c:pt idx="79">
                      <c:v>47471</c:v>
                    </c:pt>
                    <c:pt idx="80">
                      <c:v>47734</c:v>
                    </c:pt>
                    <c:pt idx="81">
                      <c:v>52433</c:v>
                    </c:pt>
                    <c:pt idx="82">
                      <c:v>50546</c:v>
                    </c:pt>
                    <c:pt idx="83">
                      <c:v>49476</c:v>
                    </c:pt>
                    <c:pt idx="84">
                      <c:v>55448</c:v>
                    </c:pt>
                    <c:pt idx="85">
                      <c:v>51097</c:v>
                    </c:pt>
                    <c:pt idx="86">
                      <c:v>50447</c:v>
                    </c:pt>
                    <c:pt idx="87">
                      <c:v>49804</c:v>
                    </c:pt>
                    <c:pt idx="88">
                      <c:v>48330</c:v>
                    </c:pt>
                    <c:pt idx="89">
                      <c:v>48035</c:v>
                    </c:pt>
                    <c:pt idx="90">
                      <c:v>48713</c:v>
                    </c:pt>
                    <c:pt idx="91">
                      <c:v>49057</c:v>
                    </c:pt>
                    <c:pt idx="92">
                      <c:v>50251</c:v>
                    </c:pt>
                    <c:pt idx="93">
                      <c:v>50567</c:v>
                    </c:pt>
                    <c:pt idx="94">
                      <c:v>50616</c:v>
                    </c:pt>
                    <c:pt idx="95">
                      <c:v>50882</c:v>
                    </c:pt>
                    <c:pt idx="96">
                      <c:v>51462</c:v>
                    </c:pt>
                    <c:pt idx="97">
                      <c:v>51473</c:v>
                    </c:pt>
                    <c:pt idx="98">
                      <c:v>51393</c:v>
                    </c:pt>
                    <c:pt idx="99">
                      <c:v>51630</c:v>
                    </c:pt>
                    <c:pt idx="100">
                      <c:v>51881</c:v>
                    </c:pt>
                  </c:numLit>
                </c:val>
                <c:smooth val="0"/>
                <c:extLst>
                  <c:ext xmlns:c16="http://schemas.microsoft.com/office/drawing/2014/chart" uri="{C3380CC4-5D6E-409C-BE32-E72D297353CC}">
                    <c16:uniqueId val="{00000002-4A42-42B5-9335-D8C43BD0BE2B}"/>
                  </c:ext>
                </c:extLst>
              </c15:ser>
            </c15:filteredLineSeries>
          </c:ext>
        </c:extLst>
      </c:lineChart>
      <c:dateAx>
        <c:axId val="1684521968"/>
        <c:scaling>
          <c:orientation val="minMax"/>
          <c:max val="45839"/>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84523408"/>
        <c:crosses val="autoZero"/>
        <c:auto val="1"/>
        <c:lblOffset val="100"/>
        <c:baseTimeUnit val="months"/>
        <c:majorUnit val="60"/>
        <c:majorTimeUnit val="months"/>
      </c:dateAx>
      <c:valAx>
        <c:axId val="1684523408"/>
        <c:scaling>
          <c:orientation val="minMax"/>
          <c:min val="30"/>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84521968"/>
        <c:crosses val="autoZero"/>
        <c:crossBetween val="between"/>
        <c:majorUnit val="10"/>
      </c:valAx>
      <c:valAx>
        <c:axId val="1697376016"/>
        <c:scaling>
          <c:orientation val="minMax"/>
          <c:max val="60"/>
          <c:min val="3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97380816"/>
        <c:crosses val="max"/>
        <c:crossBetween val="between"/>
        <c:majorUnit val="10"/>
      </c:valAx>
      <c:catAx>
        <c:axId val="1697380816"/>
        <c:scaling>
          <c:orientation val="minMax"/>
        </c:scaling>
        <c:delete val="1"/>
        <c:axPos val="b"/>
        <c:majorTickMark val="out"/>
        <c:minorTickMark val="none"/>
        <c:tickLblPos val="nextTo"/>
        <c:crossAx val="1697376016"/>
        <c:crosses val="autoZero"/>
        <c:auto val="1"/>
        <c:lblAlgn val="ctr"/>
        <c:lblOffset val="100"/>
        <c:noMultiLvlLbl val="0"/>
      </c:catAx>
      <c:spPr>
        <a:noFill/>
        <a:ln w="25400">
          <a:noFill/>
        </a:ln>
        <a:effectLst/>
      </c:spPr>
    </c:plotArea>
    <c:legend>
      <c:legendPos val="b"/>
      <c:legendEntry>
        <c:idx val="1"/>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barChart>
        <c:barDir val="col"/>
        <c:grouping val="clustered"/>
        <c:varyColors val="0"/>
        <c:ser>
          <c:idx val="1"/>
          <c:order val="0"/>
          <c:tx>
            <c:v>Employment Growth (Left)</c:v>
          </c:tx>
          <c:spPr>
            <a:solidFill>
              <a:schemeClr val="accent2"/>
            </a:solidFill>
            <a:ln>
              <a:noFill/>
            </a:ln>
            <a:effectLst/>
          </c:spPr>
          <c:invertIfNegative val="0"/>
          <c:dPt>
            <c:idx val="32"/>
            <c:invertIfNegative val="0"/>
            <c:bubble3D val="0"/>
            <c:spPr>
              <a:pattFill prst="pct60">
                <a:fgClr>
                  <a:srgbClr val="610390"/>
                </a:fgClr>
                <a:bgClr>
                  <a:schemeClr val="bg1"/>
                </a:bgClr>
              </a:pattFill>
              <a:ln>
                <a:noFill/>
              </a:ln>
              <a:effectLst/>
            </c:spPr>
            <c:extLst>
              <c:ext xmlns:c16="http://schemas.microsoft.com/office/drawing/2014/chart" uri="{C3380CC4-5D6E-409C-BE32-E72D297353CC}">
                <c16:uniqueId val="{00000001-E45B-47B3-AF13-D5B7C5EF3118}"/>
              </c:ext>
            </c:extLst>
          </c:dPt>
          <c:cat>
            <c:numRef>
              <c:f>'Slide 12'!$B$10:$B$42</c:f>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Ref>
              <c:f>'Slide 12'!$D$10:$D$42</c:f>
              <c:numCache>
                <c:formatCode>0</c:formatCode>
                <c:ptCount val="33"/>
                <c:pt idx="0">
                  <c:v>289</c:v>
                </c:pt>
                <c:pt idx="1">
                  <c:v>292</c:v>
                </c:pt>
                <c:pt idx="2">
                  <c:v>278</c:v>
                </c:pt>
                <c:pt idx="3">
                  <c:v>202</c:v>
                </c:pt>
                <c:pt idx="4">
                  <c:v>176</c:v>
                </c:pt>
                <c:pt idx="5">
                  <c:v>233</c:v>
                </c:pt>
                <c:pt idx="6">
                  <c:v>211</c:v>
                </c:pt>
                <c:pt idx="7">
                  <c:v>187</c:v>
                </c:pt>
                <c:pt idx="8">
                  <c:v>154</c:v>
                </c:pt>
                <c:pt idx="9">
                  <c:v>167</c:v>
                </c:pt>
                <c:pt idx="10">
                  <c:v>162</c:v>
                </c:pt>
                <c:pt idx="11">
                  <c:v>199</c:v>
                </c:pt>
                <c:pt idx="12">
                  <c:v>176</c:v>
                </c:pt>
                <c:pt idx="13">
                  <c:v>203</c:v>
                </c:pt>
                <c:pt idx="14">
                  <c:v>196</c:v>
                </c:pt>
                <c:pt idx="15">
                  <c:v>195</c:v>
                </c:pt>
                <c:pt idx="16">
                  <c:v>186</c:v>
                </c:pt>
                <c:pt idx="17">
                  <c:v>133</c:v>
                </c:pt>
                <c:pt idx="18">
                  <c:v>123</c:v>
                </c:pt>
                <c:pt idx="19">
                  <c:v>82</c:v>
                </c:pt>
                <c:pt idx="20">
                  <c:v>133</c:v>
                </c:pt>
                <c:pt idx="21">
                  <c:v>118</c:v>
                </c:pt>
                <c:pt idx="22">
                  <c:v>182</c:v>
                </c:pt>
                <c:pt idx="23">
                  <c:v>209</c:v>
                </c:pt>
                <c:pt idx="24">
                  <c:v>232</c:v>
                </c:pt>
                <c:pt idx="25">
                  <c:v>179</c:v>
                </c:pt>
                <c:pt idx="26">
                  <c:v>111</c:v>
                </c:pt>
                <c:pt idx="27">
                  <c:v>127</c:v>
                </c:pt>
                <c:pt idx="28">
                  <c:v>99</c:v>
                </c:pt>
                <c:pt idx="29">
                  <c:v>55</c:v>
                </c:pt>
                <c:pt idx="30">
                  <c:v>28</c:v>
                </c:pt>
                <c:pt idx="31">
                  <c:v>29</c:v>
                </c:pt>
                <c:pt idx="32">
                  <c:v>60</c:v>
                </c:pt>
              </c:numCache>
            </c:numRef>
          </c:val>
          <c:extLst>
            <c:ext xmlns:c16="http://schemas.microsoft.com/office/drawing/2014/chart" uri="{C3380CC4-5D6E-409C-BE32-E72D297353CC}">
              <c16:uniqueId val="{00000002-E45B-47B3-AF13-D5B7C5EF3118}"/>
            </c:ext>
          </c:extLst>
        </c:ser>
        <c:ser>
          <c:idx val="5"/>
          <c:order val="5"/>
          <c:tx>
            <c:strRef>
              <c:f>'Slide 12'!$G$9</c:f>
              <c:strCache>
                <c:ptCount val="1"/>
                <c:pt idx="0">
                  <c:v>KC FED EB e</c:v>
                </c:pt>
              </c:strCache>
            </c:strRef>
          </c:tx>
          <c:spPr>
            <a:solidFill>
              <a:schemeClr val="accent6"/>
            </a:solidFill>
            <a:ln>
              <a:noFill/>
            </a:ln>
            <a:effectLst/>
          </c:spPr>
          <c:invertIfNegative val="0"/>
          <c:cat>
            <c:numRef>
              <c:f>'Slide 12'!$B$10:$B$42</c:f>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Ref>
              <c:f>'Slide 12'!$G$10:$G$42</c:f>
              <c:numCache>
                <c:formatCode>General</c:formatCode>
                <c:ptCount val="33"/>
              </c:numCache>
            </c:numRef>
          </c:val>
          <c:extLst>
            <c:ext xmlns:c16="http://schemas.microsoft.com/office/drawing/2014/chart" uri="{C3380CC4-5D6E-409C-BE32-E72D297353CC}">
              <c16:uniqueId val="{00000003-E45B-47B3-AF13-D5B7C5EF3118}"/>
            </c:ext>
          </c:extLst>
        </c:ser>
        <c:dLbls>
          <c:showLegendKey val="0"/>
          <c:showVal val="0"/>
          <c:showCatName val="0"/>
          <c:showSerName val="0"/>
          <c:showPercent val="0"/>
          <c:showBubbleSize val="0"/>
        </c:dLbls>
        <c:gapWidth val="150"/>
        <c:axId val="1856969951"/>
        <c:axId val="1856966111"/>
        <c:extLst>
          <c:ext xmlns:c15="http://schemas.microsoft.com/office/drawing/2012/chart" uri="{02D57815-91ED-43cb-92C2-25804820EDAC}">
            <c15:filteredBarSeries>
              <c15:ser>
                <c:idx val="2"/>
                <c:order val="2"/>
                <c:spPr>
                  <a:solidFill>
                    <a:schemeClr val="accent3"/>
                  </a:solidFill>
                  <a:ln>
                    <a:noFill/>
                  </a:ln>
                  <a:effectLst/>
                </c:spPr>
                <c:invertIfNegative val="0"/>
                <c:cat>
                  <c:numRef>
                    <c:extLst>
                      <c:ext uri="{02D57815-91ED-43cb-92C2-25804820EDAC}">
                        <c15:formulaRef>
                          <c15:sqref>'Slide 12'!$B$10:$B$42</c15:sqref>
                        </c15:formulaRef>
                      </c:ext>
                    </c:extLst>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Lit>
                    <c:formatCode>General</c:formatCode>
                    <c:ptCount val="31"/>
                    <c:pt idx="0">
                      <c:v>3.5</c:v>
                    </c:pt>
                    <c:pt idx="1">
                      <c:v>3.6</c:v>
                    </c:pt>
                    <c:pt idx="2">
                      <c:v>3.5</c:v>
                    </c:pt>
                    <c:pt idx="3">
                      <c:v>3.4</c:v>
                    </c:pt>
                    <c:pt idx="4">
                      <c:v>3.6</c:v>
                    </c:pt>
                    <c:pt idx="5">
                      <c:v>3.6</c:v>
                    </c:pt>
                    <c:pt idx="6">
                      <c:v>3.5</c:v>
                    </c:pt>
                    <c:pt idx="7">
                      <c:v>3.7</c:v>
                    </c:pt>
                    <c:pt idx="8">
                      <c:v>3.8</c:v>
                    </c:pt>
                    <c:pt idx="9">
                      <c:v>3.9</c:v>
                    </c:pt>
                    <c:pt idx="10">
                      <c:v>3.7</c:v>
                    </c:pt>
                    <c:pt idx="11">
                      <c:v>3.8</c:v>
                    </c:pt>
                    <c:pt idx="12">
                      <c:v>3.7</c:v>
                    </c:pt>
                    <c:pt idx="13">
                      <c:v>3.9</c:v>
                    </c:pt>
                    <c:pt idx="14">
                      <c:v>3.9</c:v>
                    </c:pt>
                    <c:pt idx="15">
                      <c:v>3.9</c:v>
                    </c:pt>
                    <c:pt idx="16">
                      <c:v>4</c:v>
                    </c:pt>
                    <c:pt idx="17">
                      <c:v>4.0999999999999996</c:v>
                    </c:pt>
                    <c:pt idx="18">
                      <c:v>4.2</c:v>
                    </c:pt>
                    <c:pt idx="19">
                      <c:v>4.2</c:v>
                    </c:pt>
                    <c:pt idx="20">
                      <c:v>4.0999999999999996</c:v>
                    </c:pt>
                    <c:pt idx="21">
                      <c:v>4.0999999999999996</c:v>
                    </c:pt>
                    <c:pt idx="22">
                      <c:v>4.2</c:v>
                    </c:pt>
                    <c:pt idx="23">
                      <c:v>4.0999999999999996</c:v>
                    </c:pt>
                    <c:pt idx="24">
                      <c:v>4</c:v>
                    </c:pt>
                    <c:pt idx="25">
                      <c:v>4.0999999999999996</c:v>
                    </c:pt>
                    <c:pt idx="26">
                      <c:v>4.2</c:v>
                    </c:pt>
                    <c:pt idx="27">
                      <c:v>4.2</c:v>
                    </c:pt>
                    <c:pt idx="28">
                      <c:v>4.2</c:v>
                    </c:pt>
                    <c:pt idx="29">
                      <c:v>4.0999999999999996</c:v>
                    </c:pt>
                    <c:pt idx="30">
                      <c:v>4.2</c:v>
                    </c:pt>
                  </c:numLit>
                </c:val>
                <c:extLst>
                  <c:ext xmlns:c16="http://schemas.microsoft.com/office/drawing/2014/chart" uri="{C3380CC4-5D6E-409C-BE32-E72D297353CC}">
                    <c16:uniqueId val="{00000008-E45B-47B3-AF13-D5B7C5EF3118}"/>
                  </c:ext>
                </c:extLst>
              </c15:ser>
            </c15:filteredBarSeries>
            <c15:filteredBarSeries>
              <c15:ser>
                <c:idx val="3"/>
                <c:order val="3"/>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'Slide 12'!$B$10:$B$42</c15:sqref>
                        </c15:formulaRef>
                      </c:ext>
                    </c:extLst>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Ref>
                    <c:extLst xmlns:c15="http://schemas.microsoft.com/office/drawing/2012/chart">
                      <c:ext xmlns:c15="http://schemas.microsoft.com/office/drawing/2012/chart" uri="{02D57815-91ED-43cb-92C2-25804820EDAC}">
                        <c15:formulaRef>
                          <c15:sqref>'Slide 12'!$E$10:$E$42</c15:sqref>
                        </c15:formulaRef>
                      </c:ext>
                    </c:extLst>
                    <c:numCache>
                      <c:formatCode>General</c:formatCode>
                      <c:ptCount val="33"/>
                      <c:pt idx="29">
                        <c:v>149.66666666666666</c:v>
                      </c:pt>
                      <c:pt idx="30">
                        <c:v>121.33333333333333</c:v>
                      </c:pt>
                      <c:pt idx="31" formatCode="0.0">
                        <c:v>36</c:v>
                      </c:pt>
                    </c:numCache>
                  </c:numRef>
                </c:val>
                <c:extLst xmlns:c15="http://schemas.microsoft.com/office/drawing/2012/chart">
                  <c:ext xmlns:c16="http://schemas.microsoft.com/office/drawing/2014/chart" uri="{C3380CC4-5D6E-409C-BE32-E72D297353CC}">
                    <c16:uniqueId val="{00000009-E45B-47B3-AF13-D5B7C5EF3118}"/>
                  </c:ext>
                </c:extLst>
              </c15:ser>
            </c15:filteredBarSeries>
          </c:ext>
        </c:extLst>
      </c:barChart>
      <c:lineChart>
        <c:grouping val="standard"/>
        <c:varyColors val="0"/>
        <c:ser>
          <c:idx val="0"/>
          <c:order val="1"/>
          <c:tx>
            <c:v>Unemployment Rate (right)</c:v>
          </c:tx>
          <c:spPr>
            <a:ln w="28575" cap="rnd">
              <a:solidFill>
                <a:schemeClr val="accent1"/>
              </a:solidFill>
              <a:round/>
            </a:ln>
            <a:effectLst/>
          </c:spPr>
          <c:marker>
            <c:symbol val="none"/>
          </c:marker>
          <c:cat>
            <c:numRef>
              <c:f>'Slide 12'!$B$10:$B$42</c:f>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Ref>
              <c:f>'Slide 12'!$C$10:$C$41</c:f>
              <c:numCache>
                <c:formatCode>0.0</c:formatCode>
                <c:ptCount val="32"/>
                <c:pt idx="0">
                  <c:v>3.5</c:v>
                </c:pt>
                <c:pt idx="1">
                  <c:v>3.6</c:v>
                </c:pt>
                <c:pt idx="2">
                  <c:v>3.5</c:v>
                </c:pt>
                <c:pt idx="3">
                  <c:v>3.4</c:v>
                </c:pt>
                <c:pt idx="4">
                  <c:v>3.6</c:v>
                </c:pt>
                <c:pt idx="5">
                  <c:v>3.6</c:v>
                </c:pt>
                <c:pt idx="6">
                  <c:v>3.5</c:v>
                </c:pt>
                <c:pt idx="7">
                  <c:v>3.7</c:v>
                </c:pt>
                <c:pt idx="8">
                  <c:v>3.8</c:v>
                </c:pt>
                <c:pt idx="9">
                  <c:v>3.9</c:v>
                </c:pt>
                <c:pt idx="10">
                  <c:v>3.7</c:v>
                </c:pt>
                <c:pt idx="11">
                  <c:v>3.8</c:v>
                </c:pt>
                <c:pt idx="12">
                  <c:v>3.7</c:v>
                </c:pt>
                <c:pt idx="13">
                  <c:v>3.9</c:v>
                </c:pt>
                <c:pt idx="14">
                  <c:v>3.9</c:v>
                </c:pt>
                <c:pt idx="15">
                  <c:v>3.9</c:v>
                </c:pt>
                <c:pt idx="16">
                  <c:v>4</c:v>
                </c:pt>
                <c:pt idx="17">
                  <c:v>4.0999999999999996</c:v>
                </c:pt>
                <c:pt idx="18">
                  <c:v>4.2</c:v>
                </c:pt>
                <c:pt idx="19">
                  <c:v>4.2</c:v>
                </c:pt>
                <c:pt idx="20">
                  <c:v>4.0999999999999996</c:v>
                </c:pt>
                <c:pt idx="21">
                  <c:v>4.0999999999999996</c:v>
                </c:pt>
                <c:pt idx="22">
                  <c:v>4.2</c:v>
                </c:pt>
                <c:pt idx="23">
                  <c:v>4.0999999999999996</c:v>
                </c:pt>
                <c:pt idx="24">
                  <c:v>4</c:v>
                </c:pt>
                <c:pt idx="25">
                  <c:v>4.0999999999999996</c:v>
                </c:pt>
                <c:pt idx="26">
                  <c:v>4.2</c:v>
                </c:pt>
                <c:pt idx="27">
                  <c:v>4.2</c:v>
                </c:pt>
                <c:pt idx="28">
                  <c:v>4.2</c:v>
                </c:pt>
                <c:pt idx="29">
                  <c:v>4.0999999999999996</c:v>
                </c:pt>
                <c:pt idx="30">
                  <c:v>4.2</c:v>
                </c:pt>
                <c:pt idx="31">
                  <c:v>4.3</c:v>
                </c:pt>
              </c:numCache>
            </c:numRef>
          </c:val>
          <c:smooth val="0"/>
          <c:extLst>
            <c:ext xmlns:c16="http://schemas.microsoft.com/office/drawing/2014/chart" uri="{C3380CC4-5D6E-409C-BE32-E72D297353CC}">
              <c16:uniqueId val="{00000004-E45B-47B3-AF13-D5B7C5EF3118}"/>
            </c:ext>
          </c:extLst>
        </c:ser>
        <c:ser>
          <c:idx val="4"/>
          <c:order val="4"/>
          <c:tx>
            <c:strRef>
              <c:f>'Slide 12'!$F$9</c:f>
              <c:strCache>
                <c:ptCount val="1"/>
                <c:pt idx="0">
                  <c:v>KC Fed EB u</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Pt>
            <c:idx val="32"/>
            <c:marker>
              <c:symbol val="diamond"/>
              <c:size val="8"/>
              <c:spPr>
                <a:solidFill>
                  <a:srgbClr val="117FA8"/>
                </a:solidFill>
                <a:ln w="9525">
                  <a:solidFill>
                    <a:srgbClr val="117FA8"/>
                  </a:solidFill>
                </a:ln>
                <a:effectLst/>
              </c:spPr>
            </c:marker>
            <c:bubble3D val="0"/>
            <c:spPr>
              <a:ln w="28575" cap="rnd">
                <a:solidFill>
                  <a:srgbClr val="117FA8"/>
                </a:solidFill>
                <a:round/>
              </a:ln>
              <a:effectLst/>
            </c:spPr>
            <c:extLst>
              <c:ext xmlns:c16="http://schemas.microsoft.com/office/drawing/2014/chart" uri="{C3380CC4-5D6E-409C-BE32-E72D297353CC}">
                <c16:uniqueId val="{00000006-E45B-47B3-AF13-D5B7C5EF3118}"/>
              </c:ext>
            </c:extLst>
          </c:dPt>
          <c:cat>
            <c:numRef>
              <c:f>'Slide 12'!$B$10:$B$42</c:f>
              <c:numCache>
                <c:formatCode>d\-mmm</c:formatCode>
                <c:ptCount val="3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formatCode="m/d/yyyy">
                  <c:v>45901</c:v>
                </c:pt>
              </c:numCache>
            </c:numRef>
          </c:cat>
          <c:val>
            <c:numRef>
              <c:f>'Slide 12'!$F$10:$F$42</c:f>
              <c:numCache>
                <c:formatCode>General</c:formatCode>
                <c:ptCount val="33"/>
                <c:pt idx="32" formatCode="0.0">
                  <c:v>4.4000000000000004</c:v>
                </c:pt>
              </c:numCache>
            </c:numRef>
          </c:val>
          <c:smooth val="0"/>
          <c:extLst>
            <c:ext xmlns:c16="http://schemas.microsoft.com/office/drawing/2014/chart" uri="{C3380CC4-5D6E-409C-BE32-E72D297353CC}">
              <c16:uniqueId val="{00000007-E45B-47B3-AF13-D5B7C5EF3118}"/>
            </c:ext>
          </c:extLst>
        </c:ser>
        <c:dLbls>
          <c:showLegendKey val="0"/>
          <c:showVal val="0"/>
          <c:showCatName val="0"/>
          <c:showSerName val="0"/>
          <c:showPercent val="0"/>
          <c:showBubbleSize val="0"/>
        </c:dLbls>
        <c:marker val="1"/>
        <c:smooth val="0"/>
        <c:axId val="1856987711"/>
        <c:axId val="1856970911"/>
      </c:lineChart>
      <c:dateAx>
        <c:axId val="1856969951"/>
        <c:scaling>
          <c:orientation val="minMax"/>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856966111"/>
        <c:crossesAt val="0"/>
        <c:auto val="0"/>
        <c:lblOffset val="100"/>
        <c:baseTimeUnit val="months"/>
        <c:majorUnit val="12"/>
        <c:majorTimeUnit val="months"/>
      </c:dateAx>
      <c:valAx>
        <c:axId val="1856966111"/>
        <c:scaling>
          <c:orientation val="minMax"/>
          <c:max val="400"/>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856969951"/>
        <c:crosses val="autoZero"/>
        <c:crossBetween val="between"/>
        <c:majorUnit val="100"/>
      </c:valAx>
      <c:valAx>
        <c:axId val="1856970911"/>
        <c:scaling>
          <c:orientation val="minMax"/>
          <c:max val="6"/>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856987711"/>
        <c:crosses val="max"/>
        <c:crossBetween val="between"/>
        <c:majorUnit val="1"/>
      </c:valAx>
      <c:dateAx>
        <c:axId val="1856987711"/>
        <c:scaling>
          <c:orientation val="minMax"/>
        </c:scaling>
        <c:delete val="1"/>
        <c:axPos val="b"/>
        <c:numFmt formatCode="d\-mmm" sourceLinked="1"/>
        <c:majorTickMark val="out"/>
        <c:minorTickMark val="none"/>
        <c:tickLblPos val="nextTo"/>
        <c:crossAx val="1856970911"/>
        <c:crosses val="autoZero"/>
        <c:auto val="1"/>
        <c:lblOffset val="100"/>
        <c:baseTimeUnit val="months"/>
      </c:dateAx>
      <c:spPr>
        <a:noFill/>
        <a:ln w="25400">
          <a:noFill/>
        </a:ln>
        <a:effectLst/>
      </c:spPr>
    </c:plotArea>
    <c:legend>
      <c:legendPos val="b"/>
      <c:legendEntry>
        <c:idx val="1"/>
        <c:delete val="1"/>
      </c:legendEntry>
      <c:legendEntry>
        <c:idx val="3"/>
        <c:delete val="1"/>
      </c:legendEntry>
      <c:layout>
        <c:manualLayout>
          <c:xMode val="edge"/>
          <c:yMode val="edge"/>
          <c:x val="8.3566539239729523E-3"/>
          <c:y val="0.91361250298258156"/>
          <c:w val="0.98203926164664523"/>
          <c:h val="7.5548546488507118E-2"/>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'Net Immigration Chart - Lee'!$F$8</c:f>
              <c:strCache>
                <c:ptCount val="1"/>
                <c:pt idx="0">
                  <c:v>Net Immigration into the United States</c:v>
                </c:pt>
              </c:strCache>
            </c:strRef>
          </c:tx>
          <c:spPr>
            <a:ln w="28575" cap="rnd">
              <a:solidFill>
                <a:srgbClr val="117FA8"/>
              </a:solidFill>
              <a:round/>
            </a:ln>
            <a:effectLst/>
          </c:spPr>
          <c:marker>
            <c:symbol val="none"/>
          </c:marker>
          <c:cat>
            <c:numRef>
              <c:f>'Net Immigration Chart - Lee'!$E$9:$E$34</c:f>
              <c:numCache>
                <c:formatCode>m/d/yyyy</c:formatCode>
                <c:ptCount val="26"/>
                <c:pt idx="0">
                  <c:v>36526</c:v>
                </c:pt>
                <c:pt idx="1">
                  <c:v>36892</c:v>
                </c:pt>
                <c:pt idx="2">
                  <c:v>37257</c:v>
                </c:pt>
                <c:pt idx="3">
                  <c:v>37622</c:v>
                </c:pt>
                <c:pt idx="4">
                  <c:v>37987</c:v>
                </c:pt>
                <c:pt idx="5">
                  <c:v>38353</c:v>
                </c:pt>
                <c:pt idx="6">
                  <c:v>38718</c:v>
                </c:pt>
                <c:pt idx="7">
                  <c:v>39083</c:v>
                </c:pt>
                <c:pt idx="8">
                  <c:v>39448</c:v>
                </c:pt>
                <c:pt idx="9">
                  <c:v>39814</c:v>
                </c:pt>
                <c:pt idx="10">
                  <c:v>40179</c:v>
                </c:pt>
                <c:pt idx="11">
                  <c:v>40544</c:v>
                </c:pt>
                <c:pt idx="12">
                  <c:v>40909</c:v>
                </c:pt>
                <c:pt idx="13">
                  <c:v>41275</c:v>
                </c:pt>
                <c:pt idx="14">
                  <c:v>41640</c:v>
                </c:pt>
                <c:pt idx="15">
                  <c:v>42005</c:v>
                </c:pt>
                <c:pt idx="16">
                  <c:v>42370</c:v>
                </c:pt>
                <c:pt idx="17">
                  <c:v>42736</c:v>
                </c:pt>
                <c:pt idx="18">
                  <c:v>43101</c:v>
                </c:pt>
                <c:pt idx="19">
                  <c:v>43466</c:v>
                </c:pt>
                <c:pt idx="20">
                  <c:v>43831</c:v>
                </c:pt>
                <c:pt idx="21">
                  <c:v>44197</c:v>
                </c:pt>
                <c:pt idx="22">
                  <c:v>44562</c:v>
                </c:pt>
                <c:pt idx="23">
                  <c:v>44927</c:v>
                </c:pt>
                <c:pt idx="24">
                  <c:v>45292</c:v>
                </c:pt>
                <c:pt idx="25">
                  <c:v>45658</c:v>
                </c:pt>
              </c:numCache>
            </c:numRef>
          </c:cat>
          <c:val>
            <c:numRef>
              <c:f>'Net Immigration Chart - Lee'!$F$9:$F$34</c:f>
              <c:numCache>
                <c:formatCode>0.00</c:formatCode>
                <c:ptCount val="26"/>
                <c:pt idx="0">
                  <c:v>1.25</c:v>
                </c:pt>
                <c:pt idx="1">
                  <c:v>1.3719999999999999</c:v>
                </c:pt>
                <c:pt idx="2">
                  <c:v>1.306</c:v>
                </c:pt>
                <c:pt idx="3">
                  <c:v>1.1539999999999999</c:v>
                </c:pt>
                <c:pt idx="4">
                  <c:v>1.327</c:v>
                </c:pt>
                <c:pt idx="5">
                  <c:v>1.883</c:v>
                </c:pt>
                <c:pt idx="6">
                  <c:v>1.6870000000000001</c:v>
                </c:pt>
                <c:pt idx="7">
                  <c:v>0.88900000000000012</c:v>
                </c:pt>
                <c:pt idx="8">
                  <c:v>0.17399999999999993</c:v>
                </c:pt>
                <c:pt idx="9">
                  <c:v>0.89900000000000013</c:v>
                </c:pt>
                <c:pt idx="10">
                  <c:v>0.80300000000000005</c:v>
                </c:pt>
                <c:pt idx="11">
                  <c:v>0.72799999999999998</c:v>
                </c:pt>
                <c:pt idx="12">
                  <c:v>0.65300000000000002</c:v>
                </c:pt>
                <c:pt idx="13">
                  <c:v>0.81600000000000006</c:v>
                </c:pt>
                <c:pt idx="14">
                  <c:v>1.637</c:v>
                </c:pt>
                <c:pt idx="15">
                  <c:v>1.474</c:v>
                </c:pt>
                <c:pt idx="16">
                  <c:v>0.88200000000000001</c:v>
                </c:pt>
                <c:pt idx="17">
                  <c:v>1.095</c:v>
                </c:pt>
                <c:pt idx="18">
                  <c:v>0.66700000000000004</c:v>
                </c:pt>
                <c:pt idx="19">
                  <c:v>0.41199999999999992</c:v>
                </c:pt>
                <c:pt idx="20">
                  <c:v>0.82299999999999995</c:v>
                </c:pt>
                <c:pt idx="21">
                  <c:v>1.5329999999999999</c:v>
                </c:pt>
                <c:pt idx="22">
                  <c:v>2.8540000000000001</c:v>
                </c:pt>
                <c:pt idx="23">
                  <c:v>3.3620000000000001</c:v>
                </c:pt>
                <c:pt idx="24">
                  <c:v>2.774</c:v>
                </c:pt>
                <c:pt idx="25">
                  <c:v>0.40899999999999997</c:v>
                </c:pt>
              </c:numCache>
            </c:numRef>
          </c:val>
          <c:smooth val="0"/>
          <c:extLst>
            <c:ext xmlns:c16="http://schemas.microsoft.com/office/drawing/2014/chart" uri="{C3380CC4-5D6E-409C-BE32-E72D297353CC}">
              <c16:uniqueId val="{00000000-44AC-489D-AC3C-4388F9A12A78}"/>
            </c:ext>
          </c:extLst>
        </c:ser>
        <c:dLbls>
          <c:showLegendKey val="0"/>
          <c:showVal val="0"/>
          <c:showCatName val="0"/>
          <c:showSerName val="0"/>
          <c:showPercent val="0"/>
          <c:showBubbleSize val="0"/>
        </c:dLbls>
        <c:marker val="1"/>
        <c:smooth val="0"/>
        <c:axId val="2068023727"/>
        <c:axId val="2068024207"/>
      </c:lineChart>
      <c:lineChart>
        <c:grouping val="standard"/>
        <c:varyColors val="0"/>
        <c:ser>
          <c:idx val="2"/>
          <c:order val="2"/>
          <c:spPr>
            <a:ln w="28575" cap="rnd">
              <a:solidFill>
                <a:srgbClr val="610390"/>
              </a:solidFill>
              <a:round/>
            </a:ln>
            <a:effectLst/>
          </c:spPr>
          <c:marker>
            <c:symbol val="circle"/>
            <c:size val="5"/>
            <c:spPr>
              <a:solidFill>
                <a:schemeClr val="accent3"/>
              </a:solidFill>
              <a:ln w="28575">
                <a:solidFill>
                  <a:srgbClr val="610390"/>
                </a:solidFill>
              </a:ln>
              <a:effectLst/>
            </c:spPr>
          </c:marker>
          <c:cat>
            <c:numRef>
              <c:f>'Net Immigration Chart - Lee'!$E$9:$E$39</c:f>
              <c:numCache>
                <c:formatCode>m/d/yyyy</c:formatCode>
                <c:ptCount val="31"/>
                <c:pt idx="0">
                  <c:v>36526</c:v>
                </c:pt>
                <c:pt idx="1">
                  <c:v>36892</c:v>
                </c:pt>
                <c:pt idx="2">
                  <c:v>37257</c:v>
                </c:pt>
                <c:pt idx="3">
                  <c:v>37622</c:v>
                </c:pt>
                <c:pt idx="4">
                  <c:v>37987</c:v>
                </c:pt>
                <c:pt idx="5">
                  <c:v>38353</c:v>
                </c:pt>
                <c:pt idx="6">
                  <c:v>38718</c:v>
                </c:pt>
                <c:pt idx="7">
                  <c:v>39083</c:v>
                </c:pt>
                <c:pt idx="8">
                  <c:v>39448</c:v>
                </c:pt>
                <c:pt idx="9">
                  <c:v>39814</c:v>
                </c:pt>
                <c:pt idx="10">
                  <c:v>40179</c:v>
                </c:pt>
                <c:pt idx="11">
                  <c:v>40544</c:v>
                </c:pt>
                <c:pt idx="12">
                  <c:v>40909</c:v>
                </c:pt>
                <c:pt idx="13">
                  <c:v>41275</c:v>
                </c:pt>
                <c:pt idx="14">
                  <c:v>41640</c:v>
                </c:pt>
                <c:pt idx="15">
                  <c:v>42005</c:v>
                </c:pt>
                <c:pt idx="16">
                  <c:v>42370</c:v>
                </c:pt>
                <c:pt idx="17">
                  <c:v>42736</c:v>
                </c:pt>
                <c:pt idx="18">
                  <c:v>43101</c:v>
                </c:pt>
                <c:pt idx="19">
                  <c:v>43466</c:v>
                </c:pt>
                <c:pt idx="20">
                  <c:v>43831</c:v>
                </c:pt>
                <c:pt idx="21">
                  <c:v>44197</c:v>
                </c:pt>
                <c:pt idx="22">
                  <c:v>44562</c:v>
                </c:pt>
                <c:pt idx="23">
                  <c:v>44927</c:v>
                </c:pt>
                <c:pt idx="24">
                  <c:v>45292</c:v>
                </c:pt>
                <c:pt idx="25">
                  <c:v>45658</c:v>
                </c:pt>
                <c:pt idx="26">
                  <c:v>46023</c:v>
                </c:pt>
                <c:pt idx="27">
                  <c:v>46388</c:v>
                </c:pt>
                <c:pt idx="28">
                  <c:v>46753</c:v>
                </c:pt>
                <c:pt idx="29">
                  <c:v>47119</c:v>
                </c:pt>
                <c:pt idx="30">
                  <c:v>47484</c:v>
                </c:pt>
              </c:numCache>
            </c:numRef>
          </c:cat>
          <c:val>
            <c:numRef>
              <c:f>'Net Immigration Chart - Lee'!$G$9:$G$39</c:f>
              <c:numCache>
                <c:formatCode>General</c:formatCode>
                <c:ptCount val="31"/>
              </c:numCache>
            </c:numRef>
          </c:val>
          <c:smooth val="0"/>
          <c:extLst>
            <c:ext xmlns:c16="http://schemas.microsoft.com/office/drawing/2014/chart" uri="{C3380CC4-5D6E-409C-BE32-E72D297353CC}">
              <c16:uniqueId val="{00000001-44AC-489D-AC3C-4388F9A12A78}"/>
            </c:ext>
          </c:extLst>
        </c:ser>
        <c:dLbls>
          <c:showLegendKey val="0"/>
          <c:showVal val="0"/>
          <c:showCatName val="0"/>
          <c:showSerName val="0"/>
          <c:showPercent val="0"/>
          <c:showBubbleSize val="0"/>
        </c:dLbls>
        <c:marker val="1"/>
        <c:smooth val="0"/>
        <c:axId val="13389216"/>
        <c:axId val="13392576"/>
        <c:extLst>
          <c:ext xmlns:c15="http://schemas.microsoft.com/office/drawing/2012/chart" uri="{02D57815-91ED-43cb-92C2-25804820EDAC}">
            <c15:filteredLineSeries>
              <c15:ser>
                <c:idx val="1"/>
                <c:order val="1"/>
                <c:spPr>
                  <a:ln w="28575" cap="rnd">
                    <a:solidFill>
                      <a:schemeClr val="accent2"/>
                    </a:solidFill>
                    <a:round/>
                  </a:ln>
                  <a:effectLst/>
                </c:spPr>
                <c:marker>
                  <c:symbol val="none"/>
                </c:marker>
                <c:cat>
                  <c:numRef>
                    <c:extLst>
                      <c:ext uri="{02D57815-91ED-43cb-92C2-25804820EDAC}">
                        <c15:formulaRef>
                          <c15:sqref>'Net Immigration Chart - Lee'!$E$9:$E$39</c15:sqref>
                        </c15:formulaRef>
                      </c:ext>
                    </c:extLst>
                    <c:numCache>
                      <c:formatCode>m/d/yyyy</c:formatCode>
                      <c:ptCount val="31"/>
                      <c:pt idx="0">
                        <c:v>36526</c:v>
                      </c:pt>
                      <c:pt idx="1">
                        <c:v>36892</c:v>
                      </c:pt>
                      <c:pt idx="2">
                        <c:v>37257</c:v>
                      </c:pt>
                      <c:pt idx="3">
                        <c:v>37622</c:v>
                      </c:pt>
                      <c:pt idx="4">
                        <c:v>37987</c:v>
                      </c:pt>
                      <c:pt idx="5">
                        <c:v>38353</c:v>
                      </c:pt>
                      <c:pt idx="6">
                        <c:v>38718</c:v>
                      </c:pt>
                      <c:pt idx="7">
                        <c:v>39083</c:v>
                      </c:pt>
                      <c:pt idx="8">
                        <c:v>39448</c:v>
                      </c:pt>
                      <c:pt idx="9">
                        <c:v>39814</c:v>
                      </c:pt>
                      <c:pt idx="10">
                        <c:v>40179</c:v>
                      </c:pt>
                      <c:pt idx="11">
                        <c:v>40544</c:v>
                      </c:pt>
                      <c:pt idx="12">
                        <c:v>40909</c:v>
                      </c:pt>
                      <c:pt idx="13">
                        <c:v>41275</c:v>
                      </c:pt>
                      <c:pt idx="14">
                        <c:v>41640</c:v>
                      </c:pt>
                      <c:pt idx="15">
                        <c:v>42005</c:v>
                      </c:pt>
                      <c:pt idx="16">
                        <c:v>42370</c:v>
                      </c:pt>
                      <c:pt idx="17">
                        <c:v>42736</c:v>
                      </c:pt>
                      <c:pt idx="18">
                        <c:v>43101</c:v>
                      </c:pt>
                      <c:pt idx="19">
                        <c:v>43466</c:v>
                      </c:pt>
                      <c:pt idx="20">
                        <c:v>43831</c:v>
                      </c:pt>
                      <c:pt idx="21">
                        <c:v>44197</c:v>
                      </c:pt>
                      <c:pt idx="22">
                        <c:v>44562</c:v>
                      </c:pt>
                      <c:pt idx="23">
                        <c:v>44927</c:v>
                      </c:pt>
                      <c:pt idx="24">
                        <c:v>45292</c:v>
                      </c:pt>
                      <c:pt idx="25">
                        <c:v>45658</c:v>
                      </c:pt>
                      <c:pt idx="26">
                        <c:v>46023</c:v>
                      </c:pt>
                      <c:pt idx="27">
                        <c:v>46388</c:v>
                      </c:pt>
                      <c:pt idx="28">
                        <c:v>46753</c:v>
                      </c:pt>
                      <c:pt idx="29">
                        <c:v>47119</c:v>
                      </c:pt>
                      <c:pt idx="30">
                        <c:v>47484</c:v>
                      </c:pt>
                    </c:numCache>
                  </c:numRef>
                </c:cat>
                <c:val>
                  <c:numLit>
                    <c:formatCode>General</c:formatCode>
                    <c:ptCount val="26"/>
                    <c:pt idx="0">
                      <c:v>1.25</c:v>
                    </c:pt>
                    <c:pt idx="1">
                      <c:v>1.3719999999999999</c:v>
                    </c:pt>
                    <c:pt idx="2">
                      <c:v>1.306</c:v>
                    </c:pt>
                    <c:pt idx="3">
                      <c:v>1.1539999999999999</c:v>
                    </c:pt>
                    <c:pt idx="4">
                      <c:v>1.327</c:v>
                    </c:pt>
                    <c:pt idx="5">
                      <c:v>1.883</c:v>
                    </c:pt>
                    <c:pt idx="6">
                      <c:v>1.6870000000000001</c:v>
                    </c:pt>
                    <c:pt idx="7">
                      <c:v>0.88900000000000012</c:v>
                    </c:pt>
                    <c:pt idx="8">
                      <c:v>0.17399999999999993</c:v>
                    </c:pt>
                    <c:pt idx="9">
                      <c:v>0.89900000000000013</c:v>
                    </c:pt>
                    <c:pt idx="10">
                      <c:v>0.80300000000000005</c:v>
                    </c:pt>
                    <c:pt idx="11">
                      <c:v>0.72799999999999998</c:v>
                    </c:pt>
                    <c:pt idx="12">
                      <c:v>0.65300000000000002</c:v>
                    </c:pt>
                    <c:pt idx="13">
                      <c:v>0.81600000000000006</c:v>
                    </c:pt>
                    <c:pt idx="14">
                      <c:v>1.637</c:v>
                    </c:pt>
                    <c:pt idx="15">
                      <c:v>1.474</c:v>
                    </c:pt>
                    <c:pt idx="16">
                      <c:v>0.88200000000000001</c:v>
                    </c:pt>
                    <c:pt idx="17">
                      <c:v>1.095</c:v>
                    </c:pt>
                    <c:pt idx="18">
                      <c:v>0.66700000000000004</c:v>
                    </c:pt>
                    <c:pt idx="19">
                      <c:v>0.41199999999999992</c:v>
                    </c:pt>
                    <c:pt idx="20">
                      <c:v>0.82299999999999995</c:v>
                    </c:pt>
                    <c:pt idx="21">
                      <c:v>1.5329999999999999</c:v>
                    </c:pt>
                    <c:pt idx="22">
                      <c:v>2.8540000000000001</c:v>
                    </c:pt>
                    <c:pt idx="23">
                      <c:v>3.3620000000000001</c:v>
                    </c:pt>
                    <c:pt idx="24">
                      <c:v>2.774</c:v>
                    </c:pt>
                    <c:pt idx="25">
                      <c:v>0.40899999999999997</c:v>
                    </c:pt>
                  </c:numLit>
                </c:val>
                <c:smooth val="0"/>
                <c:extLst>
                  <c:ext xmlns:c16="http://schemas.microsoft.com/office/drawing/2014/chart" uri="{C3380CC4-5D6E-409C-BE32-E72D297353CC}">
                    <c16:uniqueId val="{00000002-44AC-489D-AC3C-4388F9A12A78}"/>
                  </c:ext>
                </c:extLst>
              </c15:ser>
            </c15:filteredLineSeries>
          </c:ext>
        </c:extLst>
      </c:lineChart>
      <c:dateAx>
        <c:axId val="2068023727"/>
        <c:scaling>
          <c:orientation val="minMax"/>
          <c:max val="46023"/>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068024207"/>
        <c:crossesAt val="0"/>
        <c:auto val="1"/>
        <c:lblOffset val="100"/>
        <c:baseTimeUnit val="years"/>
        <c:majorUnit val="5"/>
        <c:majorTimeUnit val="years"/>
      </c:dateAx>
      <c:valAx>
        <c:axId val="2068024207"/>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068023727"/>
        <c:crosses val="autoZero"/>
        <c:crossBetween val="midCat"/>
        <c:majorUnit val="1"/>
      </c:valAx>
      <c:valAx>
        <c:axId val="13392576"/>
        <c:scaling>
          <c:orientation val="minMax"/>
          <c:max val="4"/>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389216"/>
        <c:crosses val="max"/>
        <c:crossBetween val="between"/>
        <c:majorUnit val="1"/>
      </c:valAx>
      <c:dateAx>
        <c:axId val="13389216"/>
        <c:scaling>
          <c:orientation val="minMax"/>
        </c:scaling>
        <c:delete val="1"/>
        <c:axPos val="b"/>
        <c:numFmt formatCode="m/d/yyyy" sourceLinked="1"/>
        <c:majorTickMark val="out"/>
        <c:minorTickMark val="none"/>
        <c:tickLblPos val="nextTo"/>
        <c:crossAx val="13392576"/>
        <c:crosses val="autoZero"/>
        <c:auto val="1"/>
        <c:lblOffset val="100"/>
        <c:baseTimeUnit val="years"/>
      </c:dateAx>
      <c:spPr>
        <a:noFill/>
        <a:ln w="25400">
          <a:noFill/>
        </a:ln>
        <a:effectLst/>
      </c:spPr>
    </c:plotArea>
    <c:legend>
      <c:legendPos val="b"/>
      <c:legendEntry>
        <c:idx val="1"/>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areaChart>
        <c:grouping val="standard"/>
        <c:varyColors val="0"/>
        <c:ser>
          <c:idx val="2"/>
          <c:order val="2"/>
          <c:tx>
            <c:strRef>
              <c:f>'Slide 14'!$D$10</c:f>
              <c:strCache>
                <c:ptCount val="1"/>
              </c:strCache>
            </c:strRef>
          </c:tx>
          <c:spPr>
            <a:solidFill>
              <a:srgbClr val="F0F0F0"/>
            </a:solidFill>
            <a:ln>
              <a:noFill/>
            </a:ln>
            <a:effectLst/>
          </c:spPr>
          <c:cat>
            <c:numRef>
              <c:f>'Slide 14'!$B$11:$B$318</c:f>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Ref>
              <c:f>'Slide 14'!$D$11:$D$318</c:f>
              <c:numCache>
                <c:formatCode>0</c:formatCode>
                <c:ptCount val="30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10000</c:v>
                </c:pt>
                <c:pt idx="16">
                  <c:v>10000</c:v>
                </c:pt>
                <c:pt idx="17">
                  <c:v>10000</c:v>
                </c:pt>
                <c:pt idx="18">
                  <c:v>10000</c:v>
                </c:pt>
                <c:pt idx="19">
                  <c:v>10000</c:v>
                </c:pt>
                <c:pt idx="20">
                  <c:v>10000</c:v>
                </c:pt>
                <c:pt idx="21">
                  <c:v>10000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10000</c:v>
                </c:pt>
                <c:pt idx="97">
                  <c:v>10000</c:v>
                </c:pt>
                <c:pt idx="98">
                  <c:v>10000</c:v>
                </c:pt>
                <c:pt idx="99">
                  <c:v>10000</c:v>
                </c:pt>
                <c:pt idx="100">
                  <c:v>10000</c:v>
                </c:pt>
                <c:pt idx="101">
                  <c:v>10000</c:v>
                </c:pt>
                <c:pt idx="102">
                  <c:v>10000</c:v>
                </c:pt>
                <c:pt idx="103">
                  <c:v>10000</c:v>
                </c:pt>
                <c:pt idx="104">
                  <c:v>10000</c:v>
                </c:pt>
                <c:pt idx="105">
                  <c:v>10000</c:v>
                </c:pt>
                <c:pt idx="106">
                  <c:v>10000</c:v>
                </c:pt>
                <c:pt idx="107">
                  <c:v>10000</c:v>
                </c:pt>
                <c:pt idx="108">
                  <c:v>10000</c:v>
                </c:pt>
                <c:pt idx="109">
                  <c:v>10000</c:v>
                </c:pt>
                <c:pt idx="110">
                  <c:v>10000</c:v>
                </c:pt>
                <c:pt idx="111">
                  <c:v>10000</c:v>
                </c:pt>
                <c:pt idx="112">
                  <c:v>10000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10000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numCache>
            </c:numRef>
          </c:val>
          <c:extLst>
            <c:ext xmlns:c16="http://schemas.microsoft.com/office/drawing/2014/chart" uri="{C3380CC4-5D6E-409C-BE32-E72D297353CC}">
              <c16:uniqueId val="{00000000-401E-4EB4-AEBD-F3268334C45E}"/>
            </c:ext>
          </c:extLst>
        </c:ser>
        <c:dLbls>
          <c:showLegendKey val="0"/>
          <c:showVal val="0"/>
          <c:showCatName val="0"/>
          <c:showSerName val="0"/>
          <c:showPercent val="0"/>
          <c:showBubbleSize val="0"/>
        </c:dLbls>
        <c:axId val="854619247"/>
        <c:axId val="854634127"/>
      </c:areaChart>
      <c:lineChart>
        <c:grouping val="standard"/>
        <c:varyColors val="0"/>
        <c:ser>
          <c:idx val="0"/>
          <c:order val="0"/>
          <c:tx>
            <c:strRef>
              <c:f>'Slide 14'!$C$10</c:f>
              <c:strCache>
                <c:ptCount val="1"/>
                <c:pt idx="0">
                  <c:v>Job Openings per Unemployed Persons</c:v>
                </c:pt>
              </c:strCache>
            </c:strRef>
          </c:tx>
          <c:spPr>
            <a:ln w="28575" cap="rnd">
              <a:solidFill>
                <a:srgbClr val="117FA8"/>
              </a:solidFill>
              <a:round/>
            </a:ln>
            <a:effectLst/>
          </c:spPr>
          <c:marker>
            <c:symbol val="none"/>
          </c:marker>
          <c:cat>
            <c:numRef>
              <c:f>'Slide 14'!$B$11:$B$319</c:f>
              <c:numCache>
                <c:formatCode>mmm"-"yyyy</c:formatCode>
                <c:ptCount val="309"/>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pt idx="308">
                  <c:v>45930</c:v>
                </c:pt>
              </c:numCache>
            </c:numRef>
          </c:cat>
          <c:val>
            <c:numRef>
              <c:f>'Slide 14'!$C$11:$C$319</c:f>
              <c:numCache>
                <c:formatCode>0.000</c:formatCode>
                <c:ptCount val="309"/>
                <c:pt idx="0">
                  <c:v>#N/A</c:v>
                </c:pt>
                <c:pt idx="1">
                  <c:v>#N/A</c:v>
                </c:pt>
                <c:pt idx="2">
                  <c:v>#N/A</c:v>
                </c:pt>
                <c:pt idx="3">
                  <c:v>#N/A</c:v>
                </c:pt>
                <c:pt idx="4">
                  <c:v>#N/A</c:v>
                </c:pt>
                <c:pt idx="5">
                  <c:v>#N/A</c:v>
                </c:pt>
                <c:pt idx="6">
                  <c:v>#N/A</c:v>
                </c:pt>
                <c:pt idx="7">
                  <c:v>#N/A</c:v>
                </c:pt>
                <c:pt idx="8">
                  <c:v>#N/A</c:v>
                </c:pt>
                <c:pt idx="9">
                  <c:v>#N/A</c:v>
                </c:pt>
                <c:pt idx="10">
                  <c:v>#N/A</c:v>
                </c:pt>
                <c:pt idx="11">
                  <c:v>0.90308839190628332</c:v>
                </c:pt>
                <c:pt idx="12">
                  <c:v>0.86900215839282746</c:v>
                </c:pt>
                <c:pt idx="13">
                  <c:v>0.83708326490392515</c:v>
                </c:pt>
                <c:pt idx="14">
                  <c:v>0.77544373880475492</c:v>
                </c:pt>
                <c:pt idx="15">
                  <c:v>0.73592728432466914</c:v>
                </c:pt>
                <c:pt idx="16">
                  <c:v>0.71072920012849339</c:v>
                </c:pt>
                <c:pt idx="17">
                  <c:v>0.67257865515114124</c:v>
                </c:pt>
                <c:pt idx="18">
                  <c:v>0.67552787482910526</c:v>
                </c:pt>
                <c:pt idx="19">
                  <c:v>0.5714285714285714</c:v>
                </c:pt>
                <c:pt idx="20">
                  <c:v>0.570008401008121</c:v>
                </c:pt>
                <c:pt idx="21">
                  <c:v>0.48180400311931376</c:v>
                </c:pt>
                <c:pt idx="22">
                  <c:v>0.47169811320754718</c:v>
                </c:pt>
                <c:pt idx="23">
                  <c:v>0.44526519738435455</c:v>
                </c:pt>
                <c:pt idx="24">
                  <c:v>0.45208995355658765</c:v>
                </c:pt>
                <c:pt idx="25">
                  <c:v>0.41825928180158245</c:v>
                </c:pt>
                <c:pt idx="26">
                  <c:v>0.43497109826589597</c:v>
                </c:pt>
                <c:pt idx="27">
                  <c:v>0.40365158739388302</c:v>
                </c:pt>
                <c:pt idx="28">
                  <c:v>0.41159661864507679</c:v>
                </c:pt>
                <c:pt idx="29">
                  <c:v>0.4065292505659478</c:v>
                </c:pt>
                <c:pt idx="30">
                  <c:v>0.40131108462455306</c:v>
                </c:pt>
                <c:pt idx="31">
                  <c:v>0.42353082851637763</c:v>
                </c:pt>
                <c:pt idx="32">
                  <c:v>0.40007271845836867</c:v>
                </c:pt>
                <c:pt idx="33">
                  <c:v>0.41880341880341881</c:v>
                </c:pt>
                <c:pt idx="34">
                  <c:v>0.41244131455399063</c:v>
                </c:pt>
                <c:pt idx="35">
                  <c:v>0.36678240740740742</c:v>
                </c:pt>
                <c:pt idx="36">
                  <c:v>0.40387323943661974</c:v>
                </c:pt>
                <c:pt idx="37">
                  <c:v>0.37468090044093755</c:v>
                </c:pt>
                <c:pt idx="38">
                  <c:v>0.36085235211923616</c:v>
                </c:pt>
                <c:pt idx="39">
                  <c:v>0.35150418457362587</c:v>
                </c:pt>
                <c:pt idx="40">
                  <c:v>0.3671988388969521</c:v>
                </c:pt>
                <c:pt idx="41">
                  <c:v>0.36585365853658536</c:v>
                </c:pt>
                <c:pt idx="42">
                  <c:v>0.33081788924647654</c:v>
                </c:pt>
                <c:pt idx="43">
                  <c:v>0.3585881294964029</c:v>
                </c:pt>
                <c:pt idx="44">
                  <c:v>0.34648581997533906</c:v>
                </c:pt>
                <c:pt idx="45">
                  <c:v>0.37849289967934036</c:v>
                </c:pt>
                <c:pt idx="46">
                  <c:v>0.38759328358208955</c:v>
                </c:pt>
                <c:pt idx="47">
                  <c:v>0.41048454971744619</c:v>
                </c:pt>
                <c:pt idx="48">
                  <c:v>0.40908004778972523</c:v>
                </c:pt>
                <c:pt idx="49">
                  <c:v>0.4324721439941227</c:v>
                </c:pt>
                <c:pt idx="50">
                  <c:v>0.41514544812154047</c:v>
                </c:pt>
                <c:pt idx="51">
                  <c:v>0.42974296205630352</c:v>
                </c:pt>
                <c:pt idx="52">
                  <c:v>0.45177788602045788</c:v>
                </c:pt>
                <c:pt idx="53">
                  <c:v>0.4027274921554429</c:v>
                </c:pt>
                <c:pt idx="54">
                  <c:v>0.46878072763028517</c:v>
                </c:pt>
                <c:pt idx="55">
                  <c:v>0.44317897371714643</c:v>
                </c:pt>
                <c:pt idx="56">
                  <c:v>0.4820234641100038</c:v>
                </c:pt>
                <c:pt idx="57">
                  <c:v>0.48914526733655872</c:v>
                </c:pt>
                <c:pt idx="58">
                  <c:v>0.43772062531517902</c:v>
                </c:pt>
                <c:pt idx="59">
                  <c:v>0.51348626165868416</c:v>
                </c:pt>
                <c:pt idx="60">
                  <c:v>0.48869475847893112</c:v>
                </c:pt>
                <c:pt idx="61">
                  <c:v>0.49686716791979951</c:v>
                </c:pt>
                <c:pt idx="62">
                  <c:v>0.52268321054672351</c:v>
                </c:pt>
                <c:pt idx="63">
                  <c:v>0.54210114702815437</c:v>
                </c:pt>
                <c:pt idx="64">
                  <c:v>0.49627499673245329</c:v>
                </c:pt>
                <c:pt idx="65">
                  <c:v>0.53987240829346095</c:v>
                </c:pt>
                <c:pt idx="66">
                  <c:v>0.5746691871455577</c:v>
                </c:pt>
                <c:pt idx="67">
                  <c:v>0.56392103471749488</c:v>
                </c:pt>
                <c:pt idx="68">
                  <c:v>0.57619488944790154</c:v>
                </c:pt>
                <c:pt idx="69">
                  <c:v>0.56138467731114983</c:v>
                </c:pt>
                <c:pt idx="70">
                  <c:v>0.56145915939730373</c:v>
                </c:pt>
                <c:pt idx="71">
                  <c:v>0.5882676191784586</c:v>
                </c:pt>
                <c:pt idx="72">
                  <c:v>0.62245186862967161</c:v>
                </c:pt>
                <c:pt idx="73">
                  <c:v>0.60203229398663693</c:v>
                </c:pt>
                <c:pt idx="74">
                  <c:v>0.66911764705882348</c:v>
                </c:pt>
                <c:pt idx="75">
                  <c:v>0.672752808988764</c:v>
                </c:pt>
                <c:pt idx="76">
                  <c:v>0.63939828080229222</c:v>
                </c:pt>
                <c:pt idx="77">
                  <c:v>0.65904870732752463</c:v>
                </c:pt>
                <c:pt idx="78">
                  <c:v>0.61240418118466899</c:v>
                </c:pt>
                <c:pt idx="79">
                  <c:v>0.66422225356085174</c:v>
                </c:pt>
                <c:pt idx="80">
                  <c:v>0.69183584051409375</c:v>
                </c:pt>
                <c:pt idx="81">
                  <c:v>0.68247361379515381</c:v>
                </c:pt>
                <c:pt idx="82">
                  <c:v>0.67593131548311991</c:v>
                </c:pt>
                <c:pt idx="83">
                  <c:v>0.68322981366459623</c:v>
                </c:pt>
                <c:pt idx="84">
                  <c:v>0.66933670601461492</c:v>
                </c:pt>
                <c:pt idx="85">
                  <c:v>0.67836004042153886</c:v>
                </c:pt>
                <c:pt idx="86">
                  <c:v>0.73718615361759021</c:v>
                </c:pt>
                <c:pt idx="87">
                  <c:v>0.68452554744525551</c:v>
                </c:pt>
                <c:pt idx="88">
                  <c:v>0.68829441324268403</c:v>
                </c:pt>
                <c:pt idx="89">
                  <c:v>0.69623155179825191</c:v>
                </c:pt>
                <c:pt idx="90">
                  <c:v>0.64316687648622184</c:v>
                </c:pt>
                <c:pt idx="91">
                  <c:v>0.64327154379510398</c:v>
                </c:pt>
                <c:pt idx="92">
                  <c:v>0.64881450488145054</c:v>
                </c:pt>
                <c:pt idx="93">
                  <c:v>0.64059693243056515</c:v>
                </c:pt>
                <c:pt idx="94">
                  <c:v>0.64171270718232043</c:v>
                </c:pt>
                <c:pt idx="95">
                  <c:v>0.59450621321124919</c:v>
                </c:pt>
                <c:pt idx="96">
                  <c:v>0.60169160702667535</c:v>
                </c:pt>
                <c:pt idx="97">
                  <c:v>0.57076163798852875</c:v>
                </c:pt>
                <c:pt idx="98">
                  <c:v>0.54014318588596266</c:v>
                </c:pt>
                <c:pt idx="99">
                  <c:v>0.52834882807385097</c:v>
                </c:pt>
                <c:pt idx="100">
                  <c:v>0.49958308516974387</c:v>
                </c:pt>
                <c:pt idx="101">
                  <c:v>0.4466472303206997</c:v>
                </c:pt>
                <c:pt idx="102">
                  <c:v>0.4194919995524225</c:v>
                </c:pt>
                <c:pt idx="103">
                  <c:v>0.38927738927738925</c:v>
                </c:pt>
                <c:pt idx="104">
                  <c:v>0.33937223509585002</c:v>
                </c:pt>
                <c:pt idx="105">
                  <c:v>0.33521937661306334</c:v>
                </c:pt>
                <c:pt idx="106">
                  <c:v>0.30660466881761245</c:v>
                </c:pt>
                <c:pt idx="107">
                  <c:v>0.27875243664717347</c:v>
                </c:pt>
                <c:pt idx="108">
                  <c:v>0.22706916569912092</c:v>
                </c:pt>
                <c:pt idx="109">
                  <c:v>0.2220499302217398</c:v>
                </c:pt>
                <c:pt idx="110">
                  <c:v>0.18873826903023982</c:v>
                </c:pt>
                <c:pt idx="111">
                  <c:v>0.16566808633508986</c:v>
                </c:pt>
                <c:pt idx="112">
                  <c:v>0.17580522794675496</c:v>
                </c:pt>
                <c:pt idx="113">
                  <c:v>0.1701910654790236</c:v>
                </c:pt>
                <c:pt idx="114">
                  <c:v>0.15286624203821655</c:v>
                </c:pt>
                <c:pt idx="115">
                  <c:v>0.15782368030241664</c:v>
                </c:pt>
                <c:pt idx="116">
                  <c:v>0.16570057965220866</c:v>
                </c:pt>
                <c:pt idx="117">
                  <c:v>0.15672225117248567</c:v>
                </c:pt>
                <c:pt idx="118">
                  <c:v>0.1644654707930876</c:v>
                </c:pt>
                <c:pt idx="119">
                  <c:v>0.17008875347728175</c:v>
                </c:pt>
                <c:pt idx="120">
                  <c:v>0.18855509770038548</c:v>
                </c:pt>
                <c:pt idx="121">
                  <c:v>0.17640442003573084</c:v>
                </c:pt>
                <c:pt idx="122">
                  <c:v>0.17622681226154455</c:v>
                </c:pt>
                <c:pt idx="123">
                  <c:v>0.20574225122349102</c:v>
                </c:pt>
                <c:pt idx="124">
                  <c:v>0.20122567176240824</c:v>
                </c:pt>
                <c:pt idx="125">
                  <c:v>0.19351941412187371</c:v>
                </c:pt>
                <c:pt idx="126">
                  <c:v>0.21237596471885337</c:v>
                </c:pt>
                <c:pt idx="127">
                  <c:v>0.2047378481703987</c:v>
                </c:pt>
                <c:pt idx="128">
                  <c:v>0.20015090198230331</c:v>
                </c:pt>
                <c:pt idx="129">
                  <c:v>0.22285753651143567</c:v>
                </c:pt>
                <c:pt idx="130">
                  <c:v>0.21291691532391752</c:v>
                </c:pt>
                <c:pt idx="131">
                  <c:v>0.21313074993030387</c:v>
                </c:pt>
                <c:pt idx="132">
                  <c:v>0.22150859915792478</c:v>
                </c:pt>
                <c:pt idx="133">
                  <c:v>0.23342981186685963</c:v>
                </c:pt>
                <c:pt idx="134">
                  <c:v>0.23738807599912645</c:v>
                </c:pt>
                <c:pt idx="135">
                  <c:v>0.2335029017697213</c:v>
                </c:pt>
                <c:pt idx="136">
                  <c:v>0.2294478527607362</c:v>
                </c:pt>
                <c:pt idx="137">
                  <c:v>0.24745738432889272</c:v>
                </c:pt>
                <c:pt idx="138">
                  <c:v>0.26324202572113636</c:v>
                </c:pt>
                <c:pt idx="139">
                  <c:v>0.24091764365320598</c:v>
                </c:pt>
                <c:pt idx="140">
                  <c:v>0.27057642672784626</c:v>
                </c:pt>
                <c:pt idx="141">
                  <c:v>0.26622039134912462</c:v>
                </c:pt>
                <c:pt idx="142">
                  <c:v>0.26800481130657045</c:v>
                </c:pt>
                <c:pt idx="143">
                  <c:v>0.28778736729550142</c:v>
                </c:pt>
                <c:pt idx="144">
                  <c:v>0.30546221770727516</c:v>
                </c:pt>
                <c:pt idx="145">
                  <c:v>0.28221337703894483</c:v>
                </c:pt>
                <c:pt idx="146">
                  <c:v>0.31298670652088412</c:v>
                </c:pt>
                <c:pt idx="147">
                  <c:v>0.29993673888976752</c:v>
                </c:pt>
                <c:pt idx="148">
                  <c:v>0.30292259083728279</c:v>
                </c:pt>
                <c:pt idx="149">
                  <c:v>0.30814686416640402</c:v>
                </c:pt>
                <c:pt idx="150">
                  <c:v>0.29511694058154236</c:v>
                </c:pt>
                <c:pt idx="151">
                  <c:v>0.30542859433886616</c:v>
                </c:pt>
                <c:pt idx="152">
                  <c:v>0.32042921997523732</c:v>
                </c:pt>
                <c:pt idx="153">
                  <c:v>0.31136588584625535</c:v>
                </c:pt>
                <c:pt idx="154">
                  <c:v>0.32303206997084549</c:v>
                </c:pt>
                <c:pt idx="155">
                  <c:v>0.32281671816555535</c:v>
                </c:pt>
                <c:pt idx="156">
                  <c:v>0.31456980194050199</c:v>
                </c:pt>
                <c:pt idx="157">
                  <c:v>0.33506276150627617</c:v>
                </c:pt>
                <c:pt idx="158">
                  <c:v>0.34870390965865344</c:v>
                </c:pt>
                <c:pt idx="159">
                  <c:v>0.33911564625850338</c:v>
                </c:pt>
                <c:pt idx="160">
                  <c:v>0.35567187231851727</c:v>
                </c:pt>
                <c:pt idx="161">
                  <c:v>0.35316143306952602</c:v>
                </c:pt>
                <c:pt idx="162">
                  <c:v>0.34274371415968241</c:v>
                </c:pt>
                <c:pt idx="163">
                  <c:v>0.36217749800514232</c:v>
                </c:pt>
                <c:pt idx="164">
                  <c:v>0.366282165039929</c:v>
                </c:pt>
                <c:pt idx="165">
                  <c:v>0.3791307471264368</c:v>
                </c:pt>
                <c:pt idx="166">
                  <c:v>0.38184852136831371</c:v>
                </c:pt>
                <c:pt idx="167">
                  <c:v>0.39609765474817377</c:v>
                </c:pt>
                <c:pt idx="168">
                  <c:v>0.40452852381885906</c:v>
                </c:pt>
                <c:pt idx="169">
                  <c:v>0.42255290366218956</c:v>
                </c:pt>
                <c:pt idx="170">
                  <c:v>0.42273603082851635</c:v>
                </c:pt>
                <c:pt idx="171">
                  <c:v>0.47062461348175633</c:v>
                </c:pt>
                <c:pt idx="172">
                  <c:v>0.48148899482706159</c:v>
                </c:pt>
                <c:pt idx="173">
                  <c:v>0.52663847780126849</c:v>
                </c:pt>
                <c:pt idx="174">
                  <c:v>0.50437135720233139</c:v>
                </c:pt>
                <c:pt idx="175">
                  <c:v>0.55724554641108448</c:v>
                </c:pt>
                <c:pt idx="176">
                  <c:v>0.53055495573310296</c:v>
                </c:pt>
                <c:pt idx="177">
                  <c:v>0.55750834260289206</c:v>
                </c:pt>
                <c:pt idx="178">
                  <c:v>0.53278327832783279</c:v>
                </c:pt>
                <c:pt idx="179">
                  <c:v>0.58850521968567171</c:v>
                </c:pt>
                <c:pt idx="180">
                  <c:v>0.6014631401238042</c:v>
                </c:pt>
                <c:pt idx="181">
                  <c:v>0.63565530875683218</c:v>
                </c:pt>
                <c:pt idx="182">
                  <c:v>0.61186142102172636</c:v>
                </c:pt>
                <c:pt idx="183">
                  <c:v>0.65473684210526317</c:v>
                </c:pt>
                <c:pt idx="184">
                  <c:v>0.62972605841068596</c:v>
                </c:pt>
                <c:pt idx="185">
                  <c:v>0.63635261307141988</c:v>
                </c:pt>
                <c:pt idx="186">
                  <c:v>0.74152075425492836</c:v>
                </c:pt>
                <c:pt idx="187">
                  <c:v>0.68405905905905906</c:v>
                </c:pt>
                <c:pt idx="188">
                  <c:v>0.69406854685721509</c:v>
                </c:pt>
                <c:pt idx="189">
                  <c:v>0.72873011865690485</c:v>
                </c:pt>
                <c:pt idx="190">
                  <c:v>0.71350000000000002</c:v>
                </c:pt>
                <c:pt idx="191">
                  <c:v>0.73921841406348809</c:v>
                </c:pt>
                <c:pt idx="192">
                  <c:v>0.7882522617018487</c:v>
                </c:pt>
                <c:pt idx="193">
                  <c:v>0.74915606336016616</c:v>
                </c:pt>
                <c:pt idx="194">
                  <c:v>0.76987815601055143</c:v>
                </c:pt>
                <c:pt idx="195">
                  <c:v>0.71935044006446014</c:v>
                </c:pt>
                <c:pt idx="196">
                  <c:v>0.75496602195504448</c:v>
                </c:pt>
                <c:pt idx="197">
                  <c:v>0.74147727272727271</c:v>
                </c:pt>
                <c:pt idx="198">
                  <c:v>0.78026436330323257</c:v>
                </c:pt>
                <c:pt idx="199">
                  <c:v>0.72931654676258995</c:v>
                </c:pt>
                <c:pt idx="200">
                  <c:v>0.73783477932855523</c:v>
                </c:pt>
                <c:pt idx="201">
                  <c:v>0.71578543080271417</c:v>
                </c:pt>
                <c:pt idx="202">
                  <c:v>0.79054680259499532</c:v>
                </c:pt>
                <c:pt idx="203">
                  <c:v>0.79297965696051054</c:v>
                </c:pt>
                <c:pt idx="204">
                  <c:v>0.75214247455811467</c:v>
                </c:pt>
                <c:pt idx="205">
                  <c:v>0.80268329041875597</c:v>
                </c:pt>
                <c:pt idx="206">
                  <c:v>0.82157500353456803</c:v>
                </c:pt>
                <c:pt idx="207">
                  <c:v>0.85921850754690365</c:v>
                </c:pt>
                <c:pt idx="208">
                  <c:v>0.8322857142857143</c:v>
                </c:pt>
                <c:pt idx="209">
                  <c:v>0.91735777680779862</c:v>
                </c:pt>
                <c:pt idx="210">
                  <c:v>0.90510737086477078</c:v>
                </c:pt>
                <c:pt idx="211">
                  <c:v>0.886190341711381</c:v>
                </c:pt>
                <c:pt idx="212">
                  <c:v>0.92208929092500724</c:v>
                </c:pt>
                <c:pt idx="213">
                  <c:v>0.95641791044776114</c:v>
                </c:pt>
                <c:pt idx="214">
                  <c:v>0.92574549749040447</c:v>
                </c:pt>
                <c:pt idx="215">
                  <c:v>0.95536791314837155</c:v>
                </c:pt>
                <c:pt idx="216">
                  <c:v>1.020342117429496</c:v>
                </c:pt>
                <c:pt idx="217">
                  <c:v>0.99559337486704147</c:v>
                </c:pt>
                <c:pt idx="218">
                  <c:v>1.053461063040791</c:v>
                </c:pt>
                <c:pt idx="219">
                  <c:v>1.0647159002941631</c:v>
                </c:pt>
                <c:pt idx="220">
                  <c:v>1.1323434473854099</c:v>
                </c:pt>
                <c:pt idx="221">
                  <c:v>1.121451838064216</c:v>
                </c:pt>
                <c:pt idx="222">
                  <c:v>1.1606133979015334</c:v>
                </c:pt>
                <c:pt idx="223">
                  <c:v>1.1708901884340481</c:v>
                </c:pt>
                <c:pt idx="224">
                  <c:v>1.2203194467314342</c:v>
                </c:pt>
                <c:pt idx="225">
                  <c:v>1.1759781033649976</c:v>
                </c:pt>
                <c:pt idx="226">
                  <c:v>1.2418642681929681</c:v>
                </c:pt>
                <c:pt idx="227">
                  <c:v>1.17217091876663</c:v>
                </c:pt>
                <c:pt idx="228">
                  <c:v>1.1586100386100386</c:v>
                </c:pt>
                <c:pt idx="229">
                  <c:v>1.1515645371577574</c:v>
                </c:pt>
                <c:pt idx="230">
                  <c:v>1.1797807158980973</c:v>
                </c:pt>
                <c:pt idx="231">
                  <c:v>1.2199295420231504</c:v>
                </c:pt>
                <c:pt idx="232">
                  <c:v>1.2268128161888701</c:v>
                </c:pt>
                <c:pt idx="233">
                  <c:v>1.2121314237573715</c:v>
                </c:pt>
                <c:pt idx="234">
                  <c:v>1.1618544794588352</c:v>
                </c:pt>
                <c:pt idx="235">
                  <c:v>1.2074011774600504</c:v>
                </c:pt>
                <c:pt idx="236">
                  <c:v>1.2383104467234487</c:v>
                </c:pt>
                <c:pt idx="237">
                  <c:v>1.2415261454607391</c:v>
                </c:pt>
                <c:pt idx="238">
                  <c:v>1.1738241308793456</c:v>
                </c:pt>
                <c:pt idx="239">
                  <c:v>1.1445412608918504</c:v>
                </c:pt>
                <c:pt idx="240">
                  <c:v>1.2138354063724655</c:v>
                </c:pt>
                <c:pt idx="241">
                  <c:v>1.2108465148618113</c:v>
                </c:pt>
                <c:pt idx="242">
                  <c:v>0.81792950319178459</c:v>
                </c:pt>
                <c:pt idx="243">
                  <c:v>0.19953214347600071</c:v>
                </c:pt>
                <c:pt idx="244">
                  <c:v>0.26814467963113381</c:v>
                </c:pt>
                <c:pt idx="245">
                  <c:v>0.34721278042148196</c:v>
                </c:pt>
                <c:pt idx="246">
                  <c:v>0.39933953033268099</c:v>
                </c:pt>
                <c:pt idx="247">
                  <c:v>0.47760196122130599</c:v>
                </c:pt>
                <c:pt idx="248">
                  <c:v>0.51863947745738415</c:v>
                </c:pt>
                <c:pt idx="249">
                  <c:v>0.61398121387283233</c:v>
                </c:pt>
                <c:pt idx="250">
                  <c:v>0.63774078922760424</c:v>
                </c:pt>
                <c:pt idx="251">
                  <c:v>0.62887650882079849</c:v>
                </c:pt>
                <c:pt idx="252">
                  <c:v>0.70379054318093004</c:v>
                </c:pt>
                <c:pt idx="253">
                  <c:v>0.77558779389694843</c:v>
                </c:pt>
                <c:pt idx="254">
                  <c:v>0.86818368183681838</c:v>
                </c:pt>
                <c:pt idx="255">
                  <c:v>0.9584101618520795</c:v>
                </c:pt>
                <c:pt idx="256">
                  <c:v>1.0689617958126485</c:v>
                </c:pt>
                <c:pt idx="257">
                  <c:v>1.0883534136546185</c:v>
                </c:pt>
                <c:pt idx="258">
                  <c:v>1.2654907799793838</c:v>
                </c:pt>
                <c:pt idx="259">
                  <c:v>1.3238279362010634</c:v>
                </c:pt>
                <c:pt idx="260">
                  <c:v>1.4217198118139049</c:v>
                </c:pt>
                <c:pt idx="261">
                  <c:v>1.5580436873196868</c:v>
                </c:pt>
                <c:pt idx="262">
                  <c:v>1.6470152569989631</c:v>
                </c:pt>
                <c:pt idx="263">
                  <c:v>1.7844638949671772</c:v>
                </c:pt>
                <c:pt idx="264">
                  <c:v>1.7257371007371007</c:v>
                </c:pt>
                <c:pt idx="265">
                  <c:v>1.8506586256149817</c:v>
                </c:pt>
                <c:pt idx="266">
                  <c:v>2.01762554040572</c:v>
                </c:pt>
                <c:pt idx="267">
                  <c:v>1.9795068310563146</c:v>
                </c:pt>
                <c:pt idx="268">
                  <c:v>1.9192712685943507</c:v>
                </c:pt>
                <c:pt idx="269">
                  <c:v>1.8914468156612334</c:v>
                </c:pt>
                <c:pt idx="270">
                  <c:v>2.0128294036061027</c:v>
                </c:pt>
                <c:pt idx="271">
                  <c:v>1.7144787970941038</c:v>
                </c:pt>
                <c:pt idx="272">
                  <c:v>1.8667127071823204</c:v>
                </c:pt>
                <c:pt idx="273">
                  <c:v>1.7585513078470825</c:v>
                </c:pt>
                <c:pt idx="274">
                  <c:v>1.7868080094228505</c:v>
                </c:pt>
                <c:pt idx="275">
                  <c:v>1.8862296219216095</c:v>
                </c:pt>
                <c:pt idx="276">
                  <c:v>1.8084217852792761</c:v>
                </c:pt>
                <c:pt idx="277">
                  <c:v>1.6514592418651459</c:v>
                </c:pt>
                <c:pt idx="278">
                  <c:v>1.6393218016783695</c:v>
                </c:pt>
                <c:pt idx="279">
                  <c:v>1.7374369674839159</c:v>
                </c:pt>
                <c:pt idx="280">
                  <c:v>1.5289866973230415</c:v>
                </c:pt>
                <c:pt idx="281">
                  <c:v>1.5426317556226923</c:v>
                </c:pt>
                <c:pt idx="282">
                  <c:v>1.4537162162162163</c:v>
                </c:pt>
                <c:pt idx="283">
                  <c:v>1.4778803309993636</c:v>
                </c:pt>
                <c:pt idx="284">
                  <c:v>1.466803667404363</c:v>
                </c:pt>
                <c:pt idx="285">
                  <c:v>1.3196480938416422</c:v>
                </c:pt>
                <c:pt idx="286">
                  <c:v>1.3851934761752478</c:v>
                </c:pt>
                <c:pt idx="287">
                  <c:v>1.3594615993665875</c:v>
                </c:pt>
                <c:pt idx="288">
                  <c:v>1.3771344934135632</c:v>
                </c:pt>
                <c:pt idx="289">
                  <c:v>1.3068709377901579</c:v>
                </c:pt>
                <c:pt idx="290">
                  <c:v>1.245651839310451</c:v>
                </c:pt>
                <c:pt idx="291">
                  <c:v>1.1735982747997535</c:v>
                </c:pt>
                <c:pt idx="292">
                  <c:v>1.1908063300678222</c:v>
                </c:pt>
                <c:pt idx="293">
                  <c:v>1.0822017812819389</c:v>
                </c:pt>
                <c:pt idx="294">
                  <c:v>1.0573481752853318</c:v>
                </c:pt>
                <c:pt idx="295">
                  <c:v>1.0817423278178475</c:v>
                </c:pt>
                <c:pt idx="296">
                  <c:v>1.0292711201275178</c:v>
                </c:pt>
                <c:pt idx="297">
                  <c:v>1.0922260470453242</c:v>
                </c:pt>
                <c:pt idx="298">
                  <c:v>1.1277910405841876</c:v>
                </c:pt>
                <c:pt idx="299">
                  <c:v>1.0903282021492884</c:v>
                </c:pt>
                <c:pt idx="300">
                  <c:v>1.1333041319900716</c:v>
                </c:pt>
                <c:pt idx="301">
                  <c:v>1.06069200226886</c:v>
                </c:pt>
                <c:pt idx="302">
                  <c:v>1.0165184243964422</c:v>
                </c:pt>
                <c:pt idx="303">
                  <c:v>1.0319564610661456</c:v>
                </c:pt>
                <c:pt idx="304">
                  <c:v>1.0656349316014924</c:v>
                </c:pt>
                <c:pt idx="305">
                  <c:v>1.0487526728439058</c:v>
                </c:pt>
                <c:pt idx="306">
                  <c:v>0.996130458817026</c:v>
                </c:pt>
                <c:pt idx="307">
                  <c:v>0.9787378114842904</c:v>
                </c:pt>
              </c:numCache>
            </c:numRef>
          </c:val>
          <c:smooth val="0"/>
          <c:extLst>
            <c:ext xmlns:c16="http://schemas.microsoft.com/office/drawing/2014/chart" uri="{C3380CC4-5D6E-409C-BE32-E72D297353CC}">
              <c16:uniqueId val="{00000001-401E-4EB4-AEBD-F3268334C45E}"/>
            </c:ext>
          </c:extLst>
        </c:ser>
        <c:dLbls>
          <c:showLegendKey val="0"/>
          <c:showVal val="0"/>
          <c:showCatName val="0"/>
          <c:showSerName val="0"/>
          <c:showPercent val="0"/>
          <c:showBubbleSize val="0"/>
        </c:dLbls>
        <c:marker val="1"/>
        <c:smooth val="0"/>
        <c:axId val="1697387056"/>
        <c:axId val="1697388976"/>
      </c:lineChart>
      <c:lineChart>
        <c:grouping val="standard"/>
        <c:varyColors val="0"/>
        <c:ser>
          <c:idx val="3"/>
          <c:order val="3"/>
          <c:tx>
            <c:strRef>
              <c:f>'Slide 14'!$E$10</c:f>
              <c:strCache>
                <c:ptCount val="1"/>
              </c:strCache>
            </c:strRef>
          </c:tx>
          <c:spPr>
            <a:ln w="12700" cap="rnd">
              <a:solidFill>
                <a:schemeClr val="tx1"/>
              </a:solidFill>
              <a:round/>
            </a:ln>
            <a:effectLst/>
          </c:spPr>
          <c:marker>
            <c:symbol val="none"/>
          </c:marker>
          <c:dPt>
            <c:idx val="225"/>
            <c:marker>
              <c:symbol val="none"/>
            </c:marker>
            <c:bubble3D val="0"/>
            <c:extLst>
              <c:ext xmlns:c16="http://schemas.microsoft.com/office/drawing/2014/chart" uri="{C3380CC4-5D6E-409C-BE32-E72D297353CC}">
                <c16:uniqueId val="{00000002-401E-4EB4-AEBD-F3268334C45E}"/>
              </c:ext>
            </c:extLst>
          </c:dPt>
          <c:cat>
            <c:numRef>
              <c:f>'Slide 14'!$B$11:$B$319</c:f>
              <c:numCache>
                <c:formatCode>mmm"-"yyyy</c:formatCode>
                <c:ptCount val="309"/>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pt idx="308">
                  <c:v>45930</c:v>
                </c:pt>
              </c:numCache>
            </c:numRef>
          </c:cat>
          <c:val>
            <c:numRef>
              <c:f>'Slide 14'!$E$11:$E$319</c:f>
              <c:numCache>
                <c:formatCode>General</c:formatCode>
                <c:ptCount val="309"/>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numCache>
            </c:numRef>
          </c:val>
          <c:smooth val="0"/>
          <c:extLst>
            <c:ext xmlns:c16="http://schemas.microsoft.com/office/drawing/2014/chart" uri="{C3380CC4-5D6E-409C-BE32-E72D297353CC}">
              <c16:uniqueId val="{00000003-401E-4EB4-AEBD-F3268334C45E}"/>
            </c:ext>
          </c:extLst>
        </c:ser>
        <c:dLbls>
          <c:showLegendKey val="0"/>
          <c:showVal val="0"/>
          <c:showCatName val="0"/>
          <c:showSerName val="0"/>
          <c:showPercent val="0"/>
          <c:showBubbleSize val="0"/>
        </c:dLbls>
        <c:marker val="1"/>
        <c:smooth val="0"/>
        <c:axId val="854619247"/>
        <c:axId val="854634127"/>
        <c:extLst>
          <c:ext xmlns:c15="http://schemas.microsoft.com/office/drawing/2012/chart" uri="{02D57815-91ED-43cb-92C2-25804820EDAC}">
            <c15:filteredLineSeries>
              <c15:ser>
                <c:idx val="1"/>
                <c:order val="1"/>
                <c:spPr>
                  <a:ln w="28575" cap="rnd">
                    <a:solidFill>
                      <a:schemeClr val="accent2"/>
                    </a:solidFill>
                    <a:round/>
                  </a:ln>
                  <a:effectLst/>
                </c:spPr>
                <c:marker>
                  <c:symbol val="none"/>
                </c:marker>
                <c:cat>
                  <c:numRef>
                    <c:extLst>
                      <c:ext uri="{02D57815-91ED-43cb-92C2-25804820EDAC}">
                        <c15:formulaRef>
                          <c15:sqref>'Slide 14'!$B$11:$B$319</c15:sqref>
                        </c15:formulaRef>
                      </c:ext>
                    </c:extLst>
                    <c:numCache>
                      <c:formatCode>mmm"-"yyyy</c:formatCode>
                      <c:ptCount val="309"/>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pt idx="308">
                        <c:v>45930</c:v>
                      </c:pt>
                    </c:numCache>
                  </c:numRef>
                </c:cat>
                <c:val>
                  <c:numLit>
                    <c:formatCode>General</c:formatCode>
                    <c:ptCount val="305"/>
                    <c:pt idx="0">
                      <c:v>#N/A</c:v>
                    </c:pt>
                    <c:pt idx="1">
                      <c:v>#N/A</c:v>
                    </c:pt>
                    <c:pt idx="2">
                      <c:v>#N/A</c:v>
                    </c:pt>
                    <c:pt idx="3">
                      <c:v>#N/A</c:v>
                    </c:pt>
                    <c:pt idx="4">
                      <c:v>#N/A</c:v>
                    </c:pt>
                    <c:pt idx="5">
                      <c:v>#N/A</c:v>
                    </c:pt>
                    <c:pt idx="6">
                      <c:v>#N/A</c:v>
                    </c:pt>
                    <c:pt idx="7">
                      <c:v>#N/A</c:v>
                    </c:pt>
                    <c:pt idx="8">
                      <c:v>#N/A</c:v>
                    </c:pt>
                    <c:pt idx="9">
                      <c:v>#N/A</c:v>
                    </c:pt>
                    <c:pt idx="10">
                      <c:v>#N/A</c:v>
                    </c:pt>
                    <c:pt idx="11">
                      <c:v>0.90308839190628332</c:v>
                    </c:pt>
                    <c:pt idx="12">
                      <c:v>0.86900215839282746</c:v>
                    </c:pt>
                    <c:pt idx="13">
                      <c:v>0.83708326490392515</c:v>
                    </c:pt>
                    <c:pt idx="14">
                      <c:v>0.77544373880475492</c:v>
                    </c:pt>
                    <c:pt idx="15">
                      <c:v>0.73592728432466914</c:v>
                    </c:pt>
                    <c:pt idx="16">
                      <c:v>0.71072920012849339</c:v>
                    </c:pt>
                    <c:pt idx="17">
                      <c:v>0.67257865515114124</c:v>
                    </c:pt>
                    <c:pt idx="18">
                      <c:v>0.67552787482910526</c:v>
                    </c:pt>
                    <c:pt idx="19">
                      <c:v>0.5714285714285714</c:v>
                    </c:pt>
                    <c:pt idx="20">
                      <c:v>0.570008401008121</c:v>
                    </c:pt>
                    <c:pt idx="21">
                      <c:v>0.48180400311931376</c:v>
                    </c:pt>
                    <c:pt idx="22">
                      <c:v>0.47169811320754718</c:v>
                    </c:pt>
                    <c:pt idx="23">
                      <c:v>0.44526519738435455</c:v>
                    </c:pt>
                    <c:pt idx="24">
                      <c:v>0.45208995355658765</c:v>
                    </c:pt>
                    <c:pt idx="25">
                      <c:v>0.41825928180158245</c:v>
                    </c:pt>
                    <c:pt idx="26">
                      <c:v>0.43497109826589597</c:v>
                    </c:pt>
                    <c:pt idx="27">
                      <c:v>0.40365158739388302</c:v>
                    </c:pt>
                    <c:pt idx="28">
                      <c:v>0.41159661864507679</c:v>
                    </c:pt>
                    <c:pt idx="29">
                      <c:v>0.4065292505659478</c:v>
                    </c:pt>
                    <c:pt idx="30">
                      <c:v>0.40131108462455306</c:v>
                    </c:pt>
                    <c:pt idx="31">
                      <c:v>0.42353082851637763</c:v>
                    </c:pt>
                    <c:pt idx="32">
                      <c:v>0.40007271845836867</c:v>
                    </c:pt>
                    <c:pt idx="33">
                      <c:v>0.41880341880341881</c:v>
                    </c:pt>
                    <c:pt idx="34">
                      <c:v>0.41244131455399063</c:v>
                    </c:pt>
                    <c:pt idx="35">
                      <c:v>0.36678240740740742</c:v>
                    </c:pt>
                    <c:pt idx="36">
                      <c:v>0.40387323943661974</c:v>
                    </c:pt>
                    <c:pt idx="37">
                      <c:v>0.37468090044093755</c:v>
                    </c:pt>
                    <c:pt idx="38">
                      <c:v>0.36085235211923616</c:v>
                    </c:pt>
                    <c:pt idx="39">
                      <c:v>0.35150418457362587</c:v>
                    </c:pt>
                    <c:pt idx="40">
                      <c:v>0.3671988388969521</c:v>
                    </c:pt>
                    <c:pt idx="41">
                      <c:v>0.36585365853658536</c:v>
                    </c:pt>
                    <c:pt idx="42">
                      <c:v>0.33081788924647654</c:v>
                    </c:pt>
                    <c:pt idx="43">
                      <c:v>0.3585881294964029</c:v>
                    </c:pt>
                    <c:pt idx="44">
                      <c:v>0.34648581997533906</c:v>
                    </c:pt>
                    <c:pt idx="45">
                      <c:v>0.37849289967934036</c:v>
                    </c:pt>
                    <c:pt idx="46">
                      <c:v>0.38759328358208955</c:v>
                    </c:pt>
                    <c:pt idx="47">
                      <c:v>0.41048454971744619</c:v>
                    </c:pt>
                    <c:pt idx="48">
                      <c:v>0.40908004778972523</c:v>
                    </c:pt>
                    <c:pt idx="49">
                      <c:v>0.4324721439941227</c:v>
                    </c:pt>
                    <c:pt idx="50">
                      <c:v>0.41514544812154047</c:v>
                    </c:pt>
                    <c:pt idx="51">
                      <c:v>0.42974296205630352</c:v>
                    </c:pt>
                    <c:pt idx="52">
                      <c:v>0.45177788602045788</c:v>
                    </c:pt>
                    <c:pt idx="53">
                      <c:v>0.4027274921554429</c:v>
                    </c:pt>
                    <c:pt idx="54">
                      <c:v>0.46878072763028517</c:v>
                    </c:pt>
                    <c:pt idx="55">
                      <c:v>0.44317897371714643</c:v>
                    </c:pt>
                    <c:pt idx="56">
                      <c:v>0.4820234641100038</c:v>
                    </c:pt>
                    <c:pt idx="57">
                      <c:v>0.48914526733655872</c:v>
                    </c:pt>
                    <c:pt idx="58">
                      <c:v>0.43772062531517902</c:v>
                    </c:pt>
                    <c:pt idx="59">
                      <c:v>0.51348626165868416</c:v>
                    </c:pt>
                    <c:pt idx="60">
                      <c:v>0.48869475847893112</c:v>
                    </c:pt>
                    <c:pt idx="61">
                      <c:v>0.49686716791979951</c:v>
                    </c:pt>
                    <c:pt idx="62">
                      <c:v>0.52268321054672351</c:v>
                    </c:pt>
                    <c:pt idx="63">
                      <c:v>0.54210114702815437</c:v>
                    </c:pt>
                    <c:pt idx="64">
                      <c:v>0.49627499673245329</c:v>
                    </c:pt>
                    <c:pt idx="65">
                      <c:v>0.53987240829346095</c:v>
                    </c:pt>
                    <c:pt idx="66">
                      <c:v>0.5746691871455577</c:v>
                    </c:pt>
                    <c:pt idx="67">
                      <c:v>0.56392103471749488</c:v>
                    </c:pt>
                    <c:pt idx="68">
                      <c:v>0.57619488944790154</c:v>
                    </c:pt>
                    <c:pt idx="69">
                      <c:v>0.56138467731114983</c:v>
                    </c:pt>
                    <c:pt idx="70">
                      <c:v>0.56145915939730373</c:v>
                    </c:pt>
                    <c:pt idx="71">
                      <c:v>0.5882676191784586</c:v>
                    </c:pt>
                    <c:pt idx="72">
                      <c:v>0.62245186862967161</c:v>
                    </c:pt>
                    <c:pt idx="73">
                      <c:v>0.60203229398663693</c:v>
                    </c:pt>
                    <c:pt idx="74">
                      <c:v>0.66911764705882348</c:v>
                    </c:pt>
                    <c:pt idx="75">
                      <c:v>0.672752808988764</c:v>
                    </c:pt>
                    <c:pt idx="76">
                      <c:v>0.63939828080229222</c:v>
                    </c:pt>
                    <c:pt idx="77">
                      <c:v>0.65904870732752463</c:v>
                    </c:pt>
                    <c:pt idx="78">
                      <c:v>0.61240418118466899</c:v>
                    </c:pt>
                    <c:pt idx="79">
                      <c:v>0.66422225356085174</c:v>
                    </c:pt>
                    <c:pt idx="80">
                      <c:v>0.69183584051409375</c:v>
                    </c:pt>
                    <c:pt idx="81">
                      <c:v>0.68247361379515381</c:v>
                    </c:pt>
                    <c:pt idx="82">
                      <c:v>0.67593131548311991</c:v>
                    </c:pt>
                    <c:pt idx="83">
                      <c:v>0.68322981366459623</c:v>
                    </c:pt>
                    <c:pt idx="84">
                      <c:v>0.66933670601461492</c:v>
                    </c:pt>
                    <c:pt idx="85">
                      <c:v>0.67836004042153886</c:v>
                    </c:pt>
                    <c:pt idx="86">
                      <c:v>0.73718615361759021</c:v>
                    </c:pt>
                    <c:pt idx="87">
                      <c:v>0.68452554744525551</c:v>
                    </c:pt>
                    <c:pt idx="88">
                      <c:v>0.68829441324268403</c:v>
                    </c:pt>
                    <c:pt idx="89">
                      <c:v>0.69623155179825191</c:v>
                    </c:pt>
                    <c:pt idx="90">
                      <c:v>0.64316687648622184</c:v>
                    </c:pt>
                    <c:pt idx="91">
                      <c:v>0.64327154379510398</c:v>
                    </c:pt>
                    <c:pt idx="92">
                      <c:v>0.64881450488145054</c:v>
                    </c:pt>
                    <c:pt idx="93">
                      <c:v>0.64059693243056515</c:v>
                    </c:pt>
                    <c:pt idx="94">
                      <c:v>0.64171270718232043</c:v>
                    </c:pt>
                    <c:pt idx="95">
                      <c:v>0.59450621321124919</c:v>
                    </c:pt>
                    <c:pt idx="96">
                      <c:v>0.60169160702667535</c:v>
                    </c:pt>
                    <c:pt idx="97">
                      <c:v>0.57076163798852875</c:v>
                    </c:pt>
                    <c:pt idx="98">
                      <c:v>0.54014318588596266</c:v>
                    </c:pt>
                    <c:pt idx="99">
                      <c:v>0.52834882807385097</c:v>
                    </c:pt>
                    <c:pt idx="100">
                      <c:v>0.49958308516974387</c:v>
                    </c:pt>
                    <c:pt idx="101">
                      <c:v>0.4466472303206997</c:v>
                    </c:pt>
                    <c:pt idx="102">
                      <c:v>0.4194919995524225</c:v>
                    </c:pt>
                    <c:pt idx="103">
                      <c:v>0.38927738927738925</c:v>
                    </c:pt>
                    <c:pt idx="104">
                      <c:v>0.33937223509585002</c:v>
                    </c:pt>
                    <c:pt idx="105">
                      <c:v>0.33521937661306334</c:v>
                    </c:pt>
                    <c:pt idx="106">
                      <c:v>0.30660466881761245</c:v>
                    </c:pt>
                    <c:pt idx="107">
                      <c:v>0.27875243664717347</c:v>
                    </c:pt>
                    <c:pt idx="108">
                      <c:v>0.22706916569912092</c:v>
                    </c:pt>
                    <c:pt idx="109">
                      <c:v>0.2220499302217398</c:v>
                    </c:pt>
                    <c:pt idx="110">
                      <c:v>0.18873826903023982</c:v>
                    </c:pt>
                    <c:pt idx="111">
                      <c:v>0.16566808633508986</c:v>
                    </c:pt>
                    <c:pt idx="112">
                      <c:v>0.17580522794675496</c:v>
                    </c:pt>
                    <c:pt idx="113">
                      <c:v>0.1701910654790236</c:v>
                    </c:pt>
                    <c:pt idx="114">
                      <c:v>0.15286624203821655</c:v>
                    </c:pt>
                    <c:pt idx="115">
                      <c:v>0.15782368030241664</c:v>
                    </c:pt>
                    <c:pt idx="116">
                      <c:v>0.16570057965220866</c:v>
                    </c:pt>
                    <c:pt idx="117">
                      <c:v>0.15672225117248567</c:v>
                    </c:pt>
                    <c:pt idx="118">
                      <c:v>0.1644654707930876</c:v>
                    </c:pt>
                    <c:pt idx="119">
                      <c:v>0.17008875347728175</c:v>
                    </c:pt>
                    <c:pt idx="120">
                      <c:v>0.18855509770038548</c:v>
                    </c:pt>
                    <c:pt idx="121">
                      <c:v>0.17640442003573084</c:v>
                    </c:pt>
                    <c:pt idx="122">
                      <c:v>0.17622681226154455</c:v>
                    </c:pt>
                    <c:pt idx="123">
                      <c:v>0.20574225122349102</c:v>
                    </c:pt>
                    <c:pt idx="124">
                      <c:v>0.20122567176240824</c:v>
                    </c:pt>
                    <c:pt idx="125">
                      <c:v>0.19351941412187371</c:v>
                    </c:pt>
                    <c:pt idx="126">
                      <c:v>0.21237596471885337</c:v>
                    </c:pt>
                    <c:pt idx="127">
                      <c:v>0.2047378481703987</c:v>
                    </c:pt>
                    <c:pt idx="128">
                      <c:v>0.20015090198230331</c:v>
                    </c:pt>
                    <c:pt idx="129">
                      <c:v>0.22285753651143567</c:v>
                    </c:pt>
                    <c:pt idx="130">
                      <c:v>0.21291691532391752</c:v>
                    </c:pt>
                    <c:pt idx="131">
                      <c:v>0.21313074993030387</c:v>
                    </c:pt>
                    <c:pt idx="132">
                      <c:v>0.22150859915792478</c:v>
                    </c:pt>
                    <c:pt idx="133">
                      <c:v>0.23342981186685963</c:v>
                    </c:pt>
                    <c:pt idx="134">
                      <c:v>0.23738807599912645</c:v>
                    </c:pt>
                    <c:pt idx="135">
                      <c:v>0.2335029017697213</c:v>
                    </c:pt>
                    <c:pt idx="136">
                      <c:v>0.2294478527607362</c:v>
                    </c:pt>
                    <c:pt idx="137">
                      <c:v>0.24745738432889272</c:v>
                    </c:pt>
                    <c:pt idx="138">
                      <c:v>0.26324202572113636</c:v>
                    </c:pt>
                    <c:pt idx="139">
                      <c:v>0.24091764365320598</c:v>
                    </c:pt>
                    <c:pt idx="140">
                      <c:v>0.27057642672784626</c:v>
                    </c:pt>
                    <c:pt idx="141">
                      <c:v>0.26622039134912462</c:v>
                    </c:pt>
                    <c:pt idx="142">
                      <c:v>0.26800481130657045</c:v>
                    </c:pt>
                    <c:pt idx="143">
                      <c:v>0.28778736729550142</c:v>
                    </c:pt>
                    <c:pt idx="144">
                      <c:v>0.30546221770727516</c:v>
                    </c:pt>
                    <c:pt idx="145">
                      <c:v>0.28221337703894483</c:v>
                    </c:pt>
                    <c:pt idx="146">
                      <c:v>0.31298670652088412</c:v>
                    </c:pt>
                    <c:pt idx="147">
                      <c:v>0.29993673888976752</c:v>
                    </c:pt>
                    <c:pt idx="148">
                      <c:v>0.30292259083728279</c:v>
                    </c:pt>
                    <c:pt idx="149">
                      <c:v>0.30814686416640402</c:v>
                    </c:pt>
                    <c:pt idx="150">
                      <c:v>0.29511694058154236</c:v>
                    </c:pt>
                    <c:pt idx="151">
                      <c:v>0.30542859433886616</c:v>
                    </c:pt>
                    <c:pt idx="152">
                      <c:v>0.32042921997523732</c:v>
                    </c:pt>
                    <c:pt idx="153">
                      <c:v>0.31136588584625535</c:v>
                    </c:pt>
                    <c:pt idx="154">
                      <c:v>0.32303206997084549</c:v>
                    </c:pt>
                    <c:pt idx="155">
                      <c:v>0.32281671816555535</c:v>
                    </c:pt>
                    <c:pt idx="156">
                      <c:v>0.31456980194050199</c:v>
                    </c:pt>
                    <c:pt idx="157">
                      <c:v>0.33506276150627617</c:v>
                    </c:pt>
                    <c:pt idx="158">
                      <c:v>0.34870390965865344</c:v>
                    </c:pt>
                    <c:pt idx="159">
                      <c:v>0.33911564625850338</c:v>
                    </c:pt>
                    <c:pt idx="160">
                      <c:v>0.35567187231851727</c:v>
                    </c:pt>
                    <c:pt idx="161">
                      <c:v>0.35316143306952602</c:v>
                    </c:pt>
                    <c:pt idx="162">
                      <c:v>0.34274371415968241</c:v>
                    </c:pt>
                    <c:pt idx="163">
                      <c:v>0.36217749800514232</c:v>
                    </c:pt>
                    <c:pt idx="164">
                      <c:v>0.366282165039929</c:v>
                    </c:pt>
                    <c:pt idx="165">
                      <c:v>0.3791307471264368</c:v>
                    </c:pt>
                    <c:pt idx="166">
                      <c:v>0.38184852136831371</c:v>
                    </c:pt>
                    <c:pt idx="167">
                      <c:v>0.39609765474817377</c:v>
                    </c:pt>
                    <c:pt idx="168">
                      <c:v>0.40452852381885906</c:v>
                    </c:pt>
                    <c:pt idx="169">
                      <c:v>0.42255290366218956</c:v>
                    </c:pt>
                    <c:pt idx="170">
                      <c:v>0.42273603082851635</c:v>
                    </c:pt>
                    <c:pt idx="171">
                      <c:v>0.47062461348175633</c:v>
                    </c:pt>
                    <c:pt idx="172">
                      <c:v>0.48148899482706159</c:v>
                    </c:pt>
                    <c:pt idx="173">
                      <c:v>0.52663847780126849</c:v>
                    </c:pt>
                    <c:pt idx="174">
                      <c:v>0.50437135720233139</c:v>
                    </c:pt>
                    <c:pt idx="175">
                      <c:v>0.55724554641108448</c:v>
                    </c:pt>
                    <c:pt idx="176">
                      <c:v>0.53055495573310296</c:v>
                    </c:pt>
                    <c:pt idx="177">
                      <c:v>0.55750834260289206</c:v>
                    </c:pt>
                    <c:pt idx="178">
                      <c:v>0.53278327832783279</c:v>
                    </c:pt>
                    <c:pt idx="179">
                      <c:v>0.58850521968567171</c:v>
                    </c:pt>
                    <c:pt idx="180">
                      <c:v>0.6014631401238042</c:v>
                    </c:pt>
                    <c:pt idx="181">
                      <c:v>0.63565530875683218</c:v>
                    </c:pt>
                    <c:pt idx="182">
                      <c:v>0.61186142102172636</c:v>
                    </c:pt>
                    <c:pt idx="183">
                      <c:v>0.65473684210526317</c:v>
                    </c:pt>
                    <c:pt idx="184">
                      <c:v>0.62972605841068596</c:v>
                    </c:pt>
                    <c:pt idx="185">
                      <c:v>0.63635261307141988</c:v>
                    </c:pt>
                    <c:pt idx="186">
                      <c:v>0.74152075425492836</c:v>
                    </c:pt>
                    <c:pt idx="187">
                      <c:v>0.68405905905905906</c:v>
                    </c:pt>
                    <c:pt idx="188">
                      <c:v>0.69406854685721509</c:v>
                    </c:pt>
                    <c:pt idx="189">
                      <c:v>0.72873011865690485</c:v>
                    </c:pt>
                    <c:pt idx="190">
                      <c:v>0.71350000000000002</c:v>
                    </c:pt>
                    <c:pt idx="191">
                      <c:v>0.73921841406348809</c:v>
                    </c:pt>
                    <c:pt idx="192">
                      <c:v>0.7882522617018487</c:v>
                    </c:pt>
                    <c:pt idx="193">
                      <c:v>0.74915606336016616</c:v>
                    </c:pt>
                    <c:pt idx="194">
                      <c:v>0.76987815601055143</c:v>
                    </c:pt>
                    <c:pt idx="195">
                      <c:v>0.71935044006446014</c:v>
                    </c:pt>
                    <c:pt idx="196">
                      <c:v>0.75496602195504448</c:v>
                    </c:pt>
                    <c:pt idx="197">
                      <c:v>0.74147727272727271</c:v>
                    </c:pt>
                    <c:pt idx="198">
                      <c:v>0.78026436330323257</c:v>
                    </c:pt>
                    <c:pt idx="199">
                      <c:v>0.72931654676258995</c:v>
                    </c:pt>
                    <c:pt idx="200">
                      <c:v>0.73783477932855523</c:v>
                    </c:pt>
                    <c:pt idx="201">
                      <c:v>0.71578543080271417</c:v>
                    </c:pt>
                    <c:pt idx="202">
                      <c:v>0.79054680259499532</c:v>
                    </c:pt>
                    <c:pt idx="203">
                      <c:v>0.79297965696051054</c:v>
                    </c:pt>
                    <c:pt idx="204">
                      <c:v>0.75214247455811467</c:v>
                    </c:pt>
                    <c:pt idx="205">
                      <c:v>0.80268329041875597</c:v>
                    </c:pt>
                    <c:pt idx="206">
                      <c:v>0.82157500353456803</c:v>
                    </c:pt>
                    <c:pt idx="207">
                      <c:v>0.85921850754690365</c:v>
                    </c:pt>
                    <c:pt idx="208">
                      <c:v>0.8322857142857143</c:v>
                    </c:pt>
                    <c:pt idx="209">
                      <c:v>0.91735777680779862</c:v>
                    </c:pt>
                    <c:pt idx="210">
                      <c:v>0.90510737086477078</c:v>
                    </c:pt>
                    <c:pt idx="211">
                      <c:v>0.886190341711381</c:v>
                    </c:pt>
                    <c:pt idx="212">
                      <c:v>0.92208929092500724</c:v>
                    </c:pt>
                    <c:pt idx="213">
                      <c:v>0.95641791044776114</c:v>
                    </c:pt>
                    <c:pt idx="214">
                      <c:v>0.92574549749040447</c:v>
                    </c:pt>
                    <c:pt idx="215">
                      <c:v>0.95536791314837155</c:v>
                    </c:pt>
                    <c:pt idx="216">
                      <c:v>1.020342117429496</c:v>
                    </c:pt>
                    <c:pt idx="217">
                      <c:v>0.99559337486704147</c:v>
                    </c:pt>
                    <c:pt idx="218">
                      <c:v>1.053461063040791</c:v>
                    </c:pt>
                    <c:pt idx="219">
                      <c:v>1.0647159002941631</c:v>
                    </c:pt>
                    <c:pt idx="220">
                      <c:v>1.1323434473854099</c:v>
                    </c:pt>
                    <c:pt idx="221">
                      <c:v>1.121451838064216</c:v>
                    </c:pt>
                    <c:pt idx="222">
                      <c:v>1.1606133979015334</c:v>
                    </c:pt>
                    <c:pt idx="223">
                      <c:v>1.1708901884340481</c:v>
                    </c:pt>
                    <c:pt idx="224">
                      <c:v>1.2203194467314342</c:v>
                    </c:pt>
                    <c:pt idx="225">
                      <c:v>1.1759781033649976</c:v>
                    </c:pt>
                    <c:pt idx="226">
                      <c:v>1.2418642681929681</c:v>
                    </c:pt>
                    <c:pt idx="227">
                      <c:v>1.17217091876663</c:v>
                    </c:pt>
                    <c:pt idx="228">
                      <c:v>1.1586100386100386</c:v>
                    </c:pt>
                    <c:pt idx="229">
                      <c:v>1.1515645371577574</c:v>
                    </c:pt>
                    <c:pt idx="230">
                      <c:v>1.1797807158980973</c:v>
                    </c:pt>
                    <c:pt idx="231">
                      <c:v>1.2199295420231504</c:v>
                    </c:pt>
                    <c:pt idx="232">
                      <c:v>1.2268128161888701</c:v>
                    </c:pt>
                    <c:pt idx="233">
                      <c:v>1.2121314237573715</c:v>
                    </c:pt>
                    <c:pt idx="234">
                      <c:v>1.1618544794588352</c:v>
                    </c:pt>
                    <c:pt idx="235">
                      <c:v>1.2074011774600504</c:v>
                    </c:pt>
                    <c:pt idx="236">
                      <c:v>1.2383104467234487</c:v>
                    </c:pt>
                    <c:pt idx="237">
                      <c:v>1.2415261454607391</c:v>
                    </c:pt>
                    <c:pt idx="238">
                      <c:v>1.1738241308793456</c:v>
                    </c:pt>
                    <c:pt idx="239">
                      <c:v>1.1445412608918504</c:v>
                    </c:pt>
                    <c:pt idx="240">
                      <c:v>1.2138354063724655</c:v>
                    </c:pt>
                    <c:pt idx="241">
                      <c:v>1.2108465148618113</c:v>
                    </c:pt>
                    <c:pt idx="242">
                      <c:v>0.81792950319178459</c:v>
                    </c:pt>
                    <c:pt idx="243">
                      <c:v>0.19953214347600071</c:v>
                    </c:pt>
                    <c:pt idx="244">
                      <c:v>0.26814467963113381</c:v>
                    </c:pt>
                    <c:pt idx="245">
                      <c:v>0.34721278042148196</c:v>
                    </c:pt>
                    <c:pt idx="246">
                      <c:v>0.39933953033268099</c:v>
                    </c:pt>
                    <c:pt idx="247">
                      <c:v>0.47760196122130599</c:v>
                    </c:pt>
                    <c:pt idx="248">
                      <c:v>0.51863947745738415</c:v>
                    </c:pt>
                    <c:pt idx="249">
                      <c:v>0.61398121387283233</c:v>
                    </c:pt>
                    <c:pt idx="250">
                      <c:v>0.63774078922760424</c:v>
                    </c:pt>
                    <c:pt idx="251">
                      <c:v>0.62887650882079849</c:v>
                    </c:pt>
                    <c:pt idx="252">
                      <c:v>0.70379054318093004</c:v>
                    </c:pt>
                    <c:pt idx="253">
                      <c:v>0.77558779389694843</c:v>
                    </c:pt>
                    <c:pt idx="254">
                      <c:v>0.86818368183681838</c:v>
                    </c:pt>
                    <c:pt idx="255">
                      <c:v>0.9584101618520795</c:v>
                    </c:pt>
                    <c:pt idx="256">
                      <c:v>1.0689617958126485</c:v>
                    </c:pt>
                    <c:pt idx="257">
                      <c:v>1.0883534136546185</c:v>
                    </c:pt>
                    <c:pt idx="258">
                      <c:v>1.2654907799793838</c:v>
                    </c:pt>
                    <c:pt idx="259">
                      <c:v>1.3238279362010634</c:v>
                    </c:pt>
                    <c:pt idx="260">
                      <c:v>1.4217198118139049</c:v>
                    </c:pt>
                    <c:pt idx="261">
                      <c:v>1.5580436873196868</c:v>
                    </c:pt>
                    <c:pt idx="262">
                      <c:v>1.6470152569989631</c:v>
                    </c:pt>
                    <c:pt idx="263">
                      <c:v>1.7844638949671772</c:v>
                    </c:pt>
                    <c:pt idx="264">
                      <c:v>1.7257371007371007</c:v>
                    </c:pt>
                    <c:pt idx="265">
                      <c:v>1.8506586256149817</c:v>
                    </c:pt>
                    <c:pt idx="266">
                      <c:v>2.01762554040572</c:v>
                    </c:pt>
                    <c:pt idx="267">
                      <c:v>1.9795068310563146</c:v>
                    </c:pt>
                    <c:pt idx="268">
                      <c:v>1.9192712685943507</c:v>
                    </c:pt>
                    <c:pt idx="269">
                      <c:v>1.8914468156612334</c:v>
                    </c:pt>
                    <c:pt idx="270">
                      <c:v>2.0128294036061027</c:v>
                    </c:pt>
                    <c:pt idx="271">
                      <c:v>1.7144787970941038</c:v>
                    </c:pt>
                    <c:pt idx="272">
                      <c:v>1.8667127071823204</c:v>
                    </c:pt>
                    <c:pt idx="273">
                      <c:v>1.7585513078470825</c:v>
                    </c:pt>
                    <c:pt idx="274">
                      <c:v>1.7868080094228505</c:v>
                    </c:pt>
                    <c:pt idx="275">
                      <c:v>1.8862296219216095</c:v>
                    </c:pt>
                    <c:pt idx="276">
                      <c:v>1.8084217852792761</c:v>
                    </c:pt>
                    <c:pt idx="277">
                      <c:v>1.6514592418651459</c:v>
                    </c:pt>
                    <c:pt idx="278">
                      <c:v>1.6393218016783695</c:v>
                    </c:pt>
                    <c:pt idx="279">
                      <c:v>1.7374369674839159</c:v>
                    </c:pt>
                    <c:pt idx="280">
                      <c:v>1.5289866973230415</c:v>
                    </c:pt>
                    <c:pt idx="281">
                      <c:v>1.5426317556226923</c:v>
                    </c:pt>
                    <c:pt idx="282">
                      <c:v>1.4537162162162163</c:v>
                    </c:pt>
                    <c:pt idx="283">
                      <c:v>1.4778803309993636</c:v>
                    </c:pt>
                    <c:pt idx="284">
                      <c:v>1.466803667404363</c:v>
                    </c:pt>
                    <c:pt idx="285">
                      <c:v>1.3196480938416422</c:v>
                    </c:pt>
                    <c:pt idx="286">
                      <c:v>1.3851934761752478</c:v>
                    </c:pt>
                    <c:pt idx="287">
                      <c:v>1.3594615993665875</c:v>
                    </c:pt>
                    <c:pt idx="288">
                      <c:v>1.3771344934135632</c:v>
                    </c:pt>
                    <c:pt idx="289">
                      <c:v>1.3068709377901579</c:v>
                    </c:pt>
                    <c:pt idx="290">
                      <c:v>1.245651839310451</c:v>
                    </c:pt>
                    <c:pt idx="291">
                      <c:v>1.1735982747997535</c:v>
                    </c:pt>
                    <c:pt idx="292">
                      <c:v>1.1908063300678222</c:v>
                    </c:pt>
                    <c:pt idx="293">
                      <c:v>1.0822017812819389</c:v>
                    </c:pt>
                    <c:pt idx="294">
                      <c:v>1.0573481752853318</c:v>
                    </c:pt>
                    <c:pt idx="295">
                      <c:v>1.0817423278178475</c:v>
                    </c:pt>
                    <c:pt idx="296">
                      <c:v>1.0292711201275178</c:v>
                    </c:pt>
                    <c:pt idx="297">
                      <c:v>1.0922260470453242</c:v>
                    </c:pt>
                    <c:pt idx="298">
                      <c:v>1.1277910405841876</c:v>
                    </c:pt>
                    <c:pt idx="299">
                      <c:v>1.0903282021492884</c:v>
                    </c:pt>
                    <c:pt idx="300">
                      <c:v>1.1333041319900716</c:v>
                    </c:pt>
                    <c:pt idx="301">
                      <c:v>1.06069200226886</c:v>
                    </c:pt>
                    <c:pt idx="302">
                      <c:v>1.0165184243964422</c:v>
                    </c:pt>
                    <c:pt idx="303">
                      <c:v>1.0319564610661456</c:v>
                    </c:pt>
                    <c:pt idx="304">
                      <c:v>1.0735111233936714</c:v>
                    </c:pt>
                  </c:numLit>
                </c:val>
                <c:smooth val="0"/>
                <c:extLst>
                  <c:ext xmlns:c16="http://schemas.microsoft.com/office/drawing/2014/chart" uri="{C3380CC4-5D6E-409C-BE32-E72D297353CC}">
                    <c16:uniqueId val="{00000004-401E-4EB4-AEBD-F3268334C45E}"/>
                  </c:ext>
                </c:extLst>
              </c15:ser>
            </c15:filteredLineSeries>
          </c:ext>
        </c:extLst>
      </c:lineChart>
      <c:dateAx>
        <c:axId val="1697387056"/>
        <c:scaling>
          <c:orientation val="minMax"/>
          <c:max val="45901"/>
          <c:min val="42005"/>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97388976"/>
        <c:crosses val="autoZero"/>
        <c:auto val="1"/>
        <c:lblOffset val="100"/>
        <c:baseTimeUnit val="months"/>
        <c:majorUnit val="12"/>
        <c:majorTimeUnit val="months"/>
      </c:dateAx>
      <c:valAx>
        <c:axId val="1697388976"/>
        <c:scaling>
          <c:orientation val="minMax"/>
        </c:scaling>
        <c:delete val="0"/>
        <c:axPos val="l"/>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697387056"/>
        <c:crosses val="autoZero"/>
        <c:crossBetween val="between"/>
      </c:valAx>
      <c:valAx>
        <c:axId val="854634127"/>
        <c:scaling>
          <c:orientation val="minMax"/>
          <c:max val="2.5"/>
        </c:scaling>
        <c:delete val="0"/>
        <c:axPos val="r"/>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854619247"/>
        <c:crosses val="max"/>
        <c:crossBetween val="between"/>
      </c:valAx>
      <c:dateAx>
        <c:axId val="854619247"/>
        <c:scaling>
          <c:orientation val="minMax"/>
        </c:scaling>
        <c:delete val="1"/>
        <c:axPos val="b"/>
        <c:numFmt formatCode="mmm&quot;-&quot;yyyy" sourceLinked="1"/>
        <c:majorTickMark val="out"/>
        <c:minorTickMark val="none"/>
        <c:tickLblPos val="nextTo"/>
        <c:crossAx val="854634127"/>
        <c:crosses val="autoZero"/>
        <c:auto val="1"/>
        <c:lblOffset val="100"/>
        <c:baseTimeUnit val="months"/>
      </c:dateAx>
      <c:spPr>
        <a:noFill/>
        <a:ln w="25400">
          <a:noFill/>
        </a:ln>
        <a:effectLst/>
      </c:spPr>
    </c:plotArea>
    <c:legend>
      <c:legendPos val="b"/>
      <c:legendEntry>
        <c:idx val="0"/>
        <c:delete val="1"/>
      </c:legendEntry>
      <c:legendEntry>
        <c:idx val="2"/>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areaChart>
        <c:grouping val="standard"/>
        <c:varyColors val="0"/>
        <c:ser>
          <c:idx val="2"/>
          <c:order val="2"/>
          <c:tx>
            <c:strRef>
              <c:f>Slide16!$E$10</c:f>
              <c:strCache>
                <c:ptCount val="1"/>
              </c:strCache>
            </c:strRef>
          </c:tx>
          <c:spPr>
            <a:solidFill>
              <a:srgbClr val="F0F0F0"/>
            </a:solidFill>
            <a:ln>
              <a:noFill/>
            </a:ln>
            <a:effectLst/>
          </c:spPr>
          <c:cat>
            <c:numRef>
              <c:f>Slide16!$B$11:$B$318</c:f>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Ref>
              <c:f>Slide16!$E$11:$E$318</c:f>
              <c:numCache>
                <c:formatCode>0</c:formatCode>
                <c:ptCount val="30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10000</c:v>
                </c:pt>
                <c:pt idx="16">
                  <c:v>10000</c:v>
                </c:pt>
                <c:pt idx="17">
                  <c:v>10000</c:v>
                </c:pt>
                <c:pt idx="18">
                  <c:v>10000</c:v>
                </c:pt>
                <c:pt idx="19">
                  <c:v>10000</c:v>
                </c:pt>
                <c:pt idx="20">
                  <c:v>10000</c:v>
                </c:pt>
                <c:pt idx="21">
                  <c:v>10000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10000</c:v>
                </c:pt>
                <c:pt idx="97">
                  <c:v>10000</c:v>
                </c:pt>
                <c:pt idx="98">
                  <c:v>10000</c:v>
                </c:pt>
                <c:pt idx="99">
                  <c:v>10000</c:v>
                </c:pt>
                <c:pt idx="100">
                  <c:v>10000</c:v>
                </c:pt>
                <c:pt idx="101">
                  <c:v>10000</c:v>
                </c:pt>
                <c:pt idx="102">
                  <c:v>10000</c:v>
                </c:pt>
                <c:pt idx="103">
                  <c:v>10000</c:v>
                </c:pt>
                <c:pt idx="104">
                  <c:v>10000</c:v>
                </c:pt>
                <c:pt idx="105">
                  <c:v>10000</c:v>
                </c:pt>
                <c:pt idx="106">
                  <c:v>10000</c:v>
                </c:pt>
                <c:pt idx="107">
                  <c:v>10000</c:v>
                </c:pt>
                <c:pt idx="108">
                  <c:v>10000</c:v>
                </c:pt>
                <c:pt idx="109">
                  <c:v>10000</c:v>
                </c:pt>
                <c:pt idx="110">
                  <c:v>10000</c:v>
                </c:pt>
                <c:pt idx="111">
                  <c:v>10000</c:v>
                </c:pt>
                <c:pt idx="112">
                  <c:v>10000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10000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numCache>
            </c:numRef>
          </c:val>
          <c:extLst>
            <c:ext xmlns:c16="http://schemas.microsoft.com/office/drawing/2014/chart" uri="{C3380CC4-5D6E-409C-BE32-E72D297353CC}">
              <c16:uniqueId val="{00000000-6540-4CC7-9864-368680F2D42B}"/>
            </c:ext>
          </c:extLst>
        </c:ser>
        <c:dLbls>
          <c:showLegendKey val="0"/>
          <c:showVal val="0"/>
          <c:showCatName val="0"/>
          <c:showSerName val="0"/>
          <c:showPercent val="0"/>
          <c:showBubbleSize val="0"/>
        </c:dLbls>
        <c:axId val="1386199936"/>
        <c:axId val="1386318016"/>
        <c:extLst>
          <c:ext xmlns:c15="http://schemas.microsoft.com/office/drawing/2012/chart" uri="{02D57815-91ED-43cb-92C2-25804820EDAC}">
            <c15:filteredAreaSeries>
              <c15:ser>
                <c:idx val="1"/>
                <c:order val="1"/>
                <c:spPr>
                  <a:solidFill>
                    <a:schemeClr val="accent2"/>
                  </a:solidFill>
                  <a:ln>
                    <a:noFill/>
                  </a:ln>
                  <a:effectLst/>
                </c:spPr>
                <c:cat>
                  <c:numRef>
                    <c:extLst>
                      <c:ext uri="{02D57815-91ED-43cb-92C2-25804820EDAC}">
                        <c15:formulaRef>
                          <c15:sqref>Slide16!$B$11:$B$318</c15:sqref>
                        </c15:formulaRef>
                      </c:ext>
                    </c:extLst>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Lit>
                    <c:formatCode>General</c:formatCode>
                    <c:ptCount val="305"/>
                    <c:pt idx="0">
                      <c:v>#N/A</c:v>
                    </c:pt>
                    <c:pt idx="1">
                      <c:v>#N/A</c:v>
                    </c:pt>
                    <c:pt idx="2">
                      <c:v>#N/A</c:v>
                    </c:pt>
                    <c:pt idx="3">
                      <c:v>#N/A</c:v>
                    </c:pt>
                    <c:pt idx="4">
                      <c:v>#N/A</c:v>
                    </c:pt>
                    <c:pt idx="5">
                      <c:v>#N/A</c:v>
                    </c:pt>
                    <c:pt idx="6">
                      <c:v>#N/A</c:v>
                    </c:pt>
                    <c:pt idx="7">
                      <c:v>#N/A</c:v>
                    </c:pt>
                    <c:pt idx="8">
                      <c:v>#N/A</c:v>
                    </c:pt>
                    <c:pt idx="9">
                      <c:v>#N/A</c:v>
                    </c:pt>
                    <c:pt idx="10">
                      <c:v>#N/A</c:v>
                    </c:pt>
                    <c:pt idx="11">
                      <c:v>4.0999999999999996</c:v>
                    </c:pt>
                    <c:pt idx="12">
                      <c:v>4.3</c:v>
                    </c:pt>
                    <c:pt idx="13">
                      <c:v>4</c:v>
                    </c:pt>
                    <c:pt idx="14">
                      <c:v>4.2</c:v>
                    </c:pt>
                    <c:pt idx="15">
                      <c:v>3.9</c:v>
                    </c:pt>
                    <c:pt idx="16">
                      <c:v>4.0999999999999996</c:v>
                    </c:pt>
                    <c:pt idx="17">
                      <c:v>3.9</c:v>
                    </c:pt>
                    <c:pt idx="18">
                      <c:v>4</c:v>
                    </c:pt>
                    <c:pt idx="19">
                      <c:v>4</c:v>
                    </c:pt>
                    <c:pt idx="20">
                      <c:v>3.8</c:v>
                    </c:pt>
                    <c:pt idx="21">
                      <c:v>3.9</c:v>
                    </c:pt>
                    <c:pt idx="22">
                      <c:v>3.7</c:v>
                    </c:pt>
                    <c:pt idx="23">
                      <c:v>3.7</c:v>
                    </c:pt>
                    <c:pt idx="24">
                      <c:v>3.7</c:v>
                    </c:pt>
                    <c:pt idx="25">
                      <c:v>3.7</c:v>
                    </c:pt>
                    <c:pt idx="26">
                      <c:v>3.6</c:v>
                    </c:pt>
                    <c:pt idx="27">
                      <c:v>3.8</c:v>
                    </c:pt>
                    <c:pt idx="28">
                      <c:v>3.7</c:v>
                    </c:pt>
                    <c:pt idx="29">
                      <c:v>3.7</c:v>
                    </c:pt>
                    <c:pt idx="30">
                      <c:v>3.8</c:v>
                    </c:pt>
                    <c:pt idx="31">
                      <c:v>3.7</c:v>
                    </c:pt>
                    <c:pt idx="32">
                      <c:v>3.7</c:v>
                    </c:pt>
                    <c:pt idx="33">
                      <c:v>3.7</c:v>
                    </c:pt>
                    <c:pt idx="34">
                      <c:v>3.7</c:v>
                    </c:pt>
                    <c:pt idx="35">
                      <c:v>3.7</c:v>
                    </c:pt>
                    <c:pt idx="36">
                      <c:v>3.9</c:v>
                    </c:pt>
                    <c:pt idx="37">
                      <c:v>3.6</c:v>
                    </c:pt>
                    <c:pt idx="38">
                      <c:v>3.4</c:v>
                    </c:pt>
                    <c:pt idx="39">
                      <c:v>3.5</c:v>
                    </c:pt>
                    <c:pt idx="40">
                      <c:v>3.6</c:v>
                    </c:pt>
                    <c:pt idx="41">
                      <c:v>3.6</c:v>
                    </c:pt>
                    <c:pt idx="42">
                      <c:v>3.6</c:v>
                    </c:pt>
                    <c:pt idx="43">
                      <c:v>3.6</c:v>
                    </c:pt>
                    <c:pt idx="44">
                      <c:v>3.7</c:v>
                    </c:pt>
                    <c:pt idx="45">
                      <c:v>3.8</c:v>
                    </c:pt>
                    <c:pt idx="46">
                      <c:v>3.7</c:v>
                    </c:pt>
                    <c:pt idx="47">
                      <c:v>3.8</c:v>
                    </c:pt>
                    <c:pt idx="48">
                      <c:v>3.7</c:v>
                    </c:pt>
                    <c:pt idx="49">
                      <c:v>3.7</c:v>
                    </c:pt>
                    <c:pt idx="50">
                      <c:v>4</c:v>
                    </c:pt>
                    <c:pt idx="51">
                      <c:v>3.9</c:v>
                    </c:pt>
                    <c:pt idx="52">
                      <c:v>3.8</c:v>
                    </c:pt>
                    <c:pt idx="53">
                      <c:v>3.8</c:v>
                    </c:pt>
                    <c:pt idx="54">
                      <c:v>3.7</c:v>
                    </c:pt>
                    <c:pt idx="55">
                      <c:v>3.8</c:v>
                    </c:pt>
                    <c:pt idx="56">
                      <c:v>3.8</c:v>
                    </c:pt>
                    <c:pt idx="57">
                      <c:v>3.9</c:v>
                    </c:pt>
                    <c:pt idx="58">
                      <c:v>3.9</c:v>
                    </c:pt>
                    <c:pt idx="59">
                      <c:v>3.9</c:v>
                    </c:pt>
                    <c:pt idx="60">
                      <c:v>3.9</c:v>
                    </c:pt>
                    <c:pt idx="61">
                      <c:v>4</c:v>
                    </c:pt>
                    <c:pt idx="62">
                      <c:v>4</c:v>
                    </c:pt>
                    <c:pt idx="63">
                      <c:v>4</c:v>
                    </c:pt>
                    <c:pt idx="64">
                      <c:v>3.9</c:v>
                    </c:pt>
                    <c:pt idx="65">
                      <c:v>4</c:v>
                    </c:pt>
                    <c:pt idx="66">
                      <c:v>4</c:v>
                    </c:pt>
                    <c:pt idx="67">
                      <c:v>4</c:v>
                    </c:pt>
                    <c:pt idx="68">
                      <c:v>4.0999999999999996</c:v>
                    </c:pt>
                    <c:pt idx="69">
                      <c:v>3.8</c:v>
                    </c:pt>
                    <c:pt idx="70">
                      <c:v>4</c:v>
                    </c:pt>
                    <c:pt idx="71">
                      <c:v>3.9</c:v>
                    </c:pt>
                    <c:pt idx="72">
                      <c:v>3.9</c:v>
                    </c:pt>
                    <c:pt idx="73">
                      <c:v>4</c:v>
                    </c:pt>
                    <c:pt idx="74">
                      <c:v>4.0999999999999996</c:v>
                    </c:pt>
                    <c:pt idx="75">
                      <c:v>3.8</c:v>
                    </c:pt>
                    <c:pt idx="76">
                      <c:v>4</c:v>
                    </c:pt>
                    <c:pt idx="77">
                      <c:v>4</c:v>
                    </c:pt>
                    <c:pt idx="78">
                      <c:v>4.0999999999999996</c:v>
                    </c:pt>
                    <c:pt idx="79">
                      <c:v>3.9</c:v>
                    </c:pt>
                    <c:pt idx="80">
                      <c:v>3.9</c:v>
                    </c:pt>
                    <c:pt idx="81">
                      <c:v>3.9</c:v>
                    </c:pt>
                    <c:pt idx="82">
                      <c:v>4</c:v>
                    </c:pt>
                    <c:pt idx="83">
                      <c:v>3.8</c:v>
                    </c:pt>
                    <c:pt idx="84">
                      <c:v>3.9</c:v>
                    </c:pt>
                    <c:pt idx="85">
                      <c:v>3.8</c:v>
                    </c:pt>
                    <c:pt idx="86">
                      <c:v>4</c:v>
                    </c:pt>
                    <c:pt idx="87">
                      <c:v>3.9</c:v>
                    </c:pt>
                    <c:pt idx="88">
                      <c:v>4</c:v>
                    </c:pt>
                    <c:pt idx="89">
                      <c:v>3.8</c:v>
                    </c:pt>
                    <c:pt idx="90">
                      <c:v>3.8</c:v>
                    </c:pt>
                    <c:pt idx="91">
                      <c:v>3.9</c:v>
                    </c:pt>
                    <c:pt idx="92">
                      <c:v>3.9</c:v>
                    </c:pt>
                    <c:pt idx="93">
                      <c:v>3.9</c:v>
                    </c:pt>
                    <c:pt idx="94">
                      <c:v>3.7</c:v>
                    </c:pt>
                    <c:pt idx="95">
                      <c:v>3.7</c:v>
                    </c:pt>
                    <c:pt idx="96">
                      <c:v>3.7</c:v>
                    </c:pt>
                    <c:pt idx="97">
                      <c:v>3.7</c:v>
                    </c:pt>
                    <c:pt idx="98">
                      <c:v>3.6</c:v>
                    </c:pt>
                    <c:pt idx="99">
                      <c:v>3.6</c:v>
                    </c:pt>
                    <c:pt idx="100">
                      <c:v>3.4</c:v>
                    </c:pt>
                    <c:pt idx="101">
                      <c:v>3.6</c:v>
                    </c:pt>
                    <c:pt idx="102">
                      <c:v>3.4</c:v>
                    </c:pt>
                    <c:pt idx="103">
                      <c:v>3.4</c:v>
                    </c:pt>
                    <c:pt idx="104">
                      <c:v>3.3</c:v>
                    </c:pt>
                    <c:pt idx="105">
                      <c:v>3.3</c:v>
                    </c:pt>
                    <c:pt idx="106">
                      <c:v>3</c:v>
                    </c:pt>
                    <c:pt idx="107">
                      <c:v>3.2</c:v>
                    </c:pt>
                    <c:pt idx="108">
                      <c:v>3.1</c:v>
                    </c:pt>
                    <c:pt idx="109">
                      <c:v>3</c:v>
                    </c:pt>
                    <c:pt idx="110">
                      <c:v>2.9</c:v>
                    </c:pt>
                    <c:pt idx="111">
                      <c:v>2.9</c:v>
                    </c:pt>
                    <c:pt idx="112">
                      <c:v>2.9</c:v>
                    </c:pt>
                    <c:pt idx="113">
                      <c:v>2.8</c:v>
                    </c:pt>
                    <c:pt idx="114">
                      <c:v>3</c:v>
                    </c:pt>
                    <c:pt idx="115">
                      <c:v>2.9</c:v>
                    </c:pt>
                    <c:pt idx="116">
                      <c:v>3</c:v>
                    </c:pt>
                    <c:pt idx="117">
                      <c:v>3</c:v>
                    </c:pt>
                    <c:pt idx="118">
                      <c:v>3.1</c:v>
                    </c:pt>
                    <c:pt idx="119">
                      <c:v>3.1</c:v>
                    </c:pt>
                    <c:pt idx="120">
                      <c:v>3</c:v>
                    </c:pt>
                    <c:pt idx="121">
                      <c:v>3</c:v>
                    </c:pt>
                    <c:pt idx="122">
                      <c:v>3.3</c:v>
                    </c:pt>
                    <c:pt idx="123">
                      <c:v>3.2</c:v>
                    </c:pt>
                    <c:pt idx="124">
                      <c:v>3.4</c:v>
                    </c:pt>
                    <c:pt idx="125">
                      <c:v>3.1</c:v>
                    </c:pt>
                    <c:pt idx="126">
                      <c:v>3.2</c:v>
                    </c:pt>
                    <c:pt idx="127">
                      <c:v>3.1</c:v>
                    </c:pt>
                    <c:pt idx="128">
                      <c:v>3.1</c:v>
                    </c:pt>
                    <c:pt idx="129">
                      <c:v>3.2</c:v>
                    </c:pt>
                    <c:pt idx="130">
                      <c:v>3.2</c:v>
                    </c:pt>
                    <c:pt idx="131">
                      <c:v>3.3</c:v>
                    </c:pt>
                    <c:pt idx="132">
                      <c:v>3.1</c:v>
                    </c:pt>
                    <c:pt idx="133">
                      <c:v>3.2</c:v>
                    </c:pt>
                    <c:pt idx="134">
                      <c:v>3.4</c:v>
                    </c:pt>
                    <c:pt idx="135">
                      <c:v>3.3</c:v>
                    </c:pt>
                    <c:pt idx="136">
                      <c:v>3.2</c:v>
                    </c:pt>
                    <c:pt idx="137">
                      <c:v>3.3</c:v>
                    </c:pt>
                    <c:pt idx="138">
                      <c:v>3.2</c:v>
                    </c:pt>
                    <c:pt idx="139">
                      <c:v>3.3</c:v>
                    </c:pt>
                    <c:pt idx="140">
                      <c:v>3.3</c:v>
                    </c:pt>
                    <c:pt idx="141">
                      <c:v>3.3</c:v>
                    </c:pt>
                    <c:pt idx="142">
                      <c:v>3.3</c:v>
                    </c:pt>
                    <c:pt idx="143">
                      <c:v>3.3</c:v>
                    </c:pt>
                    <c:pt idx="144">
                      <c:v>3.3</c:v>
                    </c:pt>
                    <c:pt idx="145">
                      <c:v>3.4</c:v>
                    </c:pt>
                    <c:pt idx="146">
                      <c:v>3.4</c:v>
                    </c:pt>
                    <c:pt idx="147">
                      <c:v>3.3</c:v>
                    </c:pt>
                    <c:pt idx="148">
                      <c:v>3.4</c:v>
                    </c:pt>
                    <c:pt idx="149">
                      <c:v>3.3</c:v>
                    </c:pt>
                    <c:pt idx="150">
                      <c:v>3.2</c:v>
                    </c:pt>
                    <c:pt idx="151">
                      <c:v>3.3</c:v>
                    </c:pt>
                    <c:pt idx="152">
                      <c:v>3.2</c:v>
                    </c:pt>
                    <c:pt idx="153">
                      <c:v>3.3</c:v>
                    </c:pt>
                    <c:pt idx="154">
                      <c:v>3.3</c:v>
                    </c:pt>
                    <c:pt idx="155">
                      <c:v>3.3</c:v>
                    </c:pt>
                    <c:pt idx="156">
                      <c:v>3.3</c:v>
                    </c:pt>
                    <c:pt idx="157">
                      <c:v>3.4</c:v>
                    </c:pt>
                    <c:pt idx="158">
                      <c:v>3.2</c:v>
                    </c:pt>
                    <c:pt idx="159">
                      <c:v>3.4</c:v>
                    </c:pt>
                    <c:pt idx="160">
                      <c:v>3.4</c:v>
                    </c:pt>
                    <c:pt idx="161">
                      <c:v>3.3</c:v>
                    </c:pt>
                    <c:pt idx="162">
                      <c:v>3.3</c:v>
                    </c:pt>
                    <c:pt idx="163">
                      <c:v>3.5</c:v>
                    </c:pt>
                    <c:pt idx="164">
                      <c:v>3.5</c:v>
                    </c:pt>
                    <c:pt idx="165">
                      <c:v>3.3</c:v>
                    </c:pt>
                    <c:pt idx="166">
                      <c:v>3.4</c:v>
                    </c:pt>
                    <c:pt idx="167">
                      <c:v>3.4</c:v>
                    </c:pt>
                    <c:pt idx="168">
                      <c:v>3.4</c:v>
                    </c:pt>
                    <c:pt idx="169">
                      <c:v>3.4</c:v>
                    </c:pt>
                    <c:pt idx="170">
                      <c:v>3.5</c:v>
                    </c:pt>
                    <c:pt idx="171">
                      <c:v>3.5</c:v>
                    </c:pt>
                    <c:pt idx="172">
                      <c:v>3.5</c:v>
                    </c:pt>
                    <c:pt idx="173">
                      <c:v>3.5</c:v>
                    </c:pt>
                    <c:pt idx="174">
                      <c:v>3.6</c:v>
                    </c:pt>
                    <c:pt idx="175">
                      <c:v>3.5</c:v>
                    </c:pt>
                    <c:pt idx="176">
                      <c:v>3.7</c:v>
                    </c:pt>
                    <c:pt idx="177">
                      <c:v>3.7</c:v>
                    </c:pt>
                    <c:pt idx="178">
                      <c:v>3.6</c:v>
                    </c:pt>
                    <c:pt idx="179">
                      <c:v>3.7</c:v>
                    </c:pt>
                    <c:pt idx="180">
                      <c:v>3.6</c:v>
                    </c:pt>
                    <c:pt idx="181">
                      <c:v>3.6</c:v>
                    </c:pt>
                    <c:pt idx="182">
                      <c:v>3.6</c:v>
                    </c:pt>
                    <c:pt idx="183">
                      <c:v>3.7</c:v>
                    </c:pt>
                    <c:pt idx="184">
                      <c:v>3.6</c:v>
                    </c:pt>
                    <c:pt idx="185">
                      <c:v>3.6</c:v>
                    </c:pt>
                    <c:pt idx="186">
                      <c:v>3.6</c:v>
                    </c:pt>
                    <c:pt idx="187">
                      <c:v>3.6</c:v>
                    </c:pt>
                    <c:pt idx="188">
                      <c:v>3.7</c:v>
                    </c:pt>
                    <c:pt idx="189">
                      <c:v>3.7</c:v>
                    </c:pt>
                    <c:pt idx="190">
                      <c:v>3.8</c:v>
                    </c:pt>
                    <c:pt idx="191">
                      <c:v>3.9</c:v>
                    </c:pt>
                    <c:pt idx="192">
                      <c:v>3.6</c:v>
                    </c:pt>
                    <c:pt idx="193">
                      <c:v>3.8</c:v>
                    </c:pt>
                    <c:pt idx="194">
                      <c:v>3.7</c:v>
                    </c:pt>
                    <c:pt idx="195">
                      <c:v>3.7</c:v>
                    </c:pt>
                    <c:pt idx="196">
                      <c:v>3.6</c:v>
                    </c:pt>
                    <c:pt idx="197">
                      <c:v>3.7</c:v>
                    </c:pt>
                    <c:pt idx="198">
                      <c:v>3.8</c:v>
                    </c:pt>
                    <c:pt idx="199">
                      <c:v>3.7</c:v>
                    </c:pt>
                    <c:pt idx="200">
                      <c:v>3.7</c:v>
                    </c:pt>
                    <c:pt idx="201">
                      <c:v>3.6</c:v>
                    </c:pt>
                    <c:pt idx="202">
                      <c:v>3.7</c:v>
                    </c:pt>
                    <c:pt idx="203">
                      <c:v>3.7</c:v>
                    </c:pt>
                    <c:pt idx="204">
                      <c:v>3.8</c:v>
                    </c:pt>
                    <c:pt idx="205">
                      <c:v>3.7</c:v>
                    </c:pt>
                    <c:pt idx="206">
                      <c:v>3.7</c:v>
                    </c:pt>
                    <c:pt idx="207">
                      <c:v>3.6</c:v>
                    </c:pt>
                    <c:pt idx="208">
                      <c:v>3.7</c:v>
                    </c:pt>
                    <c:pt idx="209">
                      <c:v>3.8</c:v>
                    </c:pt>
                    <c:pt idx="210">
                      <c:v>3.7</c:v>
                    </c:pt>
                    <c:pt idx="211">
                      <c:v>3.8</c:v>
                    </c:pt>
                    <c:pt idx="212">
                      <c:v>3.7</c:v>
                    </c:pt>
                    <c:pt idx="213">
                      <c:v>3.8</c:v>
                    </c:pt>
                    <c:pt idx="214">
                      <c:v>3.7</c:v>
                    </c:pt>
                    <c:pt idx="215">
                      <c:v>3.7</c:v>
                    </c:pt>
                    <c:pt idx="216">
                      <c:v>3.7</c:v>
                    </c:pt>
                    <c:pt idx="217">
                      <c:v>3.8</c:v>
                    </c:pt>
                    <c:pt idx="218">
                      <c:v>3.8</c:v>
                    </c:pt>
                    <c:pt idx="219">
                      <c:v>3.8</c:v>
                    </c:pt>
                    <c:pt idx="220">
                      <c:v>3.9</c:v>
                    </c:pt>
                    <c:pt idx="221">
                      <c:v>3.9</c:v>
                    </c:pt>
                    <c:pt idx="222">
                      <c:v>3.8</c:v>
                    </c:pt>
                    <c:pt idx="223">
                      <c:v>3.9</c:v>
                    </c:pt>
                    <c:pt idx="224">
                      <c:v>3.8</c:v>
                    </c:pt>
                    <c:pt idx="225">
                      <c:v>4</c:v>
                    </c:pt>
                    <c:pt idx="226">
                      <c:v>3.9</c:v>
                    </c:pt>
                    <c:pt idx="227">
                      <c:v>3.9</c:v>
                    </c:pt>
                    <c:pt idx="228">
                      <c:v>3.9</c:v>
                    </c:pt>
                    <c:pt idx="229">
                      <c:v>3.8</c:v>
                    </c:pt>
                    <c:pt idx="230">
                      <c:v>3.8</c:v>
                    </c:pt>
                    <c:pt idx="231">
                      <c:v>4</c:v>
                    </c:pt>
                    <c:pt idx="232">
                      <c:v>3.8</c:v>
                    </c:pt>
                    <c:pt idx="233">
                      <c:v>3.8</c:v>
                    </c:pt>
                    <c:pt idx="234">
                      <c:v>3.9</c:v>
                    </c:pt>
                    <c:pt idx="235">
                      <c:v>3.9</c:v>
                    </c:pt>
                    <c:pt idx="236">
                      <c:v>3.9</c:v>
                    </c:pt>
                    <c:pt idx="237">
                      <c:v>3.8</c:v>
                    </c:pt>
                    <c:pt idx="238">
                      <c:v>3.9</c:v>
                    </c:pt>
                    <c:pt idx="239">
                      <c:v>3.9</c:v>
                    </c:pt>
                    <c:pt idx="240">
                      <c:v>3.9</c:v>
                    </c:pt>
                    <c:pt idx="241">
                      <c:v>3.9</c:v>
                    </c:pt>
                    <c:pt idx="242">
                      <c:v>3.4</c:v>
                    </c:pt>
                    <c:pt idx="243">
                      <c:v>3.1</c:v>
                    </c:pt>
                    <c:pt idx="244">
                      <c:v>6.1</c:v>
                    </c:pt>
                    <c:pt idx="245">
                      <c:v>5.4</c:v>
                    </c:pt>
                    <c:pt idx="246">
                      <c:v>4.5</c:v>
                    </c:pt>
                    <c:pt idx="247">
                      <c:v>4.3</c:v>
                    </c:pt>
                    <c:pt idx="248">
                      <c:v>4.2</c:v>
                    </c:pt>
                    <c:pt idx="249">
                      <c:v>4.3</c:v>
                    </c:pt>
                    <c:pt idx="250">
                      <c:v>4.0999999999999996</c:v>
                    </c:pt>
                    <c:pt idx="251">
                      <c:v>3.9</c:v>
                    </c:pt>
                    <c:pt idx="252">
                      <c:v>3.9</c:v>
                    </c:pt>
                    <c:pt idx="253">
                      <c:v>4</c:v>
                    </c:pt>
                    <c:pt idx="254">
                      <c:v>4.3</c:v>
                    </c:pt>
                    <c:pt idx="255">
                      <c:v>4.3</c:v>
                    </c:pt>
                    <c:pt idx="256">
                      <c:v>4.0999999999999996</c:v>
                    </c:pt>
                    <c:pt idx="257">
                      <c:v>4.5</c:v>
                    </c:pt>
                    <c:pt idx="258">
                      <c:v>4.5999999999999996</c:v>
                    </c:pt>
                    <c:pt idx="259">
                      <c:v>4.3</c:v>
                    </c:pt>
                    <c:pt idx="260">
                      <c:v>4.5</c:v>
                    </c:pt>
                    <c:pt idx="261">
                      <c:v>4.5</c:v>
                    </c:pt>
                    <c:pt idx="262">
                      <c:v>4.5999999999999996</c:v>
                    </c:pt>
                    <c:pt idx="263">
                      <c:v>4.4000000000000004</c:v>
                    </c:pt>
                    <c:pt idx="264">
                      <c:v>4.3</c:v>
                    </c:pt>
                    <c:pt idx="265">
                      <c:v>4.5</c:v>
                    </c:pt>
                    <c:pt idx="266">
                      <c:v>4.4000000000000004</c:v>
                    </c:pt>
                    <c:pt idx="267">
                      <c:v>4.4000000000000004</c:v>
                    </c:pt>
                    <c:pt idx="268">
                      <c:v>4.3</c:v>
                    </c:pt>
                    <c:pt idx="269">
                      <c:v>4.3</c:v>
                    </c:pt>
                    <c:pt idx="270">
                      <c:v>4.2</c:v>
                    </c:pt>
                    <c:pt idx="271">
                      <c:v>4.2</c:v>
                    </c:pt>
                    <c:pt idx="272">
                      <c:v>4</c:v>
                    </c:pt>
                    <c:pt idx="273">
                      <c:v>4</c:v>
                    </c:pt>
                    <c:pt idx="274">
                      <c:v>4</c:v>
                    </c:pt>
                    <c:pt idx="275">
                      <c:v>4</c:v>
                    </c:pt>
                    <c:pt idx="276">
                      <c:v>4.0999999999999996</c:v>
                    </c:pt>
                    <c:pt idx="277">
                      <c:v>3.9</c:v>
                    </c:pt>
                    <c:pt idx="278">
                      <c:v>3.8</c:v>
                    </c:pt>
                    <c:pt idx="279">
                      <c:v>3.8</c:v>
                    </c:pt>
                    <c:pt idx="280">
                      <c:v>3.9</c:v>
                    </c:pt>
                    <c:pt idx="281">
                      <c:v>3.8</c:v>
                    </c:pt>
                    <c:pt idx="282">
                      <c:v>3.6</c:v>
                    </c:pt>
                    <c:pt idx="283">
                      <c:v>3.7</c:v>
                    </c:pt>
                    <c:pt idx="284">
                      <c:v>3.7</c:v>
                    </c:pt>
                    <c:pt idx="285">
                      <c:v>3.6</c:v>
                    </c:pt>
                    <c:pt idx="286">
                      <c:v>3.5</c:v>
                    </c:pt>
                    <c:pt idx="287">
                      <c:v>3.6</c:v>
                    </c:pt>
                    <c:pt idx="288">
                      <c:v>3.5</c:v>
                    </c:pt>
                    <c:pt idx="289">
                      <c:v>3.6</c:v>
                    </c:pt>
                    <c:pt idx="290">
                      <c:v>3.5</c:v>
                    </c:pt>
                    <c:pt idx="291">
                      <c:v>3.5</c:v>
                    </c:pt>
                    <c:pt idx="292">
                      <c:v>3.5</c:v>
                    </c:pt>
                    <c:pt idx="293">
                      <c:v>3.2</c:v>
                    </c:pt>
                    <c:pt idx="294">
                      <c:v>3.4</c:v>
                    </c:pt>
                    <c:pt idx="295">
                      <c:v>3.3</c:v>
                    </c:pt>
                    <c:pt idx="296">
                      <c:v>3.5</c:v>
                    </c:pt>
                    <c:pt idx="297">
                      <c:v>3.4</c:v>
                    </c:pt>
                    <c:pt idx="298">
                      <c:v>3.3</c:v>
                    </c:pt>
                    <c:pt idx="299">
                      <c:v>3.4</c:v>
                    </c:pt>
                    <c:pt idx="300">
                      <c:v>3.4</c:v>
                    </c:pt>
                    <c:pt idx="301">
                      <c:v>3.4</c:v>
                    </c:pt>
                    <c:pt idx="302">
                      <c:v>3.4</c:v>
                    </c:pt>
                    <c:pt idx="303">
                      <c:v>3.5</c:v>
                    </c:pt>
                    <c:pt idx="304">
                      <c:v>3.4</c:v>
                    </c:pt>
                  </c:numLit>
                </c:val>
                <c:extLst>
                  <c:ext xmlns:c16="http://schemas.microsoft.com/office/drawing/2014/chart" uri="{C3380CC4-5D6E-409C-BE32-E72D297353CC}">
                    <c16:uniqueId val="{00000002-6540-4CC7-9864-368680F2D42B}"/>
                  </c:ext>
                </c:extLst>
              </c15:ser>
            </c15:filteredAreaSeries>
          </c:ext>
        </c:extLst>
      </c:areaChart>
      <c:lineChart>
        <c:grouping val="standard"/>
        <c:varyColors val="0"/>
        <c:ser>
          <c:idx val="0"/>
          <c:order val="0"/>
          <c:tx>
            <c:strRef>
              <c:f>Slide16!$C$10</c:f>
              <c:strCache>
                <c:ptCount val="1"/>
                <c:pt idx="0">
                  <c:v>Hiring Rate: Hires as a Percentage of Employment</c:v>
                </c:pt>
              </c:strCache>
            </c:strRef>
          </c:tx>
          <c:spPr>
            <a:ln w="28575" cap="rnd">
              <a:solidFill>
                <a:srgbClr val="117FA8"/>
              </a:solidFill>
              <a:round/>
            </a:ln>
            <a:effectLst/>
          </c:spPr>
          <c:marker>
            <c:symbol val="none"/>
          </c:marker>
          <c:cat>
            <c:numRef>
              <c:f>Slide16!$B$11:$B$318</c:f>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Ref>
              <c:f>Slide16!$C$11:$C$318</c:f>
              <c:numCache>
                <c:formatCode>0.0</c:formatCode>
                <c:ptCount val="308"/>
                <c:pt idx="0">
                  <c:v>#N/A</c:v>
                </c:pt>
                <c:pt idx="1">
                  <c:v>#N/A</c:v>
                </c:pt>
                <c:pt idx="2">
                  <c:v>#N/A</c:v>
                </c:pt>
                <c:pt idx="3">
                  <c:v>#N/A</c:v>
                </c:pt>
                <c:pt idx="4">
                  <c:v>#N/A</c:v>
                </c:pt>
                <c:pt idx="5">
                  <c:v>#N/A</c:v>
                </c:pt>
                <c:pt idx="6">
                  <c:v>#N/A</c:v>
                </c:pt>
                <c:pt idx="7">
                  <c:v>#N/A</c:v>
                </c:pt>
                <c:pt idx="8">
                  <c:v>#N/A</c:v>
                </c:pt>
                <c:pt idx="9">
                  <c:v>#N/A</c:v>
                </c:pt>
                <c:pt idx="10">
                  <c:v>#N/A</c:v>
                </c:pt>
                <c:pt idx="11">
                  <c:v>4.0999999999999996</c:v>
                </c:pt>
                <c:pt idx="12">
                  <c:v>4.3</c:v>
                </c:pt>
                <c:pt idx="13">
                  <c:v>4</c:v>
                </c:pt>
                <c:pt idx="14">
                  <c:v>4.2</c:v>
                </c:pt>
                <c:pt idx="15">
                  <c:v>3.9</c:v>
                </c:pt>
                <c:pt idx="16">
                  <c:v>4.0999999999999996</c:v>
                </c:pt>
                <c:pt idx="17">
                  <c:v>3.9</c:v>
                </c:pt>
                <c:pt idx="18">
                  <c:v>4</c:v>
                </c:pt>
                <c:pt idx="19">
                  <c:v>4</c:v>
                </c:pt>
                <c:pt idx="20">
                  <c:v>3.8</c:v>
                </c:pt>
                <c:pt idx="21">
                  <c:v>3.9</c:v>
                </c:pt>
                <c:pt idx="22">
                  <c:v>3.7</c:v>
                </c:pt>
                <c:pt idx="23">
                  <c:v>3.7</c:v>
                </c:pt>
                <c:pt idx="24">
                  <c:v>3.7</c:v>
                </c:pt>
                <c:pt idx="25">
                  <c:v>3.7</c:v>
                </c:pt>
                <c:pt idx="26">
                  <c:v>3.6</c:v>
                </c:pt>
                <c:pt idx="27">
                  <c:v>3.8</c:v>
                </c:pt>
                <c:pt idx="28">
                  <c:v>3.7</c:v>
                </c:pt>
                <c:pt idx="29">
                  <c:v>3.7</c:v>
                </c:pt>
                <c:pt idx="30">
                  <c:v>3.8</c:v>
                </c:pt>
                <c:pt idx="31">
                  <c:v>3.7</c:v>
                </c:pt>
                <c:pt idx="32">
                  <c:v>3.7</c:v>
                </c:pt>
                <c:pt idx="33">
                  <c:v>3.7</c:v>
                </c:pt>
                <c:pt idx="34">
                  <c:v>3.7</c:v>
                </c:pt>
                <c:pt idx="35">
                  <c:v>3.7</c:v>
                </c:pt>
                <c:pt idx="36">
                  <c:v>3.9</c:v>
                </c:pt>
                <c:pt idx="37">
                  <c:v>3.6</c:v>
                </c:pt>
                <c:pt idx="38">
                  <c:v>3.4</c:v>
                </c:pt>
                <c:pt idx="39">
                  <c:v>3.5</c:v>
                </c:pt>
                <c:pt idx="40">
                  <c:v>3.6</c:v>
                </c:pt>
                <c:pt idx="41">
                  <c:v>3.6</c:v>
                </c:pt>
                <c:pt idx="42">
                  <c:v>3.6</c:v>
                </c:pt>
                <c:pt idx="43">
                  <c:v>3.6</c:v>
                </c:pt>
                <c:pt idx="44">
                  <c:v>3.7</c:v>
                </c:pt>
                <c:pt idx="45">
                  <c:v>3.8</c:v>
                </c:pt>
                <c:pt idx="46">
                  <c:v>3.7</c:v>
                </c:pt>
                <c:pt idx="47">
                  <c:v>3.8</c:v>
                </c:pt>
                <c:pt idx="48">
                  <c:v>3.7</c:v>
                </c:pt>
                <c:pt idx="49">
                  <c:v>3.7</c:v>
                </c:pt>
                <c:pt idx="50">
                  <c:v>4</c:v>
                </c:pt>
                <c:pt idx="51">
                  <c:v>3.9</c:v>
                </c:pt>
                <c:pt idx="52">
                  <c:v>3.8</c:v>
                </c:pt>
                <c:pt idx="53">
                  <c:v>3.8</c:v>
                </c:pt>
                <c:pt idx="54">
                  <c:v>3.7</c:v>
                </c:pt>
                <c:pt idx="55">
                  <c:v>3.8</c:v>
                </c:pt>
                <c:pt idx="56">
                  <c:v>3.8</c:v>
                </c:pt>
                <c:pt idx="57">
                  <c:v>3.9</c:v>
                </c:pt>
                <c:pt idx="58">
                  <c:v>3.9</c:v>
                </c:pt>
                <c:pt idx="59">
                  <c:v>3.9</c:v>
                </c:pt>
                <c:pt idx="60">
                  <c:v>3.9</c:v>
                </c:pt>
                <c:pt idx="61">
                  <c:v>4</c:v>
                </c:pt>
                <c:pt idx="62">
                  <c:v>4</c:v>
                </c:pt>
                <c:pt idx="63">
                  <c:v>4</c:v>
                </c:pt>
                <c:pt idx="64">
                  <c:v>3.9</c:v>
                </c:pt>
                <c:pt idx="65">
                  <c:v>4</c:v>
                </c:pt>
                <c:pt idx="66">
                  <c:v>4</c:v>
                </c:pt>
                <c:pt idx="67">
                  <c:v>4</c:v>
                </c:pt>
                <c:pt idx="68">
                  <c:v>4.0999999999999996</c:v>
                </c:pt>
                <c:pt idx="69">
                  <c:v>3.8</c:v>
                </c:pt>
                <c:pt idx="70">
                  <c:v>4</c:v>
                </c:pt>
                <c:pt idx="71">
                  <c:v>3.9</c:v>
                </c:pt>
                <c:pt idx="72">
                  <c:v>3.9</c:v>
                </c:pt>
                <c:pt idx="73">
                  <c:v>4</c:v>
                </c:pt>
                <c:pt idx="74">
                  <c:v>4.0999999999999996</c:v>
                </c:pt>
                <c:pt idx="75">
                  <c:v>3.8</c:v>
                </c:pt>
                <c:pt idx="76">
                  <c:v>4</c:v>
                </c:pt>
                <c:pt idx="77">
                  <c:v>4</c:v>
                </c:pt>
                <c:pt idx="78">
                  <c:v>4.0999999999999996</c:v>
                </c:pt>
                <c:pt idx="79">
                  <c:v>3.9</c:v>
                </c:pt>
                <c:pt idx="80">
                  <c:v>3.9</c:v>
                </c:pt>
                <c:pt idx="81">
                  <c:v>3.9</c:v>
                </c:pt>
                <c:pt idx="82">
                  <c:v>4</c:v>
                </c:pt>
                <c:pt idx="83">
                  <c:v>3.8</c:v>
                </c:pt>
                <c:pt idx="84">
                  <c:v>3.9</c:v>
                </c:pt>
                <c:pt idx="85">
                  <c:v>3.8</c:v>
                </c:pt>
                <c:pt idx="86">
                  <c:v>4</c:v>
                </c:pt>
                <c:pt idx="87">
                  <c:v>3.9</c:v>
                </c:pt>
                <c:pt idx="88">
                  <c:v>4</c:v>
                </c:pt>
                <c:pt idx="89">
                  <c:v>3.8</c:v>
                </c:pt>
                <c:pt idx="90">
                  <c:v>3.8</c:v>
                </c:pt>
                <c:pt idx="91">
                  <c:v>3.9</c:v>
                </c:pt>
                <c:pt idx="92">
                  <c:v>3.9</c:v>
                </c:pt>
                <c:pt idx="93">
                  <c:v>3.9</c:v>
                </c:pt>
                <c:pt idx="94">
                  <c:v>3.7</c:v>
                </c:pt>
                <c:pt idx="95">
                  <c:v>3.7</c:v>
                </c:pt>
                <c:pt idx="96">
                  <c:v>3.7</c:v>
                </c:pt>
                <c:pt idx="97">
                  <c:v>3.7</c:v>
                </c:pt>
                <c:pt idx="98">
                  <c:v>3.6</c:v>
                </c:pt>
                <c:pt idx="99">
                  <c:v>3.6</c:v>
                </c:pt>
                <c:pt idx="100">
                  <c:v>3.4</c:v>
                </c:pt>
                <c:pt idx="101">
                  <c:v>3.6</c:v>
                </c:pt>
                <c:pt idx="102">
                  <c:v>3.4</c:v>
                </c:pt>
                <c:pt idx="103">
                  <c:v>3.4</c:v>
                </c:pt>
                <c:pt idx="104">
                  <c:v>3.3</c:v>
                </c:pt>
                <c:pt idx="105">
                  <c:v>3.3</c:v>
                </c:pt>
                <c:pt idx="106">
                  <c:v>3</c:v>
                </c:pt>
                <c:pt idx="107">
                  <c:v>3.2</c:v>
                </c:pt>
                <c:pt idx="108">
                  <c:v>3.1</c:v>
                </c:pt>
                <c:pt idx="109">
                  <c:v>3</c:v>
                </c:pt>
                <c:pt idx="110">
                  <c:v>2.9</c:v>
                </c:pt>
                <c:pt idx="111">
                  <c:v>2.9</c:v>
                </c:pt>
                <c:pt idx="112">
                  <c:v>2.9</c:v>
                </c:pt>
                <c:pt idx="113">
                  <c:v>2.8</c:v>
                </c:pt>
                <c:pt idx="114">
                  <c:v>3</c:v>
                </c:pt>
                <c:pt idx="115">
                  <c:v>2.9</c:v>
                </c:pt>
                <c:pt idx="116">
                  <c:v>3</c:v>
                </c:pt>
                <c:pt idx="117">
                  <c:v>3</c:v>
                </c:pt>
                <c:pt idx="118">
                  <c:v>3.1</c:v>
                </c:pt>
                <c:pt idx="119">
                  <c:v>3.1</c:v>
                </c:pt>
                <c:pt idx="120">
                  <c:v>3</c:v>
                </c:pt>
                <c:pt idx="121">
                  <c:v>3</c:v>
                </c:pt>
                <c:pt idx="122">
                  <c:v>3.3</c:v>
                </c:pt>
                <c:pt idx="123">
                  <c:v>3.2</c:v>
                </c:pt>
                <c:pt idx="124">
                  <c:v>3.4</c:v>
                </c:pt>
                <c:pt idx="125">
                  <c:v>3.1</c:v>
                </c:pt>
                <c:pt idx="126">
                  <c:v>3.2</c:v>
                </c:pt>
                <c:pt idx="127">
                  <c:v>3.1</c:v>
                </c:pt>
                <c:pt idx="128">
                  <c:v>3.1</c:v>
                </c:pt>
                <c:pt idx="129">
                  <c:v>3.2</c:v>
                </c:pt>
                <c:pt idx="130">
                  <c:v>3.2</c:v>
                </c:pt>
                <c:pt idx="131">
                  <c:v>3.3</c:v>
                </c:pt>
                <c:pt idx="132">
                  <c:v>3.1</c:v>
                </c:pt>
                <c:pt idx="133">
                  <c:v>3.2</c:v>
                </c:pt>
                <c:pt idx="134">
                  <c:v>3.4</c:v>
                </c:pt>
                <c:pt idx="135">
                  <c:v>3.3</c:v>
                </c:pt>
                <c:pt idx="136">
                  <c:v>3.2</c:v>
                </c:pt>
                <c:pt idx="137">
                  <c:v>3.3</c:v>
                </c:pt>
                <c:pt idx="138">
                  <c:v>3.2</c:v>
                </c:pt>
                <c:pt idx="139">
                  <c:v>3.3</c:v>
                </c:pt>
                <c:pt idx="140">
                  <c:v>3.3</c:v>
                </c:pt>
                <c:pt idx="141">
                  <c:v>3.3</c:v>
                </c:pt>
                <c:pt idx="142">
                  <c:v>3.3</c:v>
                </c:pt>
                <c:pt idx="143">
                  <c:v>3.3</c:v>
                </c:pt>
                <c:pt idx="144">
                  <c:v>3.3</c:v>
                </c:pt>
                <c:pt idx="145">
                  <c:v>3.4</c:v>
                </c:pt>
                <c:pt idx="146">
                  <c:v>3.4</c:v>
                </c:pt>
                <c:pt idx="147">
                  <c:v>3.3</c:v>
                </c:pt>
                <c:pt idx="148">
                  <c:v>3.4</c:v>
                </c:pt>
                <c:pt idx="149">
                  <c:v>3.3</c:v>
                </c:pt>
                <c:pt idx="150">
                  <c:v>3.2</c:v>
                </c:pt>
                <c:pt idx="151">
                  <c:v>3.3</c:v>
                </c:pt>
                <c:pt idx="152">
                  <c:v>3.2</c:v>
                </c:pt>
                <c:pt idx="153">
                  <c:v>3.3</c:v>
                </c:pt>
                <c:pt idx="154">
                  <c:v>3.3</c:v>
                </c:pt>
                <c:pt idx="155">
                  <c:v>3.3</c:v>
                </c:pt>
                <c:pt idx="156">
                  <c:v>3.3</c:v>
                </c:pt>
                <c:pt idx="157">
                  <c:v>3.4</c:v>
                </c:pt>
                <c:pt idx="158">
                  <c:v>3.2</c:v>
                </c:pt>
                <c:pt idx="159">
                  <c:v>3.4</c:v>
                </c:pt>
                <c:pt idx="160">
                  <c:v>3.4</c:v>
                </c:pt>
                <c:pt idx="161">
                  <c:v>3.3</c:v>
                </c:pt>
                <c:pt idx="162">
                  <c:v>3.3</c:v>
                </c:pt>
                <c:pt idx="163">
                  <c:v>3.5</c:v>
                </c:pt>
                <c:pt idx="164">
                  <c:v>3.5</c:v>
                </c:pt>
                <c:pt idx="165">
                  <c:v>3.3</c:v>
                </c:pt>
                <c:pt idx="166">
                  <c:v>3.4</c:v>
                </c:pt>
                <c:pt idx="167">
                  <c:v>3.4</c:v>
                </c:pt>
                <c:pt idx="168">
                  <c:v>3.4</c:v>
                </c:pt>
                <c:pt idx="169">
                  <c:v>3.4</c:v>
                </c:pt>
                <c:pt idx="170">
                  <c:v>3.5</c:v>
                </c:pt>
                <c:pt idx="171">
                  <c:v>3.5</c:v>
                </c:pt>
                <c:pt idx="172">
                  <c:v>3.5</c:v>
                </c:pt>
                <c:pt idx="173">
                  <c:v>3.5</c:v>
                </c:pt>
                <c:pt idx="174">
                  <c:v>3.6</c:v>
                </c:pt>
                <c:pt idx="175">
                  <c:v>3.5</c:v>
                </c:pt>
                <c:pt idx="176">
                  <c:v>3.7</c:v>
                </c:pt>
                <c:pt idx="177">
                  <c:v>3.7</c:v>
                </c:pt>
                <c:pt idx="178">
                  <c:v>3.6</c:v>
                </c:pt>
                <c:pt idx="179">
                  <c:v>3.7</c:v>
                </c:pt>
                <c:pt idx="180">
                  <c:v>3.6</c:v>
                </c:pt>
                <c:pt idx="181">
                  <c:v>3.6</c:v>
                </c:pt>
                <c:pt idx="182">
                  <c:v>3.6</c:v>
                </c:pt>
                <c:pt idx="183">
                  <c:v>3.7</c:v>
                </c:pt>
                <c:pt idx="184">
                  <c:v>3.6</c:v>
                </c:pt>
                <c:pt idx="185">
                  <c:v>3.6</c:v>
                </c:pt>
                <c:pt idx="186">
                  <c:v>3.6</c:v>
                </c:pt>
                <c:pt idx="187">
                  <c:v>3.6</c:v>
                </c:pt>
                <c:pt idx="188">
                  <c:v>3.7</c:v>
                </c:pt>
                <c:pt idx="189">
                  <c:v>3.7</c:v>
                </c:pt>
                <c:pt idx="190">
                  <c:v>3.8</c:v>
                </c:pt>
                <c:pt idx="191">
                  <c:v>3.9</c:v>
                </c:pt>
                <c:pt idx="192">
                  <c:v>3.6</c:v>
                </c:pt>
                <c:pt idx="193">
                  <c:v>3.8</c:v>
                </c:pt>
                <c:pt idx="194">
                  <c:v>3.7</c:v>
                </c:pt>
                <c:pt idx="195">
                  <c:v>3.7</c:v>
                </c:pt>
                <c:pt idx="196">
                  <c:v>3.6</c:v>
                </c:pt>
                <c:pt idx="197">
                  <c:v>3.7</c:v>
                </c:pt>
                <c:pt idx="198">
                  <c:v>3.8</c:v>
                </c:pt>
                <c:pt idx="199">
                  <c:v>3.7</c:v>
                </c:pt>
                <c:pt idx="200">
                  <c:v>3.7</c:v>
                </c:pt>
                <c:pt idx="201">
                  <c:v>3.6</c:v>
                </c:pt>
                <c:pt idx="202">
                  <c:v>3.7</c:v>
                </c:pt>
                <c:pt idx="203">
                  <c:v>3.7</c:v>
                </c:pt>
                <c:pt idx="204">
                  <c:v>3.8</c:v>
                </c:pt>
                <c:pt idx="205">
                  <c:v>3.7</c:v>
                </c:pt>
                <c:pt idx="206">
                  <c:v>3.7</c:v>
                </c:pt>
                <c:pt idx="207">
                  <c:v>3.6</c:v>
                </c:pt>
                <c:pt idx="208">
                  <c:v>3.7</c:v>
                </c:pt>
                <c:pt idx="209">
                  <c:v>3.8</c:v>
                </c:pt>
                <c:pt idx="210">
                  <c:v>3.7</c:v>
                </c:pt>
                <c:pt idx="211">
                  <c:v>3.8</c:v>
                </c:pt>
                <c:pt idx="212">
                  <c:v>3.7</c:v>
                </c:pt>
                <c:pt idx="213">
                  <c:v>3.8</c:v>
                </c:pt>
                <c:pt idx="214">
                  <c:v>3.7</c:v>
                </c:pt>
                <c:pt idx="215">
                  <c:v>3.7</c:v>
                </c:pt>
                <c:pt idx="216">
                  <c:v>3.7</c:v>
                </c:pt>
                <c:pt idx="217">
                  <c:v>3.8</c:v>
                </c:pt>
                <c:pt idx="218">
                  <c:v>3.8</c:v>
                </c:pt>
                <c:pt idx="219">
                  <c:v>3.8</c:v>
                </c:pt>
                <c:pt idx="220">
                  <c:v>3.9</c:v>
                </c:pt>
                <c:pt idx="221">
                  <c:v>3.9</c:v>
                </c:pt>
                <c:pt idx="222">
                  <c:v>3.8</c:v>
                </c:pt>
                <c:pt idx="223">
                  <c:v>3.9</c:v>
                </c:pt>
                <c:pt idx="224">
                  <c:v>3.8</c:v>
                </c:pt>
                <c:pt idx="225">
                  <c:v>4</c:v>
                </c:pt>
                <c:pt idx="226">
                  <c:v>3.9</c:v>
                </c:pt>
                <c:pt idx="227">
                  <c:v>3.9</c:v>
                </c:pt>
                <c:pt idx="228">
                  <c:v>3.9</c:v>
                </c:pt>
                <c:pt idx="229">
                  <c:v>3.8</c:v>
                </c:pt>
                <c:pt idx="230">
                  <c:v>3.8</c:v>
                </c:pt>
                <c:pt idx="231">
                  <c:v>4</c:v>
                </c:pt>
                <c:pt idx="232">
                  <c:v>3.8</c:v>
                </c:pt>
                <c:pt idx="233">
                  <c:v>3.8</c:v>
                </c:pt>
                <c:pt idx="234">
                  <c:v>3.9</c:v>
                </c:pt>
                <c:pt idx="235">
                  <c:v>3.9</c:v>
                </c:pt>
                <c:pt idx="236">
                  <c:v>3.9</c:v>
                </c:pt>
                <c:pt idx="237">
                  <c:v>3.8</c:v>
                </c:pt>
                <c:pt idx="238">
                  <c:v>3.9</c:v>
                </c:pt>
                <c:pt idx="239">
                  <c:v>3.9</c:v>
                </c:pt>
                <c:pt idx="240">
                  <c:v>3.9</c:v>
                </c:pt>
                <c:pt idx="241">
                  <c:v>3.9</c:v>
                </c:pt>
                <c:pt idx="242">
                  <c:v>3.4</c:v>
                </c:pt>
                <c:pt idx="243">
                  <c:v>3.1</c:v>
                </c:pt>
                <c:pt idx="244">
                  <c:v>6.1</c:v>
                </c:pt>
                <c:pt idx="245">
                  <c:v>5.4</c:v>
                </c:pt>
                <c:pt idx="246">
                  <c:v>4.5</c:v>
                </c:pt>
                <c:pt idx="247">
                  <c:v>4.3</c:v>
                </c:pt>
                <c:pt idx="248">
                  <c:v>4.2</c:v>
                </c:pt>
                <c:pt idx="249">
                  <c:v>4.3</c:v>
                </c:pt>
                <c:pt idx="250">
                  <c:v>4.0999999999999996</c:v>
                </c:pt>
                <c:pt idx="251">
                  <c:v>3.9</c:v>
                </c:pt>
                <c:pt idx="252">
                  <c:v>3.9</c:v>
                </c:pt>
                <c:pt idx="253">
                  <c:v>4</c:v>
                </c:pt>
                <c:pt idx="254">
                  <c:v>4.3</c:v>
                </c:pt>
                <c:pt idx="255">
                  <c:v>4.3</c:v>
                </c:pt>
                <c:pt idx="256">
                  <c:v>4.0999999999999996</c:v>
                </c:pt>
                <c:pt idx="257">
                  <c:v>4.5</c:v>
                </c:pt>
                <c:pt idx="258">
                  <c:v>4.5999999999999996</c:v>
                </c:pt>
                <c:pt idx="259">
                  <c:v>4.3</c:v>
                </c:pt>
                <c:pt idx="260">
                  <c:v>4.5</c:v>
                </c:pt>
                <c:pt idx="261">
                  <c:v>4.5</c:v>
                </c:pt>
                <c:pt idx="262">
                  <c:v>4.5999999999999996</c:v>
                </c:pt>
                <c:pt idx="263">
                  <c:v>4.4000000000000004</c:v>
                </c:pt>
                <c:pt idx="264">
                  <c:v>4.3</c:v>
                </c:pt>
                <c:pt idx="265">
                  <c:v>4.5</c:v>
                </c:pt>
                <c:pt idx="266">
                  <c:v>4.4000000000000004</c:v>
                </c:pt>
                <c:pt idx="267">
                  <c:v>4.4000000000000004</c:v>
                </c:pt>
                <c:pt idx="268">
                  <c:v>4.3</c:v>
                </c:pt>
                <c:pt idx="269">
                  <c:v>4.3</c:v>
                </c:pt>
                <c:pt idx="270">
                  <c:v>4.2</c:v>
                </c:pt>
                <c:pt idx="271">
                  <c:v>4.2</c:v>
                </c:pt>
                <c:pt idx="272">
                  <c:v>4</c:v>
                </c:pt>
                <c:pt idx="273">
                  <c:v>4</c:v>
                </c:pt>
                <c:pt idx="274">
                  <c:v>4</c:v>
                </c:pt>
                <c:pt idx="275">
                  <c:v>4</c:v>
                </c:pt>
                <c:pt idx="276">
                  <c:v>4.0999999999999996</c:v>
                </c:pt>
                <c:pt idx="277">
                  <c:v>3.9</c:v>
                </c:pt>
                <c:pt idx="278">
                  <c:v>3.8</c:v>
                </c:pt>
                <c:pt idx="279">
                  <c:v>3.8</c:v>
                </c:pt>
                <c:pt idx="280">
                  <c:v>3.9</c:v>
                </c:pt>
                <c:pt idx="281">
                  <c:v>3.8</c:v>
                </c:pt>
                <c:pt idx="282">
                  <c:v>3.6</c:v>
                </c:pt>
                <c:pt idx="283">
                  <c:v>3.7</c:v>
                </c:pt>
                <c:pt idx="284">
                  <c:v>3.7</c:v>
                </c:pt>
                <c:pt idx="285">
                  <c:v>3.6</c:v>
                </c:pt>
                <c:pt idx="286">
                  <c:v>3.5</c:v>
                </c:pt>
                <c:pt idx="287">
                  <c:v>3.6</c:v>
                </c:pt>
                <c:pt idx="288">
                  <c:v>3.5</c:v>
                </c:pt>
                <c:pt idx="289">
                  <c:v>3.6</c:v>
                </c:pt>
                <c:pt idx="290">
                  <c:v>3.5</c:v>
                </c:pt>
                <c:pt idx="291">
                  <c:v>3.5</c:v>
                </c:pt>
                <c:pt idx="292">
                  <c:v>3.5</c:v>
                </c:pt>
                <c:pt idx="293">
                  <c:v>3.2</c:v>
                </c:pt>
                <c:pt idx="294">
                  <c:v>3.4</c:v>
                </c:pt>
                <c:pt idx="295">
                  <c:v>3.3</c:v>
                </c:pt>
                <c:pt idx="296">
                  <c:v>3.5</c:v>
                </c:pt>
                <c:pt idx="297">
                  <c:v>3.4</c:v>
                </c:pt>
                <c:pt idx="298">
                  <c:v>3.3</c:v>
                </c:pt>
                <c:pt idx="299">
                  <c:v>3.4</c:v>
                </c:pt>
                <c:pt idx="300">
                  <c:v>3.4</c:v>
                </c:pt>
                <c:pt idx="301">
                  <c:v>3.4</c:v>
                </c:pt>
                <c:pt idx="302">
                  <c:v>3.4</c:v>
                </c:pt>
                <c:pt idx="303">
                  <c:v>3.5</c:v>
                </c:pt>
                <c:pt idx="304">
                  <c:v>3.4</c:v>
                </c:pt>
                <c:pt idx="305">
                  <c:v>3.3</c:v>
                </c:pt>
                <c:pt idx="306">
                  <c:v>3.3</c:v>
                </c:pt>
                <c:pt idx="307">
                  <c:v>3.2</c:v>
                </c:pt>
              </c:numCache>
            </c:numRef>
          </c:val>
          <c:smooth val="0"/>
          <c:extLst>
            <c:ext xmlns:c16="http://schemas.microsoft.com/office/drawing/2014/chart" uri="{C3380CC4-5D6E-409C-BE32-E72D297353CC}">
              <c16:uniqueId val="{00000001-6540-4CC7-9864-368680F2D42B}"/>
            </c:ext>
          </c:extLst>
        </c:ser>
        <c:dLbls>
          <c:showLegendKey val="0"/>
          <c:showVal val="0"/>
          <c:showCatName val="0"/>
          <c:showSerName val="0"/>
          <c:showPercent val="0"/>
          <c:showBubbleSize val="0"/>
        </c:dLbls>
        <c:marker val="1"/>
        <c:smooth val="0"/>
        <c:axId val="1541943632"/>
        <c:axId val="1541950352"/>
      </c:lineChart>
      <c:dateAx>
        <c:axId val="1541943632"/>
        <c:scaling>
          <c:orientation val="minMax"/>
          <c:max val="45901"/>
          <c:min val="36892"/>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50352"/>
        <c:crosses val="autoZero"/>
        <c:auto val="1"/>
        <c:lblOffset val="100"/>
        <c:baseTimeUnit val="months"/>
        <c:majorUnit val="4"/>
        <c:majorTimeUnit val="years"/>
      </c:dateAx>
      <c:valAx>
        <c:axId val="1541950352"/>
        <c:scaling>
          <c:orientation val="minMax"/>
          <c:max val="6"/>
          <c:min val="2.5"/>
        </c:scaling>
        <c:delete val="0"/>
        <c:axPos val="l"/>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43632"/>
        <c:crosses val="autoZero"/>
        <c:crossBetween val="between"/>
      </c:valAx>
      <c:valAx>
        <c:axId val="1386318016"/>
        <c:scaling>
          <c:orientation val="minMax"/>
          <c:max val="6"/>
          <c:min val="2.5"/>
        </c:scaling>
        <c:delete val="0"/>
        <c:axPos val="r"/>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199936"/>
        <c:crosses val="max"/>
        <c:crossBetween val="between"/>
      </c:valAx>
      <c:dateAx>
        <c:axId val="1386199936"/>
        <c:scaling>
          <c:orientation val="minMax"/>
        </c:scaling>
        <c:delete val="1"/>
        <c:axPos val="b"/>
        <c:numFmt formatCode="mmm&quot;-&quot;yyyy" sourceLinked="1"/>
        <c:majorTickMark val="out"/>
        <c:minorTickMark val="none"/>
        <c:tickLblPos val="nextTo"/>
        <c:crossAx val="1386318016"/>
        <c:crosses val="autoZero"/>
        <c:auto val="1"/>
        <c:lblOffset val="100"/>
        <c:baseTimeUnit val="months"/>
      </c:dateAx>
      <c:spPr>
        <a:noFill/>
        <a:ln w="25400">
          <a:noFill/>
        </a:ln>
        <a:effectLst/>
      </c:spPr>
    </c:plotArea>
    <c:legend>
      <c:legendPos val="b"/>
      <c:legendEntry>
        <c:idx val="0"/>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areaChart>
        <c:grouping val="standard"/>
        <c:varyColors val="0"/>
        <c:ser>
          <c:idx val="2"/>
          <c:order val="2"/>
          <c:tx>
            <c:strRef>
              <c:f>Slide16!$E$10</c:f>
              <c:strCache>
                <c:ptCount val="1"/>
              </c:strCache>
            </c:strRef>
          </c:tx>
          <c:spPr>
            <a:solidFill>
              <a:srgbClr val="F0F0F0"/>
            </a:solidFill>
            <a:ln>
              <a:noFill/>
            </a:ln>
            <a:effectLst/>
          </c:spPr>
          <c:cat>
            <c:numRef>
              <c:f>Slide16!$B$11:$B$318</c:f>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Ref>
              <c:f>Slide16!$E$11:$E$318</c:f>
              <c:numCache>
                <c:formatCode>0</c:formatCode>
                <c:ptCount val="30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10000</c:v>
                </c:pt>
                <c:pt idx="16">
                  <c:v>10000</c:v>
                </c:pt>
                <c:pt idx="17">
                  <c:v>10000</c:v>
                </c:pt>
                <c:pt idx="18">
                  <c:v>10000</c:v>
                </c:pt>
                <c:pt idx="19">
                  <c:v>10000</c:v>
                </c:pt>
                <c:pt idx="20">
                  <c:v>10000</c:v>
                </c:pt>
                <c:pt idx="21">
                  <c:v>10000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10000</c:v>
                </c:pt>
                <c:pt idx="97">
                  <c:v>10000</c:v>
                </c:pt>
                <c:pt idx="98">
                  <c:v>10000</c:v>
                </c:pt>
                <c:pt idx="99">
                  <c:v>10000</c:v>
                </c:pt>
                <c:pt idx="100">
                  <c:v>10000</c:v>
                </c:pt>
                <c:pt idx="101">
                  <c:v>10000</c:v>
                </c:pt>
                <c:pt idx="102">
                  <c:v>10000</c:v>
                </c:pt>
                <c:pt idx="103">
                  <c:v>10000</c:v>
                </c:pt>
                <c:pt idx="104">
                  <c:v>10000</c:v>
                </c:pt>
                <c:pt idx="105">
                  <c:v>10000</c:v>
                </c:pt>
                <c:pt idx="106">
                  <c:v>10000</c:v>
                </c:pt>
                <c:pt idx="107">
                  <c:v>10000</c:v>
                </c:pt>
                <c:pt idx="108">
                  <c:v>10000</c:v>
                </c:pt>
                <c:pt idx="109">
                  <c:v>10000</c:v>
                </c:pt>
                <c:pt idx="110">
                  <c:v>10000</c:v>
                </c:pt>
                <c:pt idx="111">
                  <c:v>10000</c:v>
                </c:pt>
                <c:pt idx="112">
                  <c:v>10000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10000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numCache>
            </c:numRef>
          </c:val>
          <c:extLst>
            <c:ext xmlns:c16="http://schemas.microsoft.com/office/drawing/2014/chart" uri="{C3380CC4-5D6E-409C-BE32-E72D297353CC}">
              <c16:uniqueId val="{00000000-1E53-42DB-980C-01D8A01DCFE6}"/>
            </c:ext>
          </c:extLst>
        </c:ser>
        <c:dLbls>
          <c:showLegendKey val="0"/>
          <c:showVal val="0"/>
          <c:showCatName val="0"/>
          <c:showSerName val="0"/>
          <c:showPercent val="0"/>
          <c:showBubbleSize val="0"/>
        </c:dLbls>
        <c:axId val="1386199936"/>
        <c:axId val="1386318016"/>
        <c:extLst>
          <c:ext xmlns:c15="http://schemas.microsoft.com/office/drawing/2012/chart" uri="{02D57815-91ED-43cb-92C2-25804820EDAC}">
            <c15:filteredAreaSeries>
              <c15:ser>
                <c:idx val="1"/>
                <c:order val="1"/>
                <c:spPr>
                  <a:solidFill>
                    <a:schemeClr val="accent2"/>
                  </a:solidFill>
                  <a:ln>
                    <a:noFill/>
                  </a:ln>
                  <a:effectLst/>
                </c:spPr>
                <c:cat>
                  <c:numRef>
                    <c:extLst>
                      <c:ext uri="{02D57815-91ED-43cb-92C2-25804820EDAC}">
                        <c15:formulaRef>
                          <c15:sqref>Slide16!$B$11:$B$318</c15:sqref>
                        </c15:formulaRef>
                      </c:ext>
                    </c:extLst>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Lit>
                    <c:formatCode>General</c:formatCode>
                    <c:ptCount val="305"/>
                    <c:pt idx="0">
                      <c:v>#N/A</c:v>
                    </c:pt>
                    <c:pt idx="1">
                      <c:v>#N/A</c:v>
                    </c:pt>
                    <c:pt idx="2">
                      <c:v>#N/A</c:v>
                    </c:pt>
                    <c:pt idx="3">
                      <c:v>#N/A</c:v>
                    </c:pt>
                    <c:pt idx="4">
                      <c:v>#N/A</c:v>
                    </c:pt>
                    <c:pt idx="5">
                      <c:v>#N/A</c:v>
                    </c:pt>
                    <c:pt idx="6">
                      <c:v>#N/A</c:v>
                    </c:pt>
                    <c:pt idx="7">
                      <c:v>#N/A</c:v>
                    </c:pt>
                    <c:pt idx="8">
                      <c:v>#N/A</c:v>
                    </c:pt>
                    <c:pt idx="9">
                      <c:v>#N/A</c:v>
                    </c:pt>
                    <c:pt idx="10">
                      <c:v>#N/A</c:v>
                    </c:pt>
                    <c:pt idx="11">
                      <c:v>4.0999999999999996</c:v>
                    </c:pt>
                    <c:pt idx="12">
                      <c:v>4.3</c:v>
                    </c:pt>
                    <c:pt idx="13">
                      <c:v>4</c:v>
                    </c:pt>
                    <c:pt idx="14">
                      <c:v>4.2</c:v>
                    </c:pt>
                    <c:pt idx="15">
                      <c:v>3.9</c:v>
                    </c:pt>
                    <c:pt idx="16">
                      <c:v>4.0999999999999996</c:v>
                    </c:pt>
                    <c:pt idx="17">
                      <c:v>3.9</c:v>
                    </c:pt>
                    <c:pt idx="18">
                      <c:v>4</c:v>
                    </c:pt>
                    <c:pt idx="19">
                      <c:v>4</c:v>
                    </c:pt>
                    <c:pt idx="20">
                      <c:v>3.8</c:v>
                    </c:pt>
                    <c:pt idx="21">
                      <c:v>3.9</c:v>
                    </c:pt>
                    <c:pt idx="22">
                      <c:v>3.7</c:v>
                    </c:pt>
                    <c:pt idx="23">
                      <c:v>3.7</c:v>
                    </c:pt>
                    <c:pt idx="24">
                      <c:v>3.7</c:v>
                    </c:pt>
                    <c:pt idx="25">
                      <c:v>3.7</c:v>
                    </c:pt>
                    <c:pt idx="26">
                      <c:v>3.6</c:v>
                    </c:pt>
                    <c:pt idx="27">
                      <c:v>3.8</c:v>
                    </c:pt>
                    <c:pt idx="28">
                      <c:v>3.7</c:v>
                    </c:pt>
                    <c:pt idx="29">
                      <c:v>3.7</c:v>
                    </c:pt>
                    <c:pt idx="30">
                      <c:v>3.8</c:v>
                    </c:pt>
                    <c:pt idx="31">
                      <c:v>3.7</c:v>
                    </c:pt>
                    <c:pt idx="32">
                      <c:v>3.7</c:v>
                    </c:pt>
                    <c:pt idx="33">
                      <c:v>3.7</c:v>
                    </c:pt>
                    <c:pt idx="34">
                      <c:v>3.7</c:v>
                    </c:pt>
                    <c:pt idx="35">
                      <c:v>3.7</c:v>
                    </c:pt>
                    <c:pt idx="36">
                      <c:v>3.9</c:v>
                    </c:pt>
                    <c:pt idx="37">
                      <c:v>3.6</c:v>
                    </c:pt>
                    <c:pt idx="38">
                      <c:v>3.4</c:v>
                    </c:pt>
                    <c:pt idx="39">
                      <c:v>3.5</c:v>
                    </c:pt>
                    <c:pt idx="40">
                      <c:v>3.6</c:v>
                    </c:pt>
                    <c:pt idx="41">
                      <c:v>3.6</c:v>
                    </c:pt>
                    <c:pt idx="42">
                      <c:v>3.6</c:v>
                    </c:pt>
                    <c:pt idx="43">
                      <c:v>3.6</c:v>
                    </c:pt>
                    <c:pt idx="44">
                      <c:v>3.7</c:v>
                    </c:pt>
                    <c:pt idx="45">
                      <c:v>3.8</c:v>
                    </c:pt>
                    <c:pt idx="46">
                      <c:v>3.7</c:v>
                    </c:pt>
                    <c:pt idx="47">
                      <c:v>3.8</c:v>
                    </c:pt>
                    <c:pt idx="48">
                      <c:v>3.7</c:v>
                    </c:pt>
                    <c:pt idx="49">
                      <c:v>3.7</c:v>
                    </c:pt>
                    <c:pt idx="50">
                      <c:v>4</c:v>
                    </c:pt>
                    <c:pt idx="51">
                      <c:v>3.9</c:v>
                    </c:pt>
                    <c:pt idx="52">
                      <c:v>3.8</c:v>
                    </c:pt>
                    <c:pt idx="53">
                      <c:v>3.8</c:v>
                    </c:pt>
                    <c:pt idx="54">
                      <c:v>3.7</c:v>
                    </c:pt>
                    <c:pt idx="55">
                      <c:v>3.8</c:v>
                    </c:pt>
                    <c:pt idx="56">
                      <c:v>3.8</c:v>
                    </c:pt>
                    <c:pt idx="57">
                      <c:v>3.9</c:v>
                    </c:pt>
                    <c:pt idx="58">
                      <c:v>3.9</c:v>
                    </c:pt>
                    <c:pt idx="59">
                      <c:v>3.9</c:v>
                    </c:pt>
                    <c:pt idx="60">
                      <c:v>3.9</c:v>
                    </c:pt>
                    <c:pt idx="61">
                      <c:v>4</c:v>
                    </c:pt>
                    <c:pt idx="62">
                      <c:v>4</c:v>
                    </c:pt>
                    <c:pt idx="63">
                      <c:v>4</c:v>
                    </c:pt>
                    <c:pt idx="64">
                      <c:v>3.9</c:v>
                    </c:pt>
                    <c:pt idx="65">
                      <c:v>4</c:v>
                    </c:pt>
                    <c:pt idx="66">
                      <c:v>4</c:v>
                    </c:pt>
                    <c:pt idx="67">
                      <c:v>4</c:v>
                    </c:pt>
                    <c:pt idx="68">
                      <c:v>4.0999999999999996</c:v>
                    </c:pt>
                    <c:pt idx="69">
                      <c:v>3.8</c:v>
                    </c:pt>
                    <c:pt idx="70">
                      <c:v>4</c:v>
                    </c:pt>
                    <c:pt idx="71">
                      <c:v>3.9</c:v>
                    </c:pt>
                    <c:pt idx="72">
                      <c:v>3.9</c:v>
                    </c:pt>
                    <c:pt idx="73">
                      <c:v>4</c:v>
                    </c:pt>
                    <c:pt idx="74">
                      <c:v>4.0999999999999996</c:v>
                    </c:pt>
                    <c:pt idx="75">
                      <c:v>3.8</c:v>
                    </c:pt>
                    <c:pt idx="76">
                      <c:v>4</c:v>
                    </c:pt>
                    <c:pt idx="77">
                      <c:v>4</c:v>
                    </c:pt>
                    <c:pt idx="78">
                      <c:v>4.0999999999999996</c:v>
                    </c:pt>
                    <c:pt idx="79">
                      <c:v>3.9</c:v>
                    </c:pt>
                    <c:pt idx="80">
                      <c:v>3.9</c:v>
                    </c:pt>
                    <c:pt idx="81">
                      <c:v>3.9</c:v>
                    </c:pt>
                    <c:pt idx="82">
                      <c:v>4</c:v>
                    </c:pt>
                    <c:pt idx="83">
                      <c:v>3.8</c:v>
                    </c:pt>
                    <c:pt idx="84">
                      <c:v>3.9</c:v>
                    </c:pt>
                    <c:pt idx="85">
                      <c:v>3.8</c:v>
                    </c:pt>
                    <c:pt idx="86">
                      <c:v>4</c:v>
                    </c:pt>
                    <c:pt idx="87">
                      <c:v>3.9</c:v>
                    </c:pt>
                    <c:pt idx="88">
                      <c:v>4</c:v>
                    </c:pt>
                    <c:pt idx="89">
                      <c:v>3.8</c:v>
                    </c:pt>
                    <c:pt idx="90">
                      <c:v>3.8</c:v>
                    </c:pt>
                    <c:pt idx="91">
                      <c:v>3.9</c:v>
                    </c:pt>
                    <c:pt idx="92">
                      <c:v>3.9</c:v>
                    </c:pt>
                    <c:pt idx="93">
                      <c:v>3.9</c:v>
                    </c:pt>
                    <c:pt idx="94">
                      <c:v>3.7</c:v>
                    </c:pt>
                    <c:pt idx="95">
                      <c:v>3.7</c:v>
                    </c:pt>
                    <c:pt idx="96">
                      <c:v>3.7</c:v>
                    </c:pt>
                    <c:pt idx="97">
                      <c:v>3.7</c:v>
                    </c:pt>
                    <c:pt idx="98">
                      <c:v>3.6</c:v>
                    </c:pt>
                    <c:pt idx="99">
                      <c:v>3.6</c:v>
                    </c:pt>
                    <c:pt idx="100">
                      <c:v>3.4</c:v>
                    </c:pt>
                    <c:pt idx="101">
                      <c:v>3.6</c:v>
                    </c:pt>
                    <c:pt idx="102">
                      <c:v>3.4</c:v>
                    </c:pt>
                    <c:pt idx="103">
                      <c:v>3.4</c:v>
                    </c:pt>
                    <c:pt idx="104">
                      <c:v>3.3</c:v>
                    </c:pt>
                    <c:pt idx="105">
                      <c:v>3.3</c:v>
                    </c:pt>
                    <c:pt idx="106">
                      <c:v>3</c:v>
                    </c:pt>
                    <c:pt idx="107">
                      <c:v>3.2</c:v>
                    </c:pt>
                    <c:pt idx="108">
                      <c:v>3.1</c:v>
                    </c:pt>
                    <c:pt idx="109">
                      <c:v>3</c:v>
                    </c:pt>
                    <c:pt idx="110">
                      <c:v>2.9</c:v>
                    </c:pt>
                    <c:pt idx="111">
                      <c:v>2.9</c:v>
                    </c:pt>
                    <c:pt idx="112">
                      <c:v>2.9</c:v>
                    </c:pt>
                    <c:pt idx="113">
                      <c:v>2.8</c:v>
                    </c:pt>
                    <c:pt idx="114">
                      <c:v>3</c:v>
                    </c:pt>
                    <c:pt idx="115">
                      <c:v>2.9</c:v>
                    </c:pt>
                    <c:pt idx="116">
                      <c:v>3</c:v>
                    </c:pt>
                    <c:pt idx="117">
                      <c:v>3</c:v>
                    </c:pt>
                    <c:pt idx="118">
                      <c:v>3.1</c:v>
                    </c:pt>
                    <c:pt idx="119">
                      <c:v>3.1</c:v>
                    </c:pt>
                    <c:pt idx="120">
                      <c:v>3</c:v>
                    </c:pt>
                    <c:pt idx="121">
                      <c:v>3</c:v>
                    </c:pt>
                    <c:pt idx="122">
                      <c:v>3.3</c:v>
                    </c:pt>
                    <c:pt idx="123">
                      <c:v>3.2</c:v>
                    </c:pt>
                    <c:pt idx="124">
                      <c:v>3.4</c:v>
                    </c:pt>
                    <c:pt idx="125">
                      <c:v>3.1</c:v>
                    </c:pt>
                    <c:pt idx="126">
                      <c:v>3.2</c:v>
                    </c:pt>
                    <c:pt idx="127">
                      <c:v>3.1</c:v>
                    </c:pt>
                    <c:pt idx="128">
                      <c:v>3.1</c:v>
                    </c:pt>
                    <c:pt idx="129">
                      <c:v>3.2</c:v>
                    </c:pt>
                    <c:pt idx="130">
                      <c:v>3.2</c:v>
                    </c:pt>
                    <c:pt idx="131">
                      <c:v>3.3</c:v>
                    </c:pt>
                    <c:pt idx="132">
                      <c:v>3.1</c:v>
                    </c:pt>
                    <c:pt idx="133">
                      <c:v>3.2</c:v>
                    </c:pt>
                    <c:pt idx="134">
                      <c:v>3.4</c:v>
                    </c:pt>
                    <c:pt idx="135">
                      <c:v>3.3</c:v>
                    </c:pt>
                    <c:pt idx="136">
                      <c:v>3.2</c:v>
                    </c:pt>
                    <c:pt idx="137">
                      <c:v>3.3</c:v>
                    </c:pt>
                    <c:pt idx="138">
                      <c:v>3.2</c:v>
                    </c:pt>
                    <c:pt idx="139">
                      <c:v>3.3</c:v>
                    </c:pt>
                    <c:pt idx="140">
                      <c:v>3.3</c:v>
                    </c:pt>
                    <c:pt idx="141">
                      <c:v>3.3</c:v>
                    </c:pt>
                    <c:pt idx="142">
                      <c:v>3.3</c:v>
                    </c:pt>
                    <c:pt idx="143">
                      <c:v>3.3</c:v>
                    </c:pt>
                    <c:pt idx="144">
                      <c:v>3.3</c:v>
                    </c:pt>
                    <c:pt idx="145">
                      <c:v>3.4</c:v>
                    </c:pt>
                    <c:pt idx="146">
                      <c:v>3.4</c:v>
                    </c:pt>
                    <c:pt idx="147">
                      <c:v>3.3</c:v>
                    </c:pt>
                    <c:pt idx="148">
                      <c:v>3.4</c:v>
                    </c:pt>
                    <c:pt idx="149">
                      <c:v>3.3</c:v>
                    </c:pt>
                    <c:pt idx="150">
                      <c:v>3.2</c:v>
                    </c:pt>
                    <c:pt idx="151">
                      <c:v>3.3</c:v>
                    </c:pt>
                    <c:pt idx="152">
                      <c:v>3.2</c:v>
                    </c:pt>
                    <c:pt idx="153">
                      <c:v>3.3</c:v>
                    </c:pt>
                    <c:pt idx="154">
                      <c:v>3.3</c:v>
                    </c:pt>
                    <c:pt idx="155">
                      <c:v>3.3</c:v>
                    </c:pt>
                    <c:pt idx="156">
                      <c:v>3.3</c:v>
                    </c:pt>
                    <c:pt idx="157">
                      <c:v>3.4</c:v>
                    </c:pt>
                    <c:pt idx="158">
                      <c:v>3.2</c:v>
                    </c:pt>
                    <c:pt idx="159">
                      <c:v>3.4</c:v>
                    </c:pt>
                    <c:pt idx="160">
                      <c:v>3.4</c:v>
                    </c:pt>
                    <c:pt idx="161">
                      <c:v>3.3</c:v>
                    </c:pt>
                    <c:pt idx="162">
                      <c:v>3.3</c:v>
                    </c:pt>
                    <c:pt idx="163">
                      <c:v>3.5</c:v>
                    </c:pt>
                    <c:pt idx="164">
                      <c:v>3.5</c:v>
                    </c:pt>
                    <c:pt idx="165">
                      <c:v>3.3</c:v>
                    </c:pt>
                    <c:pt idx="166">
                      <c:v>3.4</c:v>
                    </c:pt>
                    <c:pt idx="167">
                      <c:v>3.4</c:v>
                    </c:pt>
                    <c:pt idx="168">
                      <c:v>3.4</c:v>
                    </c:pt>
                    <c:pt idx="169">
                      <c:v>3.4</c:v>
                    </c:pt>
                    <c:pt idx="170">
                      <c:v>3.5</c:v>
                    </c:pt>
                    <c:pt idx="171">
                      <c:v>3.5</c:v>
                    </c:pt>
                    <c:pt idx="172">
                      <c:v>3.5</c:v>
                    </c:pt>
                    <c:pt idx="173">
                      <c:v>3.5</c:v>
                    </c:pt>
                    <c:pt idx="174">
                      <c:v>3.6</c:v>
                    </c:pt>
                    <c:pt idx="175">
                      <c:v>3.5</c:v>
                    </c:pt>
                    <c:pt idx="176">
                      <c:v>3.7</c:v>
                    </c:pt>
                    <c:pt idx="177">
                      <c:v>3.7</c:v>
                    </c:pt>
                    <c:pt idx="178">
                      <c:v>3.6</c:v>
                    </c:pt>
                    <c:pt idx="179">
                      <c:v>3.7</c:v>
                    </c:pt>
                    <c:pt idx="180">
                      <c:v>3.6</c:v>
                    </c:pt>
                    <c:pt idx="181">
                      <c:v>3.6</c:v>
                    </c:pt>
                    <c:pt idx="182">
                      <c:v>3.6</c:v>
                    </c:pt>
                    <c:pt idx="183">
                      <c:v>3.7</c:v>
                    </c:pt>
                    <c:pt idx="184">
                      <c:v>3.6</c:v>
                    </c:pt>
                    <c:pt idx="185">
                      <c:v>3.6</c:v>
                    </c:pt>
                    <c:pt idx="186">
                      <c:v>3.6</c:v>
                    </c:pt>
                    <c:pt idx="187">
                      <c:v>3.6</c:v>
                    </c:pt>
                    <c:pt idx="188">
                      <c:v>3.7</c:v>
                    </c:pt>
                    <c:pt idx="189">
                      <c:v>3.7</c:v>
                    </c:pt>
                    <c:pt idx="190">
                      <c:v>3.8</c:v>
                    </c:pt>
                    <c:pt idx="191">
                      <c:v>3.9</c:v>
                    </c:pt>
                    <c:pt idx="192">
                      <c:v>3.6</c:v>
                    </c:pt>
                    <c:pt idx="193">
                      <c:v>3.8</c:v>
                    </c:pt>
                    <c:pt idx="194">
                      <c:v>3.7</c:v>
                    </c:pt>
                    <c:pt idx="195">
                      <c:v>3.7</c:v>
                    </c:pt>
                    <c:pt idx="196">
                      <c:v>3.6</c:v>
                    </c:pt>
                    <c:pt idx="197">
                      <c:v>3.7</c:v>
                    </c:pt>
                    <c:pt idx="198">
                      <c:v>3.8</c:v>
                    </c:pt>
                    <c:pt idx="199">
                      <c:v>3.7</c:v>
                    </c:pt>
                    <c:pt idx="200">
                      <c:v>3.7</c:v>
                    </c:pt>
                    <c:pt idx="201">
                      <c:v>3.6</c:v>
                    </c:pt>
                    <c:pt idx="202">
                      <c:v>3.7</c:v>
                    </c:pt>
                    <c:pt idx="203">
                      <c:v>3.7</c:v>
                    </c:pt>
                    <c:pt idx="204">
                      <c:v>3.8</c:v>
                    </c:pt>
                    <c:pt idx="205">
                      <c:v>3.7</c:v>
                    </c:pt>
                    <c:pt idx="206">
                      <c:v>3.7</c:v>
                    </c:pt>
                    <c:pt idx="207">
                      <c:v>3.6</c:v>
                    </c:pt>
                    <c:pt idx="208">
                      <c:v>3.7</c:v>
                    </c:pt>
                    <c:pt idx="209">
                      <c:v>3.8</c:v>
                    </c:pt>
                    <c:pt idx="210">
                      <c:v>3.7</c:v>
                    </c:pt>
                    <c:pt idx="211">
                      <c:v>3.8</c:v>
                    </c:pt>
                    <c:pt idx="212">
                      <c:v>3.7</c:v>
                    </c:pt>
                    <c:pt idx="213">
                      <c:v>3.8</c:v>
                    </c:pt>
                    <c:pt idx="214">
                      <c:v>3.7</c:v>
                    </c:pt>
                    <c:pt idx="215">
                      <c:v>3.7</c:v>
                    </c:pt>
                    <c:pt idx="216">
                      <c:v>3.7</c:v>
                    </c:pt>
                    <c:pt idx="217">
                      <c:v>3.8</c:v>
                    </c:pt>
                    <c:pt idx="218">
                      <c:v>3.8</c:v>
                    </c:pt>
                    <c:pt idx="219">
                      <c:v>3.8</c:v>
                    </c:pt>
                    <c:pt idx="220">
                      <c:v>3.9</c:v>
                    </c:pt>
                    <c:pt idx="221">
                      <c:v>3.9</c:v>
                    </c:pt>
                    <c:pt idx="222">
                      <c:v>3.8</c:v>
                    </c:pt>
                    <c:pt idx="223">
                      <c:v>3.9</c:v>
                    </c:pt>
                    <c:pt idx="224">
                      <c:v>3.8</c:v>
                    </c:pt>
                    <c:pt idx="225">
                      <c:v>4</c:v>
                    </c:pt>
                    <c:pt idx="226">
                      <c:v>3.9</c:v>
                    </c:pt>
                    <c:pt idx="227">
                      <c:v>3.9</c:v>
                    </c:pt>
                    <c:pt idx="228">
                      <c:v>3.9</c:v>
                    </c:pt>
                    <c:pt idx="229">
                      <c:v>3.8</c:v>
                    </c:pt>
                    <c:pt idx="230">
                      <c:v>3.8</c:v>
                    </c:pt>
                    <c:pt idx="231">
                      <c:v>4</c:v>
                    </c:pt>
                    <c:pt idx="232">
                      <c:v>3.8</c:v>
                    </c:pt>
                    <c:pt idx="233">
                      <c:v>3.8</c:v>
                    </c:pt>
                    <c:pt idx="234">
                      <c:v>3.9</c:v>
                    </c:pt>
                    <c:pt idx="235">
                      <c:v>3.9</c:v>
                    </c:pt>
                    <c:pt idx="236">
                      <c:v>3.9</c:v>
                    </c:pt>
                    <c:pt idx="237">
                      <c:v>3.8</c:v>
                    </c:pt>
                    <c:pt idx="238">
                      <c:v>3.9</c:v>
                    </c:pt>
                    <c:pt idx="239">
                      <c:v>3.9</c:v>
                    </c:pt>
                    <c:pt idx="240">
                      <c:v>3.9</c:v>
                    </c:pt>
                    <c:pt idx="241">
                      <c:v>3.9</c:v>
                    </c:pt>
                    <c:pt idx="242">
                      <c:v>3.4</c:v>
                    </c:pt>
                    <c:pt idx="243">
                      <c:v>3.1</c:v>
                    </c:pt>
                    <c:pt idx="244">
                      <c:v>6.1</c:v>
                    </c:pt>
                    <c:pt idx="245">
                      <c:v>5.4</c:v>
                    </c:pt>
                    <c:pt idx="246">
                      <c:v>4.5</c:v>
                    </c:pt>
                    <c:pt idx="247">
                      <c:v>4.3</c:v>
                    </c:pt>
                    <c:pt idx="248">
                      <c:v>4.2</c:v>
                    </c:pt>
                    <c:pt idx="249">
                      <c:v>4.3</c:v>
                    </c:pt>
                    <c:pt idx="250">
                      <c:v>4.0999999999999996</c:v>
                    </c:pt>
                    <c:pt idx="251">
                      <c:v>3.9</c:v>
                    </c:pt>
                    <c:pt idx="252">
                      <c:v>3.9</c:v>
                    </c:pt>
                    <c:pt idx="253">
                      <c:v>4</c:v>
                    </c:pt>
                    <c:pt idx="254">
                      <c:v>4.3</c:v>
                    </c:pt>
                    <c:pt idx="255">
                      <c:v>4.3</c:v>
                    </c:pt>
                    <c:pt idx="256">
                      <c:v>4.0999999999999996</c:v>
                    </c:pt>
                    <c:pt idx="257">
                      <c:v>4.5</c:v>
                    </c:pt>
                    <c:pt idx="258">
                      <c:v>4.5999999999999996</c:v>
                    </c:pt>
                    <c:pt idx="259">
                      <c:v>4.3</c:v>
                    </c:pt>
                    <c:pt idx="260">
                      <c:v>4.5</c:v>
                    </c:pt>
                    <c:pt idx="261">
                      <c:v>4.5</c:v>
                    </c:pt>
                    <c:pt idx="262">
                      <c:v>4.5999999999999996</c:v>
                    </c:pt>
                    <c:pt idx="263">
                      <c:v>4.4000000000000004</c:v>
                    </c:pt>
                    <c:pt idx="264">
                      <c:v>4.3</c:v>
                    </c:pt>
                    <c:pt idx="265">
                      <c:v>4.5</c:v>
                    </c:pt>
                    <c:pt idx="266">
                      <c:v>4.4000000000000004</c:v>
                    </c:pt>
                    <c:pt idx="267">
                      <c:v>4.4000000000000004</c:v>
                    </c:pt>
                    <c:pt idx="268">
                      <c:v>4.3</c:v>
                    </c:pt>
                    <c:pt idx="269">
                      <c:v>4.3</c:v>
                    </c:pt>
                    <c:pt idx="270">
                      <c:v>4.2</c:v>
                    </c:pt>
                    <c:pt idx="271">
                      <c:v>4.2</c:v>
                    </c:pt>
                    <c:pt idx="272">
                      <c:v>4</c:v>
                    </c:pt>
                    <c:pt idx="273">
                      <c:v>4</c:v>
                    </c:pt>
                    <c:pt idx="274">
                      <c:v>4</c:v>
                    </c:pt>
                    <c:pt idx="275">
                      <c:v>4</c:v>
                    </c:pt>
                    <c:pt idx="276">
                      <c:v>4.0999999999999996</c:v>
                    </c:pt>
                    <c:pt idx="277">
                      <c:v>3.9</c:v>
                    </c:pt>
                    <c:pt idx="278">
                      <c:v>3.8</c:v>
                    </c:pt>
                    <c:pt idx="279">
                      <c:v>3.8</c:v>
                    </c:pt>
                    <c:pt idx="280">
                      <c:v>3.9</c:v>
                    </c:pt>
                    <c:pt idx="281">
                      <c:v>3.8</c:v>
                    </c:pt>
                    <c:pt idx="282">
                      <c:v>3.6</c:v>
                    </c:pt>
                    <c:pt idx="283">
                      <c:v>3.7</c:v>
                    </c:pt>
                    <c:pt idx="284">
                      <c:v>3.7</c:v>
                    </c:pt>
                    <c:pt idx="285">
                      <c:v>3.6</c:v>
                    </c:pt>
                    <c:pt idx="286">
                      <c:v>3.5</c:v>
                    </c:pt>
                    <c:pt idx="287">
                      <c:v>3.6</c:v>
                    </c:pt>
                    <c:pt idx="288">
                      <c:v>3.5</c:v>
                    </c:pt>
                    <c:pt idx="289">
                      <c:v>3.6</c:v>
                    </c:pt>
                    <c:pt idx="290">
                      <c:v>3.5</c:v>
                    </c:pt>
                    <c:pt idx="291">
                      <c:v>3.5</c:v>
                    </c:pt>
                    <c:pt idx="292">
                      <c:v>3.5</c:v>
                    </c:pt>
                    <c:pt idx="293">
                      <c:v>3.2</c:v>
                    </c:pt>
                    <c:pt idx="294">
                      <c:v>3.4</c:v>
                    </c:pt>
                    <c:pt idx="295">
                      <c:v>3.3</c:v>
                    </c:pt>
                    <c:pt idx="296">
                      <c:v>3.5</c:v>
                    </c:pt>
                    <c:pt idx="297">
                      <c:v>3.4</c:v>
                    </c:pt>
                    <c:pt idx="298">
                      <c:v>3.3</c:v>
                    </c:pt>
                    <c:pt idx="299">
                      <c:v>3.4</c:v>
                    </c:pt>
                    <c:pt idx="300">
                      <c:v>3.4</c:v>
                    </c:pt>
                    <c:pt idx="301">
                      <c:v>3.4</c:v>
                    </c:pt>
                    <c:pt idx="302">
                      <c:v>3.4</c:v>
                    </c:pt>
                    <c:pt idx="303">
                      <c:v>3.5</c:v>
                    </c:pt>
                    <c:pt idx="304">
                      <c:v>3.4</c:v>
                    </c:pt>
                  </c:numLit>
                </c:val>
                <c:extLst>
                  <c:ext xmlns:c16="http://schemas.microsoft.com/office/drawing/2014/chart" uri="{C3380CC4-5D6E-409C-BE32-E72D297353CC}">
                    <c16:uniqueId val="{00000002-1E53-42DB-980C-01D8A01DCFE6}"/>
                  </c:ext>
                </c:extLst>
              </c15:ser>
            </c15:filteredAreaSeries>
          </c:ext>
        </c:extLst>
      </c:areaChart>
      <c:lineChart>
        <c:grouping val="standard"/>
        <c:varyColors val="0"/>
        <c:ser>
          <c:idx val="0"/>
          <c:order val="0"/>
          <c:tx>
            <c:strRef>
              <c:f>Slide16!$D$10</c:f>
              <c:strCache>
                <c:ptCount val="1"/>
                <c:pt idx="0">
                  <c:v>Unemployment Insurance: Initial Claims</c:v>
                </c:pt>
              </c:strCache>
            </c:strRef>
          </c:tx>
          <c:spPr>
            <a:ln w="28575" cap="rnd">
              <a:solidFill>
                <a:schemeClr val="accent1"/>
              </a:solidFill>
              <a:round/>
            </a:ln>
            <a:effectLst/>
          </c:spPr>
          <c:marker>
            <c:symbol val="none"/>
          </c:marker>
          <c:cat>
            <c:numRef>
              <c:f>Slide16!$B$11:$B$318</c:f>
              <c:numCache>
                <c:formatCode>mmm"-"yyyy</c:formatCode>
                <c:ptCount val="308"/>
                <c:pt idx="0">
                  <c:v>36556</c:v>
                </c:pt>
                <c:pt idx="1">
                  <c:v>36585</c:v>
                </c:pt>
                <c:pt idx="2">
                  <c:v>36616</c:v>
                </c:pt>
                <c:pt idx="3">
                  <c:v>36646</c:v>
                </c:pt>
                <c:pt idx="4">
                  <c:v>36677</c:v>
                </c:pt>
                <c:pt idx="5">
                  <c:v>36707</c:v>
                </c:pt>
                <c:pt idx="6">
                  <c:v>36738</c:v>
                </c:pt>
                <c:pt idx="7">
                  <c:v>36769</c:v>
                </c:pt>
                <c:pt idx="8">
                  <c:v>36799</c:v>
                </c:pt>
                <c:pt idx="9">
                  <c:v>36830</c:v>
                </c:pt>
                <c:pt idx="10">
                  <c:v>36860</c:v>
                </c:pt>
                <c:pt idx="11">
                  <c:v>36891</c:v>
                </c:pt>
                <c:pt idx="12">
                  <c:v>36922</c:v>
                </c:pt>
                <c:pt idx="13">
                  <c:v>36950</c:v>
                </c:pt>
                <c:pt idx="14">
                  <c:v>36981</c:v>
                </c:pt>
                <c:pt idx="15">
                  <c:v>37011</c:v>
                </c:pt>
                <c:pt idx="16">
                  <c:v>37042</c:v>
                </c:pt>
                <c:pt idx="17">
                  <c:v>37072</c:v>
                </c:pt>
                <c:pt idx="18">
                  <c:v>37103</c:v>
                </c:pt>
                <c:pt idx="19">
                  <c:v>37134</c:v>
                </c:pt>
                <c:pt idx="20">
                  <c:v>37164</c:v>
                </c:pt>
                <c:pt idx="21">
                  <c:v>37195</c:v>
                </c:pt>
                <c:pt idx="22">
                  <c:v>37225</c:v>
                </c:pt>
                <c:pt idx="23">
                  <c:v>37256</c:v>
                </c:pt>
                <c:pt idx="24">
                  <c:v>37287</c:v>
                </c:pt>
                <c:pt idx="25">
                  <c:v>37315</c:v>
                </c:pt>
                <c:pt idx="26">
                  <c:v>37346</c:v>
                </c:pt>
                <c:pt idx="27">
                  <c:v>37376</c:v>
                </c:pt>
                <c:pt idx="28">
                  <c:v>37407</c:v>
                </c:pt>
                <c:pt idx="29">
                  <c:v>37437</c:v>
                </c:pt>
                <c:pt idx="30">
                  <c:v>37468</c:v>
                </c:pt>
                <c:pt idx="31">
                  <c:v>37499</c:v>
                </c:pt>
                <c:pt idx="32">
                  <c:v>37529</c:v>
                </c:pt>
                <c:pt idx="33">
                  <c:v>37560</c:v>
                </c:pt>
                <c:pt idx="34">
                  <c:v>37590</c:v>
                </c:pt>
                <c:pt idx="35">
                  <c:v>37621</c:v>
                </c:pt>
                <c:pt idx="36">
                  <c:v>37652</c:v>
                </c:pt>
                <c:pt idx="37">
                  <c:v>37680</c:v>
                </c:pt>
                <c:pt idx="38">
                  <c:v>37711</c:v>
                </c:pt>
                <c:pt idx="39">
                  <c:v>37741</c:v>
                </c:pt>
                <c:pt idx="40">
                  <c:v>37772</c:v>
                </c:pt>
                <c:pt idx="41">
                  <c:v>37802</c:v>
                </c:pt>
                <c:pt idx="42">
                  <c:v>37833</c:v>
                </c:pt>
                <c:pt idx="43">
                  <c:v>37864</c:v>
                </c:pt>
                <c:pt idx="44">
                  <c:v>37894</c:v>
                </c:pt>
                <c:pt idx="45">
                  <c:v>37925</c:v>
                </c:pt>
                <c:pt idx="46">
                  <c:v>37955</c:v>
                </c:pt>
                <c:pt idx="47">
                  <c:v>37986</c:v>
                </c:pt>
                <c:pt idx="48">
                  <c:v>38017</c:v>
                </c:pt>
                <c:pt idx="49">
                  <c:v>38046</c:v>
                </c:pt>
                <c:pt idx="50">
                  <c:v>38077</c:v>
                </c:pt>
                <c:pt idx="51">
                  <c:v>38107</c:v>
                </c:pt>
                <c:pt idx="52">
                  <c:v>38138</c:v>
                </c:pt>
                <c:pt idx="53">
                  <c:v>38168</c:v>
                </c:pt>
                <c:pt idx="54">
                  <c:v>38199</c:v>
                </c:pt>
                <c:pt idx="55">
                  <c:v>38230</c:v>
                </c:pt>
                <c:pt idx="56">
                  <c:v>38260</c:v>
                </c:pt>
                <c:pt idx="57">
                  <c:v>38291</c:v>
                </c:pt>
                <c:pt idx="58">
                  <c:v>38321</c:v>
                </c:pt>
                <c:pt idx="59">
                  <c:v>38352</c:v>
                </c:pt>
                <c:pt idx="60">
                  <c:v>38383</c:v>
                </c:pt>
                <c:pt idx="61">
                  <c:v>38411</c:v>
                </c:pt>
                <c:pt idx="62">
                  <c:v>38442</c:v>
                </c:pt>
                <c:pt idx="63">
                  <c:v>38472</c:v>
                </c:pt>
                <c:pt idx="64">
                  <c:v>38503</c:v>
                </c:pt>
                <c:pt idx="65">
                  <c:v>38533</c:v>
                </c:pt>
                <c:pt idx="66">
                  <c:v>38564</c:v>
                </c:pt>
                <c:pt idx="67">
                  <c:v>38595</c:v>
                </c:pt>
                <c:pt idx="68">
                  <c:v>38625</c:v>
                </c:pt>
                <c:pt idx="69">
                  <c:v>38656</c:v>
                </c:pt>
                <c:pt idx="70">
                  <c:v>38686</c:v>
                </c:pt>
                <c:pt idx="71">
                  <c:v>38717</c:v>
                </c:pt>
                <c:pt idx="72">
                  <c:v>38748</c:v>
                </c:pt>
                <c:pt idx="73">
                  <c:v>38776</c:v>
                </c:pt>
                <c:pt idx="74">
                  <c:v>38807</c:v>
                </c:pt>
                <c:pt idx="75">
                  <c:v>38837</c:v>
                </c:pt>
                <c:pt idx="76">
                  <c:v>38868</c:v>
                </c:pt>
                <c:pt idx="77">
                  <c:v>38898</c:v>
                </c:pt>
                <c:pt idx="78">
                  <c:v>38929</c:v>
                </c:pt>
                <c:pt idx="79">
                  <c:v>38960</c:v>
                </c:pt>
                <c:pt idx="80">
                  <c:v>38990</c:v>
                </c:pt>
                <c:pt idx="81">
                  <c:v>39021</c:v>
                </c:pt>
                <c:pt idx="82">
                  <c:v>39051</c:v>
                </c:pt>
                <c:pt idx="83">
                  <c:v>39082</c:v>
                </c:pt>
                <c:pt idx="84">
                  <c:v>39113</c:v>
                </c:pt>
                <c:pt idx="85">
                  <c:v>39141</c:v>
                </c:pt>
                <c:pt idx="86">
                  <c:v>39172</c:v>
                </c:pt>
                <c:pt idx="87">
                  <c:v>39202</c:v>
                </c:pt>
                <c:pt idx="88">
                  <c:v>39233</c:v>
                </c:pt>
                <c:pt idx="89">
                  <c:v>39263</c:v>
                </c:pt>
                <c:pt idx="90">
                  <c:v>39294</c:v>
                </c:pt>
                <c:pt idx="91">
                  <c:v>39325</c:v>
                </c:pt>
                <c:pt idx="92">
                  <c:v>39355</c:v>
                </c:pt>
                <c:pt idx="93">
                  <c:v>39386</c:v>
                </c:pt>
                <c:pt idx="94">
                  <c:v>39416</c:v>
                </c:pt>
                <c:pt idx="95">
                  <c:v>39447</c:v>
                </c:pt>
                <c:pt idx="96">
                  <c:v>39478</c:v>
                </c:pt>
                <c:pt idx="97">
                  <c:v>39507</c:v>
                </c:pt>
                <c:pt idx="98">
                  <c:v>39538</c:v>
                </c:pt>
                <c:pt idx="99">
                  <c:v>39568</c:v>
                </c:pt>
                <c:pt idx="100">
                  <c:v>39599</c:v>
                </c:pt>
                <c:pt idx="101">
                  <c:v>39629</c:v>
                </c:pt>
                <c:pt idx="102">
                  <c:v>39660</c:v>
                </c:pt>
                <c:pt idx="103">
                  <c:v>39691</c:v>
                </c:pt>
                <c:pt idx="104">
                  <c:v>39721</c:v>
                </c:pt>
                <c:pt idx="105">
                  <c:v>39752</c:v>
                </c:pt>
                <c:pt idx="106">
                  <c:v>39782</c:v>
                </c:pt>
                <c:pt idx="107">
                  <c:v>39813</c:v>
                </c:pt>
                <c:pt idx="108">
                  <c:v>39844</c:v>
                </c:pt>
                <c:pt idx="109">
                  <c:v>39872</c:v>
                </c:pt>
                <c:pt idx="110">
                  <c:v>39903</c:v>
                </c:pt>
                <c:pt idx="111">
                  <c:v>39933</c:v>
                </c:pt>
                <c:pt idx="112">
                  <c:v>39964</c:v>
                </c:pt>
                <c:pt idx="113">
                  <c:v>39994</c:v>
                </c:pt>
                <c:pt idx="114">
                  <c:v>40025</c:v>
                </c:pt>
                <c:pt idx="115">
                  <c:v>40056</c:v>
                </c:pt>
                <c:pt idx="116">
                  <c:v>40086</c:v>
                </c:pt>
                <c:pt idx="117">
                  <c:v>40117</c:v>
                </c:pt>
                <c:pt idx="118">
                  <c:v>40147</c:v>
                </c:pt>
                <c:pt idx="119">
                  <c:v>40178</c:v>
                </c:pt>
                <c:pt idx="120">
                  <c:v>40209</c:v>
                </c:pt>
                <c:pt idx="121">
                  <c:v>40237</c:v>
                </c:pt>
                <c:pt idx="122">
                  <c:v>40268</c:v>
                </c:pt>
                <c:pt idx="123">
                  <c:v>40298</c:v>
                </c:pt>
                <c:pt idx="124">
                  <c:v>40329</c:v>
                </c:pt>
                <c:pt idx="125">
                  <c:v>40359</c:v>
                </c:pt>
                <c:pt idx="126">
                  <c:v>40390</c:v>
                </c:pt>
                <c:pt idx="127">
                  <c:v>40421</c:v>
                </c:pt>
                <c:pt idx="128">
                  <c:v>40451</c:v>
                </c:pt>
                <c:pt idx="129">
                  <c:v>40482</c:v>
                </c:pt>
                <c:pt idx="130">
                  <c:v>40512</c:v>
                </c:pt>
                <c:pt idx="131">
                  <c:v>40543</c:v>
                </c:pt>
                <c:pt idx="132">
                  <c:v>40574</c:v>
                </c:pt>
                <c:pt idx="133">
                  <c:v>40602</c:v>
                </c:pt>
                <c:pt idx="134">
                  <c:v>40633</c:v>
                </c:pt>
                <c:pt idx="135">
                  <c:v>40663</c:v>
                </c:pt>
                <c:pt idx="136">
                  <c:v>40694</c:v>
                </c:pt>
                <c:pt idx="137">
                  <c:v>40724</c:v>
                </c:pt>
                <c:pt idx="138">
                  <c:v>40755</c:v>
                </c:pt>
                <c:pt idx="139">
                  <c:v>40786</c:v>
                </c:pt>
                <c:pt idx="140">
                  <c:v>40816</c:v>
                </c:pt>
                <c:pt idx="141">
                  <c:v>40847</c:v>
                </c:pt>
                <c:pt idx="142">
                  <c:v>40877</c:v>
                </c:pt>
                <c:pt idx="143">
                  <c:v>40908</c:v>
                </c:pt>
                <c:pt idx="144">
                  <c:v>40939</c:v>
                </c:pt>
                <c:pt idx="145">
                  <c:v>40968</c:v>
                </c:pt>
                <c:pt idx="146">
                  <c:v>40999</c:v>
                </c:pt>
                <c:pt idx="147">
                  <c:v>41029</c:v>
                </c:pt>
                <c:pt idx="148">
                  <c:v>41060</c:v>
                </c:pt>
                <c:pt idx="149">
                  <c:v>41090</c:v>
                </c:pt>
                <c:pt idx="150">
                  <c:v>41121</c:v>
                </c:pt>
                <c:pt idx="151">
                  <c:v>41152</c:v>
                </c:pt>
                <c:pt idx="152">
                  <c:v>41182</c:v>
                </c:pt>
                <c:pt idx="153">
                  <c:v>41213</c:v>
                </c:pt>
                <c:pt idx="154">
                  <c:v>41243</c:v>
                </c:pt>
                <c:pt idx="155">
                  <c:v>41274</c:v>
                </c:pt>
                <c:pt idx="156">
                  <c:v>41305</c:v>
                </c:pt>
                <c:pt idx="157">
                  <c:v>41333</c:v>
                </c:pt>
                <c:pt idx="158">
                  <c:v>41364</c:v>
                </c:pt>
                <c:pt idx="159">
                  <c:v>41394</c:v>
                </c:pt>
                <c:pt idx="160">
                  <c:v>41425</c:v>
                </c:pt>
                <c:pt idx="161">
                  <c:v>41455</c:v>
                </c:pt>
                <c:pt idx="162">
                  <c:v>41486</c:v>
                </c:pt>
                <c:pt idx="163">
                  <c:v>41517</c:v>
                </c:pt>
                <c:pt idx="164">
                  <c:v>41547</c:v>
                </c:pt>
                <c:pt idx="165">
                  <c:v>41578</c:v>
                </c:pt>
                <c:pt idx="166">
                  <c:v>41608</c:v>
                </c:pt>
                <c:pt idx="167">
                  <c:v>41639</c:v>
                </c:pt>
                <c:pt idx="168">
                  <c:v>41670</c:v>
                </c:pt>
                <c:pt idx="169">
                  <c:v>41698</c:v>
                </c:pt>
                <c:pt idx="170">
                  <c:v>41729</c:v>
                </c:pt>
                <c:pt idx="171">
                  <c:v>41759</c:v>
                </c:pt>
                <c:pt idx="172">
                  <c:v>41790</c:v>
                </c:pt>
                <c:pt idx="173">
                  <c:v>41820</c:v>
                </c:pt>
                <c:pt idx="174">
                  <c:v>41851</c:v>
                </c:pt>
                <c:pt idx="175">
                  <c:v>41882</c:v>
                </c:pt>
                <c:pt idx="176">
                  <c:v>41912</c:v>
                </c:pt>
                <c:pt idx="177">
                  <c:v>41943</c:v>
                </c:pt>
                <c:pt idx="178">
                  <c:v>41973</c:v>
                </c:pt>
                <c:pt idx="179">
                  <c:v>42004</c:v>
                </c:pt>
                <c:pt idx="180">
                  <c:v>42035</c:v>
                </c:pt>
                <c:pt idx="181">
                  <c:v>42063</c:v>
                </c:pt>
                <c:pt idx="182">
                  <c:v>42094</c:v>
                </c:pt>
                <c:pt idx="183">
                  <c:v>42124</c:v>
                </c:pt>
                <c:pt idx="184">
                  <c:v>42155</c:v>
                </c:pt>
                <c:pt idx="185">
                  <c:v>42185</c:v>
                </c:pt>
                <c:pt idx="186">
                  <c:v>42216</c:v>
                </c:pt>
                <c:pt idx="187">
                  <c:v>42247</c:v>
                </c:pt>
                <c:pt idx="188">
                  <c:v>42277</c:v>
                </c:pt>
                <c:pt idx="189">
                  <c:v>42308</c:v>
                </c:pt>
                <c:pt idx="190">
                  <c:v>42338</c:v>
                </c:pt>
                <c:pt idx="191">
                  <c:v>42369</c:v>
                </c:pt>
                <c:pt idx="192">
                  <c:v>42400</c:v>
                </c:pt>
                <c:pt idx="193">
                  <c:v>42429</c:v>
                </c:pt>
                <c:pt idx="194">
                  <c:v>42460</c:v>
                </c:pt>
                <c:pt idx="195">
                  <c:v>42490</c:v>
                </c:pt>
                <c:pt idx="196">
                  <c:v>42521</c:v>
                </c:pt>
                <c:pt idx="197">
                  <c:v>42551</c:v>
                </c:pt>
                <c:pt idx="198">
                  <c:v>42582</c:v>
                </c:pt>
                <c:pt idx="199">
                  <c:v>42613</c:v>
                </c:pt>
                <c:pt idx="200">
                  <c:v>42643</c:v>
                </c:pt>
                <c:pt idx="201">
                  <c:v>42674</c:v>
                </c:pt>
                <c:pt idx="202">
                  <c:v>42704</c:v>
                </c:pt>
                <c:pt idx="203">
                  <c:v>42735</c:v>
                </c:pt>
                <c:pt idx="204">
                  <c:v>42766</c:v>
                </c:pt>
                <c:pt idx="205">
                  <c:v>42794</c:v>
                </c:pt>
                <c:pt idx="206">
                  <c:v>42825</c:v>
                </c:pt>
                <c:pt idx="207">
                  <c:v>42855</c:v>
                </c:pt>
                <c:pt idx="208">
                  <c:v>42886</c:v>
                </c:pt>
                <c:pt idx="209">
                  <c:v>42916</c:v>
                </c:pt>
                <c:pt idx="210">
                  <c:v>42947</c:v>
                </c:pt>
                <c:pt idx="211">
                  <c:v>42978</c:v>
                </c:pt>
                <c:pt idx="212">
                  <c:v>43008</c:v>
                </c:pt>
                <c:pt idx="213">
                  <c:v>43039</c:v>
                </c:pt>
                <c:pt idx="214">
                  <c:v>43069</c:v>
                </c:pt>
                <c:pt idx="215">
                  <c:v>43100</c:v>
                </c:pt>
                <c:pt idx="216">
                  <c:v>43131</c:v>
                </c:pt>
                <c:pt idx="217">
                  <c:v>43159</c:v>
                </c:pt>
                <c:pt idx="218">
                  <c:v>43190</c:v>
                </c:pt>
                <c:pt idx="219">
                  <c:v>43220</c:v>
                </c:pt>
                <c:pt idx="220">
                  <c:v>43251</c:v>
                </c:pt>
                <c:pt idx="221">
                  <c:v>43281</c:v>
                </c:pt>
                <c:pt idx="222">
                  <c:v>43312</c:v>
                </c:pt>
                <c:pt idx="223">
                  <c:v>43343</c:v>
                </c:pt>
                <c:pt idx="224">
                  <c:v>43373</c:v>
                </c:pt>
                <c:pt idx="225">
                  <c:v>43404</c:v>
                </c:pt>
                <c:pt idx="226">
                  <c:v>43434</c:v>
                </c:pt>
                <c:pt idx="227">
                  <c:v>43465</c:v>
                </c:pt>
                <c:pt idx="228">
                  <c:v>43496</c:v>
                </c:pt>
                <c:pt idx="229">
                  <c:v>43524</c:v>
                </c:pt>
                <c:pt idx="230">
                  <c:v>43555</c:v>
                </c:pt>
                <c:pt idx="231">
                  <c:v>43585</c:v>
                </c:pt>
                <c:pt idx="232">
                  <c:v>43616</c:v>
                </c:pt>
                <c:pt idx="233">
                  <c:v>43646</c:v>
                </c:pt>
                <c:pt idx="234">
                  <c:v>43677</c:v>
                </c:pt>
                <c:pt idx="235">
                  <c:v>43708</c:v>
                </c:pt>
                <c:pt idx="236">
                  <c:v>43738</c:v>
                </c:pt>
                <c:pt idx="237">
                  <c:v>43769</c:v>
                </c:pt>
                <c:pt idx="238">
                  <c:v>43799</c:v>
                </c:pt>
                <c:pt idx="239">
                  <c:v>43830</c:v>
                </c:pt>
                <c:pt idx="240">
                  <c:v>43861</c:v>
                </c:pt>
                <c:pt idx="241">
                  <c:v>43890</c:v>
                </c:pt>
                <c:pt idx="242">
                  <c:v>43921</c:v>
                </c:pt>
                <c:pt idx="243">
                  <c:v>43951</c:v>
                </c:pt>
                <c:pt idx="244">
                  <c:v>43982</c:v>
                </c:pt>
                <c:pt idx="245">
                  <c:v>44012</c:v>
                </c:pt>
                <c:pt idx="246">
                  <c:v>44043</c:v>
                </c:pt>
                <c:pt idx="247">
                  <c:v>44074</c:v>
                </c:pt>
                <c:pt idx="248">
                  <c:v>44104</c:v>
                </c:pt>
                <c:pt idx="249">
                  <c:v>44135</c:v>
                </c:pt>
                <c:pt idx="250">
                  <c:v>44165</c:v>
                </c:pt>
                <c:pt idx="251">
                  <c:v>44196</c:v>
                </c:pt>
                <c:pt idx="252">
                  <c:v>44227</c:v>
                </c:pt>
                <c:pt idx="253">
                  <c:v>44255</c:v>
                </c:pt>
                <c:pt idx="254">
                  <c:v>44286</c:v>
                </c:pt>
                <c:pt idx="255">
                  <c:v>44316</c:v>
                </c:pt>
                <c:pt idx="256">
                  <c:v>44347</c:v>
                </c:pt>
                <c:pt idx="257">
                  <c:v>44377</c:v>
                </c:pt>
                <c:pt idx="258">
                  <c:v>44408</c:v>
                </c:pt>
                <c:pt idx="259">
                  <c:v>44439</c:v>
                </c:pt>
                <c:pt idx="260">
                  <c:v>44469</c:v>
                </c:pt>
                <c:pt idx="261">
                  <c:v>44500</c:v>
                </c:pt>
                <c:pt idx="262">
                  <c:v>44530</c:v>
                </c:pt>
                <c:pt idx="263">
                  <c:v>44561</c:v>
                </c:pt>
                <c:pt idx="264">
                  <c:v>44592</c:v>
                </c:pt>
                <c:pt idx="265">
                  <c:v>44620</c:v>
                </c:pt>
                <c:pt idx="266">
                  <c:v>44651</c:v>
                </c:pt>
                <c:pt idx="267">
                  <c:v>44681</c:v>
                </c:pt>
                <c:pt idx="268">
                  <c:v>44712</c:v>
                </c:pt>
                <c:pt idx="269">
                  <c:v>44742</c:v>
                </c:pt>
                <c:pt idx="270">
                  <c:v>44773</c:v>
                </c:pt>
                <c:pt idx="271">
                  <c:v>44804</c:v>
                </c:pt>
                <c:pt idx="272">
                  <c:v>44834</c:v>
                </c:pt>
                <c:pt idx="273">
                  <c:v>44865</c:v>
                </c:pt>
                <c:pt idx="274">
                  <c:v>44895</c:v>
                </c:pt>
                <c:pt idx="275">
                  <c:v>44926</c:v>
                </c:pt>
                <c:pt idx="276">
                  <c:v>44957</c:v>
                </c:pt>
                <c:pt idx="277">
                  <c:v>44985</c:v>
                </c:pt>
                <c:pt idx="278">
                  <c:v>45016</c:v>
                </c:pt>
                <c:pt idx="279">
                  <c:v>45046</c:v>
                </c:pt>
                <c:pt idx="280">
                  <c:v>45077</c:v>
                </c:pt>
                <c:pt idx="281">
                  <c:v>45107</c:v>
                </c:pt>
                <c:pt idx="282">
                  <c:v>45138</c:v>
                </c:pt>
                <c:pt idx="283">
                  <c:v>45169</c:v>
                </c:pt>
                <c:pt idx="284">
                  <c:v>45199</c:v>
                </c:pt>
                <c:pt idx="285">
                  <c:v>45230</c:v>
                </c:pt>
                <c:pt idx="286">
                  <c:v>45260</c:v>
                </c:pt>
                <c:pt idx="287">
                  <c:v>45291</c:v>
                </c:pt>
                <c:pt idx="288">
                  <c:v>45322</c:v>
                </c:pt>
                <c:pt idx="289">
                  <c:v>45351</c:v>
                </c:pt>
                <c:pt idx="290">
                  <c:v>45382</c:v>
                </c:pt>
                <c:pt idx="291">
                  <c:v>45412</c:v>
                </c:pt>
                <c:pt idx="292">
                  <c:v>45443</c:v>
                </c:pt>
                <c:pt idx="293">
                  <c:v>45473</c:v>
                </c:pt>
                <c:pt idx="294">
                  <c:v>45504</c:v>
                </c:pt>
                <c:pt idx="295">
                  <c:v>45535</c:v>
                </c:pt>
                <c:pt idx="296">
                  <c:v>45565</c:v>
                </c:pt>
                <c:pt idx="297">
                  <c:v>45596</c:v>
                </c:pt>
                <c:pt idx="298">
                  <c:v>45626</c:v>
                </c:pt>
                <c:pt idx="299">
                  <c:v>45657</c:v>
                </c:pt>
                <c:pt idx="300">
                  <c:v>45688</c:v>
                </c:pt>
                <c:pt idx="301">
                  <c:v>45716</c:v>
                </c:pt>
                <c:pt idx="302">
                  <c:v>45747</c:v>
                </c:pt>
                <c:pt idx="303">
                  <c:v>45777</c:v>
                </c:pt>
                <c:pt idx="304">
                  <c:v>45808</c:v>
                </c:pt>
                <c:pt idx="305">
                  <c:v>45838</c:v>
                </c:pt>
                <c:pt idx="306">
                  <c:v>45869</c:v>
                </c:pt>
                <c:pt idx="307">
                  <c:v>45900</c:v>
                </c:pt>
              </c:numCache>
            </c:numRef>
          </c:cat>
          <c:val>
            <c:numRef>
              <c:f>Slide16!$D$11:$D$318</c:f>
              <c:numCache>
                <c:formatCode>0.00</c:formatCode>
                <c:ptCount val="308"/>
                <c:pt idx="0">
                  <c:v>285.3</c:v>
                </c:pt>
                <c:pt idx="1">
                  <c:v>294.125</c:v>
                </c:pt>
                <c:pt idx="2">
                  <c:v>279.625</c:v>
                </c:pt>
                <c:pt idx="3">
                  <c:v>269</c:v>
                </c:pt>
                <c:pt idx="4">
                  <c:v>282.5</c:v>
                </c:pt>
                <c:pt idx="5">
                  <c:v>285.75</c:v>
                </c:pt>
                <c:pt idx="6">
                  <c:v>293.14999999999998</c:v>
                </c:pt>
                <c:pt idx="7">
                  <c:v>307.125</c:v>
                </c:pt>
                <c:pt idx="8">
                  <c:v>306.39999999999998</c:v>
                </c:pt>
                <c:pt idx="9">
                  <c:v>299.1875</c:v>
                </c:pt>
                <c:pt idx="10">
                  <c:v>318.125</c:v>
                </c:pt>
                <c:pt idx="11">
                  <c:v>341.45</c:v>
                </c:pt>
                <c:pt idx="12">
                  <c:v>343.1875</c:v>
                </c:pt>
                <c:pt idx="13">
                  <c:v>361.9375</c:v>
                </c:pt>
                <c:pt idx="14">
                  <c:v>383.5</c:v>
                </c:pt>
                <c:pt idx="15">
                  <c:v>391.25</c:v>
                </c:pt>
                <c:pt idx="16">
                  <c:v>394</c:v>
                </c:pt>
                <c:pt idx="17">
                  <c:v>400.75</c:v>
                </c:pt>
                <c:pt idx="18">
                  <c:v>396.3125</c:v>
                </c:pt>
                <c:pt idx="19">
                  <c:v>396.875</c:v>
                </c:pt>
                <c:pt idx="20">
                  <c:v>411.55</c:v>
                </c:pt>
                <c:pt idx="21">
                  <c:v>478.0625</c:v>
                </c:pt>
                <c:pt idx="22">
                  <c:v>455.75</c:v>
                </c:pt>
                <c:pt idx="23">
                  <c:v>430.75</c:v>
                </c:pt>
                <c:pt idx="24">
                  <c:v>409.375</c:v>
                </c:pt>
                <c:pt idx="25">
                  <c:v>404.3125</c:v>
                </c:pt>
                <c:pt idx="26">
                  <c:v>401.7</c:v>
                </c:pt>
                <c:pt idx="27">
                  <c:v>438.1875</c:v>
                </c:pt>
                <c:pt idx="28">
                  <c:v>413.5</c:v>
                </c:pt>
                <c:pt idx="29">
                  <c:v>392.9</c:v>
                </c:pt>
                <c:pt idx="30">
                  <c:v>387.125</c:v>
                </c:pt>
                <c:pt idx="31">
                  <c:v>390.35</c:v>
                </c:pt>
                <c:pt idx="32">
                  <c:v>405.5</c:v>
                </c:pt>
                <c:pt idx="33">
                  <c:v>406.5625</c:v>
                </c:pt>
                <c:pt idx="34">
                  <c:v>400</c:v>
                </c:pt>
                <c:pt idx="35">
                  <c:v>405.25</c:v>
                </c:pt>
                <c:pt idx="36">
                  <c:v>397.5625</c:v>
                </c:pt>
                <c:pt idx="37">
                  <c:v>405.375</c:v>
                </c:pt>
                <c:pt idx="38">
                  <c:v>424.05</c:v>
                </c:pt>
                <c:pt idx="39">
                  <c:v>429.625</c:v>
                </c:pt>
                <c:pt idx="40">
                  <c:v>429.5</c:v>
                </c:pt>
                <c:pt idx="41">
                  <c:v>423.75</c:v>
                </c:pt>
                <c:pt idx="42">
                  <c:v>418.5</c:v>
                </c:pt>
                <c:pt idx="43">
                  <c:v>400.75</c:v>
                </c:pt>
                <c:pt idx="44">
                  <c:v>401</c:v>
                </c:pt>
                <c:pt idx="45">
                  <c:v>383.625</c:v>
                </c:pt>
                <c:pt idx="46">
                  <c:v>369.9</c:v>
                </c:pt>
                <c:pt idx="47">
                  <c:v>360.1875</c:v>
                </c:pt>
                <c:pt idx="48">
                  <c:v>356.3</c:v>
                </c:pt>
                <c:pt idx="49">
                  <c:v>365.625</c:v>
                </c:pt>
                <c:pt idx="50">
                  <c:v>346.25</c:v>
                </c:pt>
                <c:pt idx="51">
                  <c:v>345.125</c:v>
                </c:pt>
                <c:pt idx="52">
                  <c:v>339</c:v>
                </c:pt>
                <c:pt idx="53">
                  <c:v>346.0625</c:v>
                </c:pt>
                <c:pt idx="54">
                  <c:v>343.85</c:v>
                </c:pt>
                <c:pt idx="55">
                  <c:v>340.75</c:v>
                </c:pt>
                <c:pt idx="56">
                  <c:v>337.75</c:v>
                </c:pt>
                <c:pt idx="57">
                  <c:v>337.35</c:v>
                </c:pt>
                <c:pt idx="58">
                  <c:v>330.6875</c:v>
                </c:pt>
                <c:pt idx="59">
                  <c:v>328.25</c:v>
                </c:pt>
                <c:pt idx="60">
                  <c:v>340.25</c:v>
                </c:pt>
                <c:pt idx="61">
                  <c:v>317.8125</c:v>
                </c:pt>
                <c:pt idx="62">
                  <c:v>324.375</c:v>
                </c:pt>
                <c:pt idx="63">
                  <c:v>326.45</c:v>
                </c:pt>
                <c:pt idx="64">
                  <c:v>324.625</c:v>
                </c:pt>
                <c:pt idx="65">
                  <c:v>330.3125</c:v>
                </c:pt>
                <c:pt idx="66">
                  <c:v>324.45</c:v>
                </c:pt>
                <c:pt idx="67">
                  <c:v>316</c:v>
                </c:pt>
                <c:pt idx="68">
                  <c:v>355</c:v>
                </c:pt>
                <c:pt idx="69">
                  <c:v>371.45</c:v>
                </c:pt>
                <c:pt idx="70">
                  <c:v>321.75</c:v>
                </c:pt>
                <c:pt idx="71">
                  <c:v>318</c:v>
                </c:pt>
                <c:pt idx="72">
                  <c:v>304.9375</c:v>
                </c:pt>
                <c:pt idx="73">
                  <c:v>288.75</c:v>
                </c:pt>
                <c:pt idx="74">
                  <c:v>298.3125</c:v>
                </c:pt>
                <c:pt idx="75">
                  <c:v>299.60000000000002</c:v>
                </c:pt>
                <c:pt idx="76">
                  <c:v>327.4375</c:v>
                </c:pt>
                <c:pt idx="77">
                  <c:v>313.125</c:v>
                </c:pt>
                <c:pt idx="78">
                  <c:v>317.7</c:v>
                </c:pt>
                <c:pt idx="79">
                  <c:v>313.0625</c:v>
                </c:pt>
                <c:pt idx="80">
                  <c:v>315.85000000000002</c:v>
                </c:pt>
                <c:pt idx="81">
                  <c:v>313.875</c:v>
                </c:pt>
                <c:pt idx="82">
                  <c:v>320.3125</c:v>
                </c:pt>
                <c:pt idx="83">
                  <c:v>325.14999999999998</c:v>
                </c:pt>
                <c:pt idx="84">
                  <c:v>323.3125</c:v>
                </c:pt>
                <c:pt idx="85">
                  <c:v>319.25</c:v>
                </c:pt>
                <c:pt idx="86">
                  <c:v>314.89999999999998</c:v>
                </c:pt>
                <c:pt idx="87">
                  <c:v>318</c:v>
                </c:pt>
                <c:pt idx="88">
                  <c:v>305.8125</c:v>
                </c:pt>
                <c:pt idx="89">
                  <c:v>312.7</c:v>
                </c:pt>
                <c:pt idx="90">
                  <c:v>316.0625</c:v>
                </c:pt>
                <c:pt idx="91">
                  <c:v>314.1875</c:v>
                </c:pt>
                <c:pt idx="92">
                  <c:v>317.25</c:v>
                </c:pt>
                <c:pt idx="93">
                  <c:v>320.8125</c:v>
                </c:pt>
                <c:pt idx="94">
                  <c:v>331.875</c:v>
                </c:pt>
                <c:pt idx="95">
                  <c:v>343.85</c:v>
                </c:pt>
                <c:pt idx="96">
                  <c:v>343.625</c:v>
                </c:pt>
                <c:pt idx="97">
                  <c:v>345.375</c:v>
                </c:pt>
                <c:pt idx="98">
                  <c:v>354.3</c:v>
                </c:pt>
                <c:pt idx="99">
                  <c:v>365.3125</c:v>
                </c:pt>
                <c:pt idx="100">
                  <c:v>365.9</c:v>
                </c:pt>
                <c:pt idx="101">
                  <c:v>375.4375</c:v>
                </c:pt>
                <c:pt idx="102">
                  <c:v>387.0625</c:v>
                </c:pt>
                <c:pt idx="103">
                  <c:v>427.95</c:v>
                </c:pt>
                <c:pt idx="104">
                  <c:v>447</c:v>
                </c:pt>
                <c:pt idx="105">
                  <c:v>475.6875</c:v>
                </c:pt>
                <c:pt idx="106">
                  <c:v>503.3</c:v>
                </c:pt>
                <c:pt idx="107">
                  <c:v>554.5</c:v>
                </c:pt>
                <c:pt idx="108">
                  <c:v>556.45000000000005</c:v>
                </c:pt>
                <c:pt idx="109">
                  <c:v>628.5</c:v>
                </c:pt>
                <c:pt idx="110">
                  <c:v>654.875</c:v>
                </c:pt>
                <c:pt idx="111">
                  <c:v>642.1875</c:v>
                </c:pt>
                <c:pt idx="112">
                  <c:v>616.20000000000005</c:v>
                </c:pt>
                <c:pt idx="113">
                  <c:v>602</c:v>
                </c:pt>
                <c:pt idx="114">
                  <c:v>576.875</c:v>
                </c:pt>
                <c:pt idx="115">
                  <c:v>561.85</c:v>
                </c:pt>
                <c:pt idx="116">
                  <c:v>553.625</c:v>
                </c:pt>
                <c:pt idx="117">
                  <c:v>531.35</c:v>
                </c:pt>
                <c:pt idx="118">
                  <c:v>510.3125</c:v>
                </c:pt>
                <c:pt idx="119">
                  <c:v>487.75</c:v>
                </c:pt>
                <c:pt idx="120">
                  <c:v>475.95</c:v>
                </c:pt>
                <c:pt idx="121">
                  <c:v>484.75</c:v>
                </c:pt>
                <c:pt idx="122">
                  <c:v>479.875</c:v>
                </c:pt>
                <c:pt idx="123">
                  <c:v>471.1875</c:v>
                </c:pt>
                <c:pt idx="124">
                  <c:v>458.9</c:v>
                </c:pt>
                <c:pt idx="125">
                  <c:v>461.1875</c:v>
                </c:pt>
                <c:pt idx="126">
                  <c:v>456.35</c:v>
                </c:pt>
                <c:pt idx="127">
                  <c:v>475.3125</c:v>
                </c:pt>
                <c:pt idx="128">
                  <c:v>458.25</c:v>
                </c:pt>
                <c:pt idx="129">
                  <c:v>450.4</c:v>
                </c:pt>
                <c:pt idx="130">
                  <c:v>434.0625</c:v>
                </c:pt>
                <c:pt idx="131">
                  <c:v>423.8125</c:v>
                </c:pt>
                <c:pt idx="132">
                  <c:v>422.4</c:v>
                </c:pt>
                <c:pt idx="133">
                  <c:v>414.3125</c:v>
                </c:pt>
                <c:pt idx="134">
                  <c:v>403.0625</c:v>
                </c:pt>
                <c:pt idx="135">
                  <c:v>408.85</c:v>
                </c:pt>
                <c:pt idx="136">
                  <c:v>431</c:v>
                </c:pt>
                <c:pt idx="137">
                  <c:v>418.625</c:v>
                </c:pt>
                <c:pt idx="138">
                  <c:v>415</c:v>
                </c:pt>
                <c:pt idx="139">
                  <c:v>409.125</c:v>
                </c:pt>
                <c:pt idx="140">
                  <c:v>416.1875</c:v>
                </c:pt>
                <c:pt idx="141">
                  <c:v>407.05</c:v>
                </c:pt>
                <c:pt idx="142">
                  <c:v>392.625</c:v>
                </c:pt>
                <c:pt idx="143">
                  <c:v>380.8</c:v>
                </c:pt>
                <c:pt idx="144">
                  <c:v>384.9375</c:v>
                </c:pt>
                <c:pt idx="145">
                  <c:v>367.6875</c:v>
                </c:pt>
                <c:pt idx="146">
                  <c:v>366.9</c:v>
                </c:pt>
                <c:pt idx="147">
                  <c:v>375.3125</c:v>
                </c:pt>
                <c:pt idx="148">
                  <c:v>374.5625</c:v>
                </c:pt>
                <c:pt idx="149">
                  <c:v>378.9</c:v>
                </c:pt>
                <c:pt idx="150">
                  <c:v>373.625</c:v>
                </c:pt>
                <c:pt idx="151">
                  <c:v>372.625</c:v>
                </c:pt>
                <c:pt idx="152">
                  <c:v>380.7</c:v>
                </c:pt>
                <c:pt idx="153">
                  <c:v>371.5</c:v>
                </c:pt>
                <c:pt idx="154">
                  <c:v>389</c:v>
                </c:pt>
                <c:pt idx="155">
                  <c:v>371.8</c:v>
                </c:pt>
                <c:pt idx="156">
                  <c:v>359.625</c:v>
                </c:pt>
                <c:pt idx="157">
                  <c:v>354.4375</c:v>
                </c:pt>
                <c:pt idx="158">
                  <c:v>347.45</c:v>
                </c:pt>
                <c:pt idx="159">
                  <c:v>356.5625</c:v>
                </c:pt>
                <c:pt idx="160">
                  <c:v>343.375</c:v>
                </c:pt>
                <c:pt idx="161">
                  <c:v>346.5</c:v>
                </c:pt>
                <c:pt idx="162">
                  <c:v>346.6875</c:v>
                </c:pt>
                <c:pt idx="163">
                  <c:v>336.85</c:v>
                </c:pt>
                <c:pt idx="164">
                  <c:v>318.9375</c:v>
                </c:pt>
                <c:pt idx="165">
                  <c:v>345.8125</c:v>
                </c:pt>
                <c:pt idx="166">
                  <c:v>338.8</c:v>
                </c:pt>
                <c:pt idx="167">
                  <c:v>337.9375</c:v>
                </c:pt>
                <c:pt idx="168">
                  <c:v>329</c:v>
                </c:pt>
                <c:pt idx="169">
                  <c:v>333.25</c:v>
                </c:pt>
                <c:pt idx="170">
                  <c:v>325.35000000000002</c:v>
                </c:pt>
                <c:pt idx="171">
                  <c:v>319</c:v>
                </c:pt>
                <c:pt idx="172">
                  <c:v>320.14999999999998</c:v>
                </c:pt>
                <c:pt idx="173">
                  <c:v>313.625</c:v>
                </c:pt>
                <c:pt idx="174">
                  <c:v>305.6875</c:v>
                </c:pt>
                <c:pt idx="175">
                  <c:v>301.64999999999998</c:v>
                </c:pt>
                <c:pt idx="176">
                  <c:v>299</c:v>
                </c:pt>
                <c:pt idx="177">
                  <c:v>289.625</c:v>
                </c:pt>
                <c:pt idx="178">
                  <c:v>289.7</c:v>
                </c:pt>
                <c:pt idx="179">
                  <c:v>289.4375</c:v>
                </c:pt>
                <c:pt idx="180">
                  <c:v>289.10000000000002</c:v>
                </c:pt>
                <c:pt idx="181">
                  <c:v>289.8125</c:v>
                </c:pt>
                <c:pt idx="182">
                  <c:v>295.3125</c:v>
                </c:pt>
                <c:pt idx="183">
                  <c:v>284.125</c:v>
                </c:pt>
                <c:pt idx="184">
                  <c:v>275.60000000000002</c:v>
                </c:pt>
                <c:pt idx="185">
                  <c:v>275.1875</c:v>
                </c:pt>
                <c:pt idx="186">
                  <c:v>278.875</c:v>
                </c:pt>
                <c:pt idx="187">
                  <c:v>273.10000000000002</c:v>
                </c:pt>
                <c:pt idx="188">
                  <c:v>272.375</c:v>
                </c:pt>
                <c:pt idx="189">
                  <c:v>267.05</c:v>
                </c:pt>
                <c:pt idx="190">
                  <c:v>270.25</c:v>
                </c:pt>
                <c:pt idx="191">
                  <c:v>269.3125</c:v>
                </c:pt>
                <c:pt idx="192">
                  <c:v>276.7</c:v>
                </c:pt>
                <c:pt idx="193">
                  <c:v>270.8125</c:v>
                </c:pt>
                <c:pt idx="194">
                  <c:v>263.5625</c:v>
                </c:pt>
                <c:pt idx="195">
                  <c:v>265.75</c:v>
                </c:pt>
                <c:pt idx="196">
                  <c:v>274.9375</c:v>
                </c:pt>
                <c:pt idx="197">
                  <c:v>266.5625</c:v>
                </c:pt>
                <c:pt idx="198">
                  <c:v>259.14999999999998</c:v>
                </c:pt>
                <c:pt idx="199">
                  <c:v>264.1875</c:v>
                </c:pt>
                <c:pt idx="200">
                  <c:v>256.625</c:v>
                </c:pt>
                <c:pt idx="201">
                  <c:v>251.95</c:v>
                </c:pt>
                <c:pt idx="202">
                  <c:v>250.8125</c:v>
                </c:pt>
                <c:pt idx="203">
                  <c:v>251.35</c:v>
                </c:pt>
                <c:pt idx="204">
                  <c:v>246.6875</c:v>
                </c:pt>
                <c:pt idx="205">
                  <c:v>236.0625</c:v>
                </c:pt>
                <c:pt idx="206">
                  <c:v>231.5</c:v>
                </c:pt>
                <c:pt idx="207">
                  <c:v>227.95</c:v>
                </c:pt>
                <c:pt idx="208">
                  <c:v>235.125</c:v>
                </c:pt>
                <c:pt idx="209">
                  <c:v>246.8125</c:v>
                </c:pt>
                <c:pt idx="210">
                  <c:v>251.1</c:v>
                </c:pt>
                <c:pt idx="211">
                  <c:v>247.875</c:v>
                </c:pt>
                <c:pt idx="212">
                  <c:v>267.75</c:v>
                </c:pt>
                <c:pt idx="213">
                  <c:v>250.3125</c:v>
                </c:pt>
                <c:pt idx="214">
                  <c:v>245.5625</c:v>
                </c:pt>
                <c:pt idx="215">
                  <c:v>241.85</c:v>
                </c:pt>
                <c:pt idx="216">
                  <c:v>242.375</c:v>
                </c:pt>
                <c:pt idx="217">
                  <c:v>225.0625</c:v>
                </c:pt>
                <c:pt idx="218">
                  <c:v>223.2</c:v>
                </c:pt>
                <c:pt idx="219">
                  <c:v>226.875</c:v>
                </c:pt>
                <c:pt idx="220">
                  <c:v>216.8125</c:v>
                </c:pt>
                <c:pt idx="221">
                  <c:v>222.7</c:v>
                </c:pt>
                <c:pt idx="222">
                  <c:v>215.75</c:v>
                </c:pt>
                <c:pt idx="223">
                  <c:v>208.0625</c:v>
                </c:pt>
                <c:pt idx="224">
                  <c:v>205.55</c:v>
                </c:pt>
                <c:pt idx="225">
                  <c:v>210.25</c:v>
                </c:pt>
                <c:pt idx="226">
                  <c:v>219.5</c:v>
                </c:pt>
                <c:pt idx="227">
                  <c:v>224.35</c:v>
                </c:pt>
                <c:pt idx="228">
                  <c:v>225.1875</c:v>
                </c:pt>
                <c:pt idx="229">
                  <c:v>224.8125</c:v>
                </c:pt>
                <c:pt idx="230">
                  <c:v>215.3</c:v>
                </c:pt>
                <c:pt idx="231">
                  <c:v>205.25</c:v>
                </c:pt>
                <c:pt idx="232">
                  <c:v>218.8125</c:v>
                </c:pt>
                <c:pt idx="233">
                  <c:v>222.45</c:v>
                </c:pt>
                <c:pt idx="234">
                  <c:v>216.625</c:v>
                </c:pt>
                <c:pt idx="235">
                  <c:v>208.75</c:v>
                </c:pt>
                <c:pt idx="236">
                  <c:v>209.875</c:v>
                </c:pt>
                <c:pt idx="237">
                  <c:v>211.75</c:v>
                </c:pt>
                <c:pt idx="238">
                  <c:v>220.2</c:v>
                </c:pt>
                <c:pt idx="239">
                  <c:v>234.4375</c:v>
                </c:pt>
                <c:pt idx="240">
                  <c:v>222.25</c:v>
                </c:pt>
                <c:pt idx="241">
                  <c:v>209.65</c:v>
                </c:pt>
                <c:pt idx="242">
                  <c:v>919.6875</c:v>
                </c:pt>
                <c:pt idx="243">
                  <c:v>4683.875</c:v>
                </c:pt>
                <c:pt idx="244">
                  <c:v>2807.1</c:v>
                </c:pt>
                <c:pt idx="245">
                  <c:v>1627.125</c:v>
                </c:pt>
                <c:pt idx="246">
                  <c:v>1427.9375</c:v>
                </c:pt>
                <c:pt idx="247">
                  <c:v>1058</c:v>
                </c:pt>
                <c:pt idx="248">
                  <c:v>874.125</c:v>
                </c:pt>
                <c:pt idx="249">
                  <c:v>809.85</c:v>
                </c:pt>
                <c:pt idx="250">
                  <c:v>760</c:v>
                </c:pt>
                <c:pt idx="251">
                  <c:v>818</c:v>
                </c:pt>
                <c:pt idx="252">
                  <c:v>827</c:v>
                </c:pt>
                <c:pt idx="253">
                  <c:v>788.3125</c:v>
                </c:pt>
                <c:pt idx="254">
                  <c:v>693.6875</c:v>
                </c:pt>
                <c:pt idx="255">
                  <c:v>620.375</c:v>
                </c:pt>
                <c:pt idx="256">
                  <c:v>508.95</c:v>
                </c:pt>
                <c:pt idx="257">
                  <c:v>425.4375</c:v>
                </c:pt>
                <c:pt idx="258">
                  <c:v>374.6</c:v>
                </c:pt>
                <c:pt idx="259">
                  <c:v>369</c:v>
                </c:pt>
                <c:pt idx="260">
                  <c:v>351.9375</c:v>
                </c:pt>
                <c:pt idx="261">
                  <c:v>314.2</c:v>
                </c:pt>
                <c:pt idx="262">
                  <c:v>252.125</c:v>
                </c:pt>
                <c:pt idx="263">
                  <c:v>219.8125</c:v>
                </c:pt>
                <c:pt idx="264">
                  <c:v>232.15</c:v>
                </c:pt>
                <c:pt idx="265">
                  <c:v>225.9375</c:v>
                </c:pt>
                <c:pt idx="266">
                  <c:v>217.375</c:v>
                </c:pt>
                <c:pt idx="267">
                  <c:v>212.55</c:v>
                </c:pt>
                <c:pt idx="268">
                  <c:v>212.4375</c:v>
                </c:pt>
                <c:pt idx="269">
                  <c:v>211.5</c:v>
                </c:pt>
                <c:pt idx="270">
                  <c:v>215.15</c:v>
                </c:pt>
                <c:pt idx="271">
                  <c:v>220.25</c:v>
                </c:pt>
                <c:pt idx="272">
                  <c:v>204.875</c:v>
                </c:pt>
                <c:pt idx="273">
                  <c:v>200.35</c:v>
                </c:pt>
                <c:pt idx="274">
                  <c:v>206.375</c:v>
                </c:pt>
                <c:pt idx="275">
                  <c:v>210.2</c:v>
                </c:pt>
                <c:pt idx="276">
                  <c:v>205</c:v>
                </c:pt>
                <c:pt idx="277">
                  <c:v>210.5625</c:v>
                </c:pt>
                <c:pt idx="278">
                  <c:v>222.25</c:v>
                </c:pt>
                <c:pt idx="279">
                  <c:v>221.55</c:v>
                </c:pt>
                <c:pt idx="280">
                  <c:v>221</c:v>
                </c:pt>
                <c:pt idx="281">
                  <c:v>244.4375</c:v>
                </c:pt>
                <c:pt idx="282">
                  <c:v>238.9</c:v>
                </c:pt>
                <c:pt idx="283">
                  <c:v>243.375</c:v>
                </c:pt>
                <c:pt idx="284">
                  <c:v>226.1</c:v>
                </c:pt>
                <c:pt idx="285">
                  <c:v>210.8125</c:v>
                </c:pt>
                <c:pt idx="286">
                  <c:v>216.875</c:v>
                </c:pt>
                <c:pt idx="287">
                  <c:v>211.1</c:v>
                </c:pt>
                <c:pt idx="288">
                  <c:v>204.3125</c:v>
                </c:pt>
                <c:pt idx="289">
                  <c:v>214.125</c:v>
                </c:pt>
                <c:pt idx="290">
                  <c:v>212.5</c:v>
                </c:pt>
                <c:pt idx="291">
                  <c:v>213.625</c:v>
                </c:pt>
                <c:pt idx="292">
                  <c:v>218.1875</c:v>
                </c:pt>
                <c:pt idx="293">
                  <c:v>230.6</c:v>
                </c:pt>
                <c:pt idx="294">
                  <c:v>234.0625</c:v>
                </c:pt>
                <c:pt idx="295">
                  <c:v>234.6</c:v>
                </c:pt>
                <c:pt idx="296">
                  <c:v>227.1875</c:v>
                </c:pt>
                <c:pt idx="297">
                  <c:v>235.9375</c:v>
                </c:pt>
                <c:pt idx="298">
                  <c:v>220.75</c:v>
                </c:pt>
                <c:pt idx="299">
                  <c:v>224.5</c:v>
                </c:pt>
                <c:pt idx="300">
                  <c:v>213.25</c:v>
                </c:pt>
                <c:pt idx="301">
                  <c:v>219.6875</c:v>
                </c:pt>
                <c:pt idx="302">
                  <c:v>226.2</c:v>
                </c:pt>
                <c:pt idx="303">
                  <c:v>222.6875</c:v>
                </c:pt>
                <c:pt idx="304">
                  <c:v>230.85</c:v>
                </c:pt>
                <c:pt idx="305">
                  <c:v>243.25</c:v>
                </c:pt>
                <c:pt idx="306">
                  <c:v>227.75</c:v>
                </c:pt>
                <c:pt idx="307">
                  <c:v>225.6</c:v>
                </c:pt>
              </c:numCache>
            </c:numRef>
          </c:val>
          <c:smooth val="0"/>
          <c:extLst>
            <c:ext xmlns:c16="http://schemas.microsoft.com/office/drawing/2014/chart" uri="{C3380CC4-5D6E-409C-BE32-E72D297353CC}">
              <c16:uniqueId val="{00000001-1E53-42DB-980C-01D8A01DCFE6}"/>
            </c:ext>
          </c:extLst>
        </c:ser>
        <c:dLbls>
          <c:showLegendKey val="0"/>
          <c:showVal val="0"/>
          <c:showCatName val="0"/>
          <c:showSerName val="0"/>
          <c:showPercent val="0"/>
          <c:showBubbleSize val="0"/>
        </c:dLbls>
        <c:marker val="1"/>
        <c:smooth val="0"/>
        <c:axId val="1541943632"/>
        <c:axId val="1541950352"/>
      </c:lineChart>
      <c:dateAx>
        <c:axId val="1541943632"/>
        <c:scaling>
          <c:orientation val="minMax"/>
          <c:max val="45901"/>
          <c:min val="36892"/>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50352"/>
        <c:crosses val="autoZero"/>
        <c:auto val="1"/>
        <c:lblOffset val="100"/>
        <c:baseTimeUnit val="months"/>
        <c:majorUnit val="3"/>
        <c:majorTimeUnit val="years"/>
      </c:dateAx>
      <c:valAx>
        <c:axId val="1541950352"/>
        <c:scaling>
          <c:orientation val="minMax"/>
          <c:max val="3000"/>
          <c:min val="0"/>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1943632"/>
        <c:crosses val="autoZero"/>
        <c:crossBetween val="between"/>
        <c:majorUnit val="500"/>
      </c:valAx>
      <c:valAx>
        <c:axId val="1386318016"/>
        <c:scaling>
          <c:orientation val="minMax"/>
          <c:max val="3000"/>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386199936"/>
        <c:crosses val="max"/>
        <c:crossBetween val="between"/>
      </c:valAx>
      <c:dateAx>
        <c:axId val="1386199936"/>
        <c:scaling>
          <c:orientation val="minMax"/>
        </c:scaling>
        <c:delete val="1"/>
        <c:axPos val="b"/>
        <c:numFmt formatCode="mmm&quot;-&quot;yyyy" sourceLinked="1"/>
        <c:majorTickMark val="out"/>
        <c:minorTickMark val="none"/>
        <c:tickLblPos val="nextTo"/>
        <c:crossAx val="1386318016"/>
        <c:crosses val="autoZero"/>
        <c:auto val="1"/>
        <c:lblOffset val="100"/>
        <c:baseTimeUnit val="months"/>
      </c:dateAx>
      <c:spPr>
        <a:noFill/>
        <a:ln w="25400">
          <a:noFill/>
        </a:ln>
        <a:effectLst/>
      </c:spPr>
    </c:plotArea>
    <c:legend>
      <c:legendPos val="b"/>
      <c:legendEntry>
        <c:idx val="0"/>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areaChart>
        <c:grouping val="standard"/>
        <c:varyColors val="0"/>
        <c:ser>
          <c:idx val="2"/>
          <c:order val="2"/>
          <c:tx>
            <c:strRef>
              <c:f>'Slide 16a'!$E$10</c:f>
              <c:strCache>
                <c:ptCount val="1"/>
              </c:strCache>
            </c:strRef>
          </c:tx>
          <c:spPr>
            <a:solidFill>
              <a:srgbClr val="F0F0F0"/>
            </a:solidFill>
            <a:ln>
              <a:noFill/>
            </a:ln>
            <a:effectLst/>
          </c:spPr>
          <c:cat>
            <c:numRef>
              <c:f>'Slide 16a'!$B$11:$B$438</c:f>
              <c:numCache>
                <c:formatCode>mmm"-"yyyy</c:formatCode>
                <c:ptCount val="428"/>
                <c:pt idx="0">
                  <c:v>32904</c:v>
                </c:pt>
                <c:pt idx="1">
                  <c:v>32932</c:v>
                </c:pt>
                <c:pt idx="2">
                  <c:v>32963</c:v>
                </c:pt>
                <c:pt idx="3">
                  <c:v>32993</c:v>
                </c:pt>
                <c:pt idx="4">
                  <c:v>33024</c:v>
                </c:pt>
                <c:pt idx="5">
                  <c:v>33054</c:v>
                </c:pt>
                <c:pt idx="6">
                  <c:v>33085</c:v>
                </c:pt>
                <c:pt idx="7">
                  <c:v>33116</c:v>
                </c:pt>
                <c:pt idx="8">
                  <c:v>33146</c:v>
                </c:pt>
                <c:pt idx="9">
                  <c:v>33177</c:v>
                </c:pt>
                <c:pt idx="10">
                  <c:v>33207</c:v>
                </c:pt>
                <c:pt idx="11">
                  <c:v>33238</c:v>
                </c:pt>
                <c:pt idx="12">
                  <c:v>33269</c:v>
                </c:pt>
                <c:pt idx="13">
                  <c:v>33297</c:v>
                </c:pt>
                <c:pt idx="14">
                  <c:v>33328</c:v>
                </c:pt>
                <c:pt idx="15">
                  <c:v>33358</c:v>
                </c:pt>
                <c:pt idx="16">
                  <c:v>33389</c:v>
                </c:pt>
                <c:pt idx="17">
                  <c:v>33419</c:v>
                </c:pt>
                <c:pt idx="18">
                  <c:v>33450</c:v>
                </c:pt>
                <c:pt idx="19">
                  <c:v>33481</c:v>
                </c:pt>
                <c:pt idx="20">
                  <c:v>33511</c:v>
                </c:pt>
                <c:pt idx="21">
                  <c:v>33542</c:v>
                </c:pt>
                <c:pt idx="22">
                  <c:v>33572</c:v>
                </c:pt>
                <c:pt idx="23">
                  <c:v>33603</c:v>
                </c:pt>
                <c:pt idx="24">
                  <c:v>33634</c:v>
                </c:pt>
                <c:pt idx="25">
                  <c:v>33663</c:v>
                </c:pt>
                <c:pt idx="26">
                  <c:v>33694</c:v>
                </c:pt>
                <c:pt idx="27">
                  <c:v>33724</c:v>
                </c:pt>
                <c:pt idx="28">
                  <c:v>33755</c:v>
                </c:pt>
                <c:pt idx="29">
                  <c:v>33785</c:v>
                </c:pt>
                <c:pt idx="30">
                  <c:v>33816</c:v>
                </c:pt>
                <c:pt idx="31">
                  <c:v>33847</c:v>
                </c:pt>
                <c:pt idx="32">
                  <c:v>33877</c:v>
                </c:pt>
                <c:pt idx="33">
                  <c:v>33908</c:v>
                </c:pt>
                <c:pt idx="34">
                  <c:v>33938</c:v>
                </c:pt>
                <c:pt idx="35">
                  <c:v>33969</c:v>
                </c:pt>
                <c:pt idx="36">
                  <c:v>34000</c:v>
                </c:pt>
                <c:pt idx="37">
                  <c:v>34028</c:v>
                </c:pt>
                <c:pt idx="38">
                  <c:v>34059</c:v>
                </c:pt>
                <c:pt idx="39">
                  <c:v>34089</c:v>
                </c:pt>
                <c:pt idx="40">
                  <c:v>34120</c:v>
                </c:pt>
                <c:pt idx="41">
                  <c:v>34150</c:v>
                </c:pt>
                <c:pt idx="42">
                  <c:v>34181</c:v>
                </c:pt>
                <c:pt idx="43">
                  <c:v>34212</c:v>
                </c:pt>
                <c:pt idx="44">
                  <c:v>34242</c:v>
                </c:pt>
                <c:pt idx="45">
                  <c:v>34273</c:v>
                </c:pt>
                <c:pt idx="46">
                  <c:v>34303</c:v>
                </c:pt>
                <c:pt idx="47">
                  <c:v>34334</c:v>
                </c:pt>
                <c:pt idx="48">
                  <c:v>34365</c:v>
                </c:pt>
                <c:pt idx="49">
                  <c:v>34393</c:v>
                </c:pt>
                <c:pt idx="50">
                  <c:v>34424</c:v>
                </c:pt>
                <c:pt idx="51">
                  <c:v>34454</c:v>
                </c:pt>
                <c:pt idx="52">
                  <c:v>34485</c:v>
                </c:pt>
                <c:pt idx="53">
                  <c:v>34515</c:v>
                </c:pt>
                <c:pt idx="54">
                  <c:v>34546</c:v>
                </c:pt>
                <c:pt idx="55">
                  <c:v>34577</c:v>
                </c:pt>
                <c:pt idx="56">
                  <c:v>34607</c:v>
                </c:pt>
                <c:pt idx="57">
                  <c:v>34638</c:v>
                </c:pt>
                <c:pt idx="58">
                  <c:v>34668</c:v>
                </c:pt>
                <c:pt idx="59">
                  <c:v>34699</c:v>
                </c:pt>
                <c:pt idx="60">
                  <c:v>34730</c:v>
                </c:pt>
                <c:pt idx="61">
                  <c:v>34758</c:v>
                </c:pt>
                <c:pt idx="62">
                  <c:v>34789</c:v>
                </c:pt>
                <c:pt idx="63">
                  <c:v>34819</c:v>
                </c:pt>
                <c:pt idx="64">
                  <c:v>34850</c:v>
                </c:pt>
                <c:pt idx="65">
                  <c:v>34880</c:v>
                </c:pt>
                <c:pt idx="66">
                  <c:v>34911</c:v>
                </c:pt>
                <c:pt idx="67">
                  <c:v>34942</c:v>
                </c:pt>
                <c:pt idx="68">
                  <c:v>34972</c:v>
                </c:pt>
                <c:pt idx="69">
                  <c:v>35003</c:v>
                </c:pt>
                <c:pt idx="70">
                  <c:v>35033</c:v>
                </c:pt>
                <c:pt idx="71">
                  <c:v>35064</c:v>
                </c:pt>
                <c:pt idx="72">
                  <c:v>35095</c:v>
                </c:pt>
                <c:pt idx="73">
                  <c:v>35124</c:v>
                </c:pt>
                <c:pt idx="74">
                  <c:v>35155</c:v>
                </c:pt>
                <c:pt idx="75">
                  <c:v>35185</c:v>
                </c:pt>
                <c:pt idx="76">
                  <c:v>35216</c:v>
                </c:pt>
                <c:pt idx="77">
                  <c:v>35246</c:v>
                </c:pt>
                <c:pt idx="78">
                  <c:v>35277</c:v>
                </c:pt>
                <c:pt idx="79">
                  <c:v>35308</c:v>
                </c:pt>
                <c:pt idx="80">
                  <c:v>35338</c:v>
                </c:pt>
                <c:pt idx="81">
                  <c:v>35369</c:v>
                </c:pt>
                <c:pt idx="82">
                  <c:v>35399</c:v>
                </c:pt>
                <c:pt idx="83">
                  <c:v>35430</c:v>
                </c:pt>
                <c:pt idx="84">
                  <c:v>35461</c:v>
                </c:pt>
                <c:pt idx="85">
                  <c:v>35489</c:v>
                </c:pt>
                <c:pt idx="86">
                  <c:v>35520</c:v>
                </c:pt>
                <c:pt idx="87">
                  <c:v>35550</c:v>
                </c:pt>
                <c:pt idx="88">
                  <c:v>35581</c:v>
                </c:pt>
                <c:pt idx="89">
                  <c:v>35611</c:v>
                </c:pt>
                <c:pt idx="90">
                  <c:v>35642</c:v>
                </c:pt>
                <c:pt idx="91">
                  <c:v>35673</c:v>
                </c:pt>
                <c:pt idx="92">
                  <c:v>35703</c:v>
                </c:pt>
                <c:pt idx="93">
                  <c:v>35734</c:v>
                </c:pt>
                <c:pt idx="94">
                  <c:v>35764</c:v>
                </c:pt>
                <c:pt idx="95">
                  <c:v>35795</c:v>
                </c:pt>
                <c:pt idx="96">
                  <c:v>35826</c:v>
                </c:pt>
                <c:pt idx="97">
                  <c:v>35854</c:v>
                </c:pt>
                <c:pt idx="98">
                  <c:v>35885</c:v>
                </c:pt>
                <c:pt idx="99">
                  <c:v>35915</c:v>
                </c:pt>
                <c:pt idx="100">
                  <c:v>35946</c:v>
                </c:pt>
                <c:pt idx="101">
                  <c:v>35976</c:v>
                </c:pt>
                <c:pt idx="102">
                  <c:v>36007</c:v>
                </c:pt>
                <c:pt idx="103">
                  <c:v>36038</c:v>
                </c:pt>
                <c:pt idx="104">
                  <c:v>36068</c:v>
                </c:pt>
                <c:pt idx="105">
                  <c:v>36099</c:v>
                </c:pt>
                <c:pt idx="106">
                  <c:v>36129</c:v>
                </c:pt>
                <c:pt idx="107">
                  <c:v>36160</c:v>
                </c:pt>
                <c:pt idx="108">
                  <c:v>36191</c:v>
                </c:pt>
                <c:pt idx="109">
                  <c:v>36219</c:v>
                </c:pt>
                <c:pt idx="110">
                  <c:v>36250</c:v>
                </c:pt>
                <c:pt idx="111">
                  <c:v>36280</c:v>
                </c:pt>
                <c:pt idx="112">
                  <c:v>36311</c:v>
                </c:pt>
                <c:pt idx="113">
                  <c:v>36341</c:v>
                </c:pt>
                <c:pt idx="114">
                  <c:v>36372</c:v>
                </c:pt>
                <c:pt idx="115">
                  <c:v>36403</c:v>
                </c:pt>
                <c:pt idx="116">
                  <c:v>36433</c:v>
                </c:pt>
                <c:pt idx="117">
                  <c:v>36464</c:v>
                </c:pt>
                <c:pt idx="118">
                  <c:v>36494</c:v>
                </c:pt>
                <c:pt idx="119">
                  <c:v>36525</c:v>
                </c:pt>
                <c:pt idx="120">
                  <c:v>36556</c:v>
                </c:pt>
                <c:pt idx="121">
                  <c:v>36585</c:v>
                </c:pt>
                <c:pt idx="122">
                  <c:v>36616</c:v>
                </c:pt>
                <c:pt idx="123">
                  <c:v>36646</c:v>
                </c:pt>
                <c:pt idx="124">
                  <c:v>36677</c:v>
                </c:pt>
                <c:pt idx="125">
                  <c:v>36707</c:v>
                </c:pt>
                <c:pt idx="126">
                  <c:v>36738</c:v>
                </c:pt>
                <c:pt idx="127">
                  <c:v>36769</c:v>
                </c:pt>
                <c:pt idx="128">
                  <c:v>36799</c:v>
                </c:pt>
                <c:pt idx="129">
                  <c:v>36830</c:v>
                </c:pt>
                <c:pt idx="130">
                  <c:v>36860</c:v>
                </c:pt>
                <c:pt idx="131">
                  <c:v>36891</c:v>
                </c:pt>
                <c:pt idx="132">
                  <c:v>36922</c:v>
                </c:pt>
                <c:pt idx="133">
                  <c:v>36950</c:v>
                </c:pt>
                <c:pt idx="134">
                  <c:v>36981</c:v>
                </c:pt>
                <c:pt idx="135">
                  <c:v>37011</c:v>
                </c:pt>
                <c:pt idx="136">
                  <c:v>37042</c:v>
                </c:pt>
                <c:pt idx="137">
                  <c:v>37072</c:v>
                </c:pt>
                <c:pt idx="138">
                  <c:v>37103</c:v>
                </c:pt>
                <c:pt idx="139">
                  <c:v>37134</c:v>
                </c:pt>
                <c:pt idx="140">
                  <c:v>37164</c:v>
                </c:pt>
                <c:pt idx="141">
                  <c:v>37195</c:v>
                </c:pt>
                <c:pt idx="142">
                  <c:v>37225</c:v>
                </c:pt>
                <c:pt idx="143">
                  <c:v>37256</c:v>
                </c:pt>
                <c:pt idx="144">
                  <c:v>37287</c:v>
                </c:pt>
                <c:pt idx="145">
                  <c:v>37315</c:v>
                </c:pt>
                <c:pt idx="146">
                  <c:v>37346</c:v>
                </c:pt>
                <c:pt idx="147">
                  <c:v>37376</c:v>
                </c:pt>
                <c:pt idx="148">
                  <c:v>37407</c:v>
                </c:pt>
                <c:pt idx="149">
                  <c:v>37437</c:v>
                </c:pt>
                <c:pt idx="150">
                  <c:v>37468</c:v>
                </c:pt>
                <c:pt idx="151">
                  <c:v>37499</c:v>
                </c:pt>
                <c:pt idx="152">
                  <c:v>37529</c:v>
                </c:pt>
                <c:pt idx="153">
                  <c:v>37560</c:v>
                </c:pt>
                <c:pt idx="154">
                  <c:v>37590</c:v>
                </c:pt>
                <c:pt idx="155">
                  <c:v>37621</c:v>
                </c:pt>
                <c:pt idx="156">
                  <c:v>37652</c:v>
                </c:pt>
                <c:pt idx="157">
                  <c:v>37680</c:v>
                </c:pt>
                <c:pt idx="158">
                  <c:v>37711</c:v>
                </c:pt>
                <c:pt idx="159">
                  <c:v>37741</c:v>
                </c:pt>
                <c:pt idx="160">
                  <c:v>37772</c:v>
                </c:pt>
                <c:pt idx="161">
                  <c:v>37802</c:v>
                </c:pt>
                <c:pt idx="162">
                  <c:v>37833</c:v>
                </c:pt>
                <c:pt idx="163">
                  <c:v>37864</c:v>
                </c:pt>
                <c:pt idx="164">
                  <c:v>37894</c:v>
                </c:pt>
                <c:pt idx="165">
                  <c:v>37925</c:v>
                </c:pt>
                <c:pt idx="166">
                  <c:v>37955</c:v>
                </c:pt>
                <c:pt idx="167">
                  <c:v>37986</c:v>
                </c:pt>
                <c:pt idx="168">
                  <c:v>38017</c:v>
                </c:pt>
                <c:pt idx="169">
                  <c:v>38046</c:v>
                </c:pt>
                <c:pt idx="170">
                  <c:v>38077</c:v>
                </c:pt>
                <c:pt idx="171">
                  <c:v>38107</c:v>
                </c:pt>
                <c:pt idx="172">
                  <c:v>38138</c:v>
                </c:pt>
                <c:pt idx="173">
                  <c:v>38168</c:v>
                </c:pt>
                <c:pt idx="174">
                  <c:v>38199</c:v>
                </c:pt>
                <c:pt idx="175">
                  <c:v>38230</c:v>
                </c:pt>
                <c:pt idx="176">
                  <c:v>38260</c:v>
                </c:pt>
                <c:pt idx="177">
                  <c:v>38291</c:v>
                </c:pt>
                <c:pt idx="178">
                  <c:v>38321</c:v>
                </c:pt>
                <c:pt idx="179">
                  <c:v>38352</c:v>
                </c:pt>
                <c:pt idx="180">
                  <c:v>38383</c:v>
                </c:pt>
                <c:pt idx="181">
                  <c:v>38411</c:v>
                </c:pt>
                <c:pt idx="182">
                  <c:v>38442</c:v>
                </c:pt>
                <c:pt idx="183">
                  <c:v>38472</c:v>
                </c:pt>
                <c:pt idx="184">
                  <c:v>38503</c:v>
                </c:pt>
                <c:pt idx="185">
                  <c:v>38533</c:v>
                </c:pt>
                <c:pt idx="186">
                  <c:v>38564</c:v>
                </c:pt>
                <c:pt idx="187">
                  <c:v>38595</c:v>
                </c:pt>
                <c:pt idx="188">
                  <c:v>38625</c:v>
                </c:pt>
                <c:pt idx="189">
                  <c:v>38656</c:v>
                </c:pt>
                <c:pt idx="190">
                  <c:v>38686</c:v>
                </c:pt>
                <c:pt idx="191">
                  <c:v>38717</c:v>
                </c:pt>
                <c:pt idx="192">
                  <c:v>38748</c:v>
                </c:pt>
                <c:pt idx="193">
                  <c:v>38776</c:v>
                </c:pt>
                <c:pt idx="194">
                  <c:v>38807</c:v>
                </c:pt>
                <c:pt idx="195">
                  <c:v>38837</c:v>
                </c:pt>
                <c:pt idx="196">
                  <c:v>38868</c:v>
                </c:pt>
                <c:pt idx="197">
                  <c:v>38898</c:v>
                </c:pt>
                <c:pt idx="198">
                  <c:v>38929</c:v>
                </c:pt>
                <c:pt idx="199">
                  <c:v>38960</c:v>
                </c:pt>
                <c:pt idx="200">
                  <c:v>38990</c:v>
                </c:pt>
                <c:pt idx="201">
                  <c:v>39021</c:v>
                </c:pt>
                <c:pt idx="202">
                  <c:v>39051</c:v>
                </c:pt>
                <c:pt idx="203">
                  <c:v>39082</c:v>
                </c:pt>
                <c:pt idx="204">
                  <c:v>39113</c:v>
                </c:pt>
                <c:pt idx="205">
                  <c:v>39141</c:v>
                </c:pt>
                <c:pt idx="206">
                  <c:v>39172</c:v>
                </c:pt>
                <c:pt idx="207">
                  <c:v>39202</c:v>
                </c:pt>
                <c:pt idx="208">
                  <c:v>39233</c:v>
                </c:pt>
                <c:pt idx="209">
                  <c:v>39263</c:v>
                </c:pt>
                <c:pt idx="210">
                  <c:v>39294</c:v>
                </c:pt>
                <c:pt idx="211">
                  <c:v>39325</c:v>
                </c:pt>
                <c:pt idx="212">
                  <c:v>39355</c:v>
                </c:pt>
                <c:pt idx="213">
                  <c:v>39386</c:v>
                </c:pt>
                <c:pt idx="214">
                  <c:v>39416</c:v>
                </c:pt>
                <c:pt idx="215">
                  <c:v>39447</c:v>
                </c:pt>
                <c:pt idx="216">
                  <c:v>39478</c:v>
                </c:pt>
                <c:pt idx="217">
                  <c:v>39507</c:v>
                </c:pt>
                <c:pt idx="218">
                  <c:v>39538</c:v>
                </c:pt>
                <c:pt idx="219">
                  <c:v>39568</c:v>
                </c:pt>
                <c:pt idx="220">
                  <c:v>39599</c:v>
                </c:pt>
                <c:pt idx="221">
                  <c:v>39629</c:v>
                </c:pt>
                <c:pt idx="222">
                  <c:v>39660</c:v>
                </c:pt>
                <c:pt idx="223">
                  <c:v>39691</c:v>
                </c:pt>
                <c:pt idx="224">
                  <c:v>39721</c:v>
                </c:pt>
                <c:pt idx="225">
                  <c:v>39752</c:v>
                </c:pt>
                <c:pt idx="226">
                  <c:v>39782</c:v>
                </c:pt>
                <c:pt idx="227">
                  <c:v>39813</c:v>
                </c:pt>
                <c:pt idx="228">
                  <c:v>39844</c:v>
                </c:pt>
                <c:pt idx="229">
                  <c:v>39872</c:v>
                </c:pt>
                <c:pt idx="230">
                  <c:v>39903</c:v>
                </c:pt>
                <c:pt idx="231">
                  <c:v>39933</c:v>
                </c:pt>
                <c:pt idx="232">
                  <c:v>39964</c:v>
                </c:pt>
                <c:pt idx="233">
                  <c:v>39994</c:v>
                </c:pt>
                <c:pt idx="234">
                  <c:v>40025</c:v>
                </c:pt>
                <c:pt idx="235">
                  <c:v>40056</c:v>
                </c:pt>
                <c:pt idx="236">
                  <c:v>40086</c:v>
                </c:pt>
                <c:pt idx="237">
                  <c:v>40117</c:v>
                </c:pt>
                <c:pt idx="238">
                  <c:v>40147</c:v>
                </c:pt>
                <c:pt idx="239">
                  <c:v>40178</c:v>
                </c:pt>
                <c:pt idx="240">
                  <c:v>40209</c:v>
                </c:pt>
                <c:pt idx="241">
                  <c:v>40237</c:v>
                </c:pt>
                <c:pt idx="242">
                  <c:v>40268</c:v>
                </c:pt>
                <c:pt idx="243">
                  <c:v>40298</c:v>
                </c:pt>
                <c:pt idx="244">
                  <c:v>40329</c:v>
                </c:pt>
                <c:pt idx="245">
                  <c:v>40359</c:v>
                </c:pt>
                <c:pt idx="246">
                  <c:v>40390</c:v>
                </c:pt>
                <c:pt idx="247">
                  <c:v>40421</c:v>
                </c:pt>
                <c:pt idx="248">
                  <c:v>40451</c:v>
                </c:pt>
                <c:pt idx="249">
                  <c:v>40482</c:v>
                </c:pt>
                <c:pt idx="250">
                  <c:v>40512</c:v>
                </c:pt>
                <c:pt idx="251">
                  <c:v>40543</c:v>
                </c:pt>
                <c:pt idx="252">
                  <c:v>40574</c:v>
                </c:pt>
                <c:pt idx="253">
                  <c:v>40602</c:v>
                </c:pt>
                <c:pt idx="254">
                  <c:v>40633</c:v>
                </c:pt>
                <c:pt idx="255">
                  <c:v>40663</c:v>
                </c:pt>
                <c:pt idx="256">
                  <c:v>40694</c:v>
                </c:pt>
                <c:pt idx="257">
                  <c:v>40724</c:v>
                </c:pt>
                <c:pt idx="258">
                  <c:v>40755</c:v>
                </c:pt>
                <c:pt idx="259">
                  <c:v>40786</c:v>
                </c:pt>
                <c:pt idx="260">
                  <c:v>40816</c:v>
                </c:pt>
                <c:pt idx="261">
                  <c:v>40847</c:v>
                </c:pt>
                <c:pt idx="262">
                  <c:v>40877</c:v>
                </c:pt>
                <c:pt idx="263">
                  <c:v>40908</c:v>
                </c:pt>
                <c:pt idx="264">
                  <c:v>40939</c:v>
                </c:pt>
                <c:pt idx="265">
                  <c:v>40968</c:v>
                </c:pt>
                <c:pt idx="266">
                  <c:v>40999</c:v>
                </c:pt>
                <c:pt idx="267">
                  <c:v>41029</c:v>
                </c:pt>
                <c:pt idx="268">
                  <c:v>41060</c:v>
                </c:pt>
                <c:pt idx="269">
                  <c:v>41090</c:v>
                </c:pt>
                <c:pt idx="270">
                  <c:v>41121</c:v>
                </c:pt>
                <c:pt idx="271">
                  <c:v>41152</c:v>
                </c:pt>
                <c:pt idx="272">
                  <c:v>41182</c:v>
                </c:pt>
                <c:pt idx="273">
                  <c:v>41213</c:v>
                </c:pt>
                <c:pt idx="274">
                  <c:v>41243</c:v>
                </c:pt>
                <c:pt idx="275">
                  <c:v>41274</c:v>
                </c:pt>
                <c:pt idx="276">
                  <c:v>41305</c:v>
                </c:pt>
                <c:pt idx="277">
                  <c:v>41333</c:v>
                </c:pt>
                <c:pt idx="278">
                  <c:v>41364</c:v>
                </c:pt>
                <c:pt idx="279">
                  <c:v>41394</c:v>
                </c:pt>
                <c:pt idx="280">
                  <c:v>41425</c:v>
                </c:pt>
                <c:pt idx="281">
                  <c:v>41455</c:v>
                </c:pt>
                <c:pt idx="282">
                  <c:v>41486</c:v>
                </c:pt>
                <c:pt idx="283">
                  <c:v>41517</c:v>
                </c:pt>
                <c:pt idx="284">
                  <c:v>41547</c:v>
                </c:pt>
                <c:pt idx="285">
                  <c:v>41578</c:v>
                </c:pt>
                <c:pt idx="286">
                  <c:v>41608</c:v>
                </c:pt>
                <c:pt idx="287">
                  <c:v>41639</c:v>
                </c:pt>
                <c:pt idx="288">
                  <c:v>41670</c:v>
                </c:pt>
                <c:pt idx="289">
                  <c:v>41698</c:v>
                </c:pt>
                <c:pt idx="290">
                  <c:v>41729</c:v>
                </c:pt>
                <c:pt idx="291">
                  <c:v>41759</c:v>
                </c:pt>
                <c:pt idx="292">
                  <c:v>41790</c:v>
                </c:pt>
                <c:pt idx="293">
                  <c:v>41820</c:v>
                </c:pt>
                <c:pt idx="294">
                  <c:v>41851</c:v>
                </c:pt>
                <c:pt idx="295">
                  <c:v>41882</c:v>
                </c:pt>
                <c:pt idx="296">
                  <c:v>41912</c:v>
                </c:pt>
                <c:pt idx="297">
                  <c:v>41943</c:v>
                </c:pt>
                <c:pt idx="298">
                  <c:v>41973</c:v>
                </c:pt>
                <c:pt idx="299">
                  <c:v>42004</c:v>
                </c:pt>
                <c:pt idx="300">
                  <c:v>42035</c:v>
                </c:pt>
                <c:pt idx="301">
                  <c:v>42063</c:v>
                </c:pt>
                <c:pt idx="302">
                  <c:v>42094</c:v>
                </c:pt>
                <c:pt idx="303">
                  <c:v>42124</c:v>
                </c:pt>
                <c:pt idx="304">
                  <c:v>42155</c:v>
                </c:pt>
                <c:pt idx="305">
                  <c:v>42185</c:v>
                </c:pt>
                <c:pt idx="306">
                  <c:v>42216</c:v>
                </c:pt>
                <c:pt idx="307">
                  <c:v>42247</c:v>
                </c:pt>
                <c:pt idx="308">
                  <c:v>42277</c:v>
                </c:pt>
                <c:pt idx="309">
                  <c:v>42308</c:v>
                </c:pt>
                <c:pt idx="310">
                  <c:v>42338</c:v>
                </c:pt>
                <c:pt idx="311">
                  <c:v>42369</c:v>
                </c:pt>
                <c:pt idx="312">
                  <c:v>42400</c:v>
                </c:pt>
                <c:pt idx="313">
                  <c:v>42429</c:v>
                </c:pt>
                <c:pt idx="314">
                  <c:v>42460</c:v>
                </c:pt>
                <c:pt idx="315">
                  <c:v>42490</c:v>
                </c:pt>
                <c:pt idx="316">
                  <c:v>42521</c:v>
                </c:pt>
                <c:pt idx="317">
                  <c:v>42551</c:v>
                </c:pt>
                <c:pt idx="318">
                  <c:v>42582</c:v>
                </c:pt>
                <c:pt idx="319">
                  <c:v>42613</c:v>
                </c:pt>
                <c:pt idx="320">
                  <c:v>42643</c:v>
                </c:pt>
                <c:pt idx="321">
                  <c:v>42674</c:v>
                </c:pt>
                <c:pt idx="322">
                  <c:v>42704</c:v>
                </c:pt>
                <c:pt idx="323">
                  <c:v>42735</c:v>
                </c:pt>
                <c:pt idx="324">
                  <c:v>42766</c:v>
                </c:pt>
                <c:pt idx="325">
                  <c:v>42794</c:v>
                </c:pt>
                <c:pt idx="326">
                  <c:v>42825</c:v>
                </c:pt>
                <c:pt idx="327">
                  <c:v>42855</c:v>
                </c:pt>
                <c:pt idx="328">
                  <c:v>42886</c:v>
                </c:pt>
                <c:pt idx="329">
                  <c:v>42916</c:v>
                </c:pt>
                <c:pt idx="330">
                  <c:v>42947</c:v>
                </c:pt>
                <c:pt idx="331">
                  <c:v>42978</c:v>
                </c:pt>
                <c:pt idx="332">
                  <c:v>43008</c:v>
                </c:pt>
                <c:pt idx="333">
                  <c:v>43039</c:v>
                </c:pt>
                <c:pt idx="334">
                  <c:v>43069</c:v>
                </c:pt>
                <c:pt idx="335">
                  <c:v>43100</c:v>
                </c:pt>
                <c:pt idx="336">
                  <c:v>43131</c:v>
                </c:pt>
                <c:pt idx="337">
                  <c:v>43159</c:v>
                </c:pt>
                <c:pt idx="338">
                  <c:v>43190</c:v>
                </c:pt>
                <c:pt idx="339">
                  <c:v>43220</c:v>
                </c:pt>
                <c:pt idx="340">
                  <c:v>43251</c:v>
                </c:pt>
                <c:pt idx="341">
                  <c:v>43281</c:v>
                </c:pt>
                <c:pt idx="342">
                  <c:v>43312</c:v>
                </c:pt>
                <c:pt idx="343">
                  <c:v>43343</c:v>
                </c:pt>
                <c:pt idx="344">
                  <c:v>43373</c:v>
                </c:pt>
                <c:pt idx="345">
                  <c:v>43404</c:v>
                </c:pt>
                <c:pt idx="346">
                  <c:v>43434</c:v>
                </c:pt>
                <c:pt idx="347">
                  <c:v>43465</c:v>
                </c:pt>
                <c:pt idx="348">
                  <c:v>43496</c:v>
                </c:pt>
                <c:pt idx="349">
                  <c:v>43524</c:v>
                </c:pt>
                <c:pt idx="350">
                  <c:v>43555</c:v>
                </c:pt>
                <c:pt idx="351">
                  <c:v>43585</c:v>
                </c:pt>
                <c:pt idx="352">
                  <c:v>43616</c:v>
                </c:pt>
                <c:pt idx="353">
                  <c:v>43646</c:v>
                </c:pt>
                <c:pt idx="354">
                  <c:v>43677</c:v>
                </c:pt>
                <c:pt idx="355">
                  <c:v>43708</c:v>
                </c:pt>
                <c:pt idx="356">
                  <c:v>43738</c:v>
                </c:pt>
                <c:pt idx="357">
                  <c:v>43769</c:v>
                </c:pt>
                <c:pt idx="358">
                  <c:v>43799</c:v>
                </c:pt>
                <c:pt idx="359">
                  <c:v>43830</c:v>
                </c:pt>
                <c:pt idx="360">
                  <c:v>43861</c:v>
                </c:pt>
                <c:pt idx="361">
                  <c:v>43890</c:v>
                </c:pt>
                <c:pt idx="362">
                  <c:v>43921</c:v>
                </c:pt>
                <c:pt idx="363">
                  <c:v>43951</c:v>
                </c:pt>
                <c:pt idx="364">
                  <c:v>43982</c:v>
                </c:pt>
                <c:pt idx="365">
                  <c:v>44012</c:v>
                </c:pt>
                <c:pt idx="366">
                  <c:v>44043</c:v>
                </c:pt>
                <c:pt idx="367">
                  <c:v>44074</c:v>
                </c:pt>
                <c:pt idx="368">
                  <c:v>44104</c:v>
                </c:pt>
                <c:pt idx="369">
                  <c:v>44135</c:v>
                </c:pt>
                <c:pt idx="370">
                  <c:v>44165</c:v>
                </c:pt>
                <c:pt idx="371">
                  <c:v>44196</c:v>
                </c:pt>
                <c:pt idx="372">
                  <c:v>44227</c:v>
                </c:pt>
                <c:pt idx="373">
                  <c:v>44255</c:v>
                </c:pt>
                <c:pt idx="374">
                  <c:v>44286</c:v>
                </c:pt>
                <c:pt idx="375">
                  <c:v>44316</c:v>
                </c:pt>
                <c:pt idx="376">
                  <c:v>44347</c:v>
                </c:pt>
                <c:pt idx="377">
                  <c:v>44377</c:v>
                </c:pt>
                <c:pt idx="378">
                  <c:v>44408</c:v>
                </c:pt>
                <c:pt idx="379">
                  <c:v>44439</c:v>
                </c:pt>
                <c:pt idx="380">
                  <c:v>44469</c:v>
                </c:pt>
                <c:pt idx="381">
                  <c:v>44500</c:v>
                </c:pt>
                <c:pt idx="382">
                  <c:v>44530</c:v>
                </c:pt>
                <c:pt idx="383">
                  <c:v>44561</c:v>
                </c:pt>
                <c:pt idx="384">
                  <c:v>44592</c:v>
                </c:pt>
                <c:pt idx="385">
                  <c:v>44620</c:v>
                </c:pt>
                <c:pt idx="386">
                  <c:v>44651</c:v>
                </c:pt>
                <c:pt idx="387">
                  <c:v>44681</c:v>
                </c:pt>
                <c:pt idx="388">
                  <c:v>44712</c:v>
                </c:pt>
                <c:pt idx="389">
                  <c:v>44742</c:v>
                </c:pt>
                <c:pt idx="390">
                  <c:v>44773</c:v>
                </c:pt>
                <c:pt idx="391">
                  <c:v>44804</c:v>
                </c:pt>
                <c:pt idx="392">
                  <c:v>44834</c:v>
                </c:pt>
                <c:pt idx="393">
                  <c:v>44865</c:v>
                </c:pt>
                <c:pt idx="394">
                  <c:v>44895</c:v>
                </c:pt>
                <c:pt idx="395">
                  <c:v>44926</c:v>
                </c:pt>
                <c:pt idx="396">
                  <c:v>44957</c:v>
                </c:pt>
                <c:pt idx="397">
                  <c:v>44985</c:v>
                </c:pt>
                <c:pt idx="398">
                  <c:v>45016</c:v>
                </c:pt>
                <c:pt idx="399">
                  <c:v>45046</c:v>
                </c:pt>
                <c:pt idx="400">
                  <c:v>45077</c:v>
                </c:pt>
                <c:pt idx="401">
                  <c:v>45107</c:v>
                </c:pt>
                <c:pt idx="402">
                  <c:v>45138</c:v>
                </c:pt>
                <c:pt idx="403">
                  <c:v>45169</c:v>
                </c:pt>
                <c:pt idx="404">
                  <c:v>45199</c:v>
                </c:pt>
                <c:pt idx="405">
                  <c:v>45230</c:v>
                </c:pt>
                <c:pt idx="406">
                  <c:v>45260</c:v>
                </c:pt>
                <c:pt idx="407">
                  <c:v>45291</c:v>
                </c:pt>
                <c:pt idx="408">
                  <c:v>45322</c:v>
                </c:pt>
                <c:pt idx="409">
                  <c:v>45351</c:v>
                </c:pt>
                <c:pt idx="410">
                  <c:v>45382</c:v>
                </c:pt>
                <c:pt idx="411">
                  <c:v>45412</c:v>
                </c:pt>
                <c:pt idx="412">
                  <c:v>45443</c:v>
                </c:pt>
                <c:pt idx="413">
                  <c:v>45473</c:v>
                </c:pt>
                <c:pt idx="414">
                  <c:v>45504</c:v>
                </c:pt>
                <c:pt idx="415">
                  <c:v>45535</c:v>
                </c:pt>
                <c:pt idx="416">
                  <c:v>45565</c:v>
                </c:pt>
                <c:pt idx="417">
                  <c:v>45596</c:v>
                </c:pt>
                <c:pt idx="418">
                  <c:v>45626</c:v>
                </c:pt>
                <c:pt idx="419">
                  <c:v>45657</c:v>
                </c:pt>
                <c:pt idx="420">
                  <c:v>45688</c:v>
                </c:pt>
                <c:pt idx="421">
                  <c:v>45716</c:v>
                </c:pt>
                <c:pt idx="422">
                  <c:v>45747</c:v>
                </c:pt>
                <c:pt idx="423">
                  <c:v>45777</c:v>
                </c:pt>
                <c:pt idx="424">
                  <c:v>45808</c:v>
                </c:pt>
                <c:pt idx="425">
                  <c:v>45838</c:v>
                </c:pt>
                <c:pt idx="426">
                  <c:v>45869</c:v>
                </c:pt>
                <c:pt idx="427">
                  <c:v>45900</c:v>
                </c:pt>
              </c:numCache>
            </c:numRef>
          </c:cat>
          <c:val>
            <c:numRef>
              <c:f>'Slide 16a'!$E$11:$E$438</c:f>
              <c:numCache>
                <c:formatCode>0</c:formatCode>
                <c:ptCount val="428"/>
                <c:pt idx="0">
                  <c:v>0</c:v>
                </c:pt>
                <c:pt idx="1">
                  <c:v>0</c:v>
                </c:pt>
                <c:pt idx="2">
                  <c:v>0</c:v>
                </c:pt>
                <c:pt idx="3">
                  <c:v>0</c:v>
                </c:pt>
                <c:pt idx="4">
                  <c:v>0</c:v>
                </c:pt>
                <c:pt idx="5">
                  <c:v>0</c:v>
                </c:pt>
                <c:pt idx="6">
                  <c:v>0</c:v>
                </c:pt>
                <c:pt idx="7">
                  <c:v>10000</c:v>
                </c:pt>
                <c:pt idx="8">
                  <c:v>10000</c:v>
                </c:pt>
                <c:pt idx="9">
                  <c:v>10000</c:v>
                </c:pt>
                <c:pt idx="10">
                  <c:v>10000</c:v>
                </c:pt>
                <c:pt idx="11">
                  <c:v>10000</c:v>
                </c:pt>
                <c:pt idx="12">
                  <c:v>10000</c:v>
                </c:pt>
                <c:pt idx="13">
                  <c:v>10000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10000</c:v>
                </c:pt>
                <c:pt idx="136">
                  <c:v>10000</c:v>
                </c:pt>
                <c:pt idx="137">
                  <c:v>10000</c:v>
                </c:pt>
                <c:pt idx="138">
                  <c:v>10000</c:v>
                </c:pt>
                <c:pt idx="139">
                  <c:v>10000</c:v>
                </c:pt>
                <c:pt idx="140">
                  <c:v>10000</c:v>
                </c:pt>
                <c:pt idx="141">
                  <c:v>10000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10000</c:v>
                </c:pt>
                <c:pt idx="217">
                  <c:v>10000</c:v>
                </c:pt>
                <c:pt idx="218">
                  <c:v>10000</c:v>
                </c:pt>
                <c:pt idx="219">
                  <c:v>10000</c:v>
                </c:pt>
                <c:pt idx="220">
                  <c:v>10000</c:v>
                </c:pt>
                <c:pt idx="221">
                  <c:v>10000</c:v>
                </c:pt>
                <c:pt idx="222">
                  <c:v>10000</c:v>
                </c:pt>
                <c:pt idx="223">
                  <c:v>10000</c:v>
                </c:pt>
                <c:pt idx="224">
                  <c:v>10000</c:v>
                </c:pt>
                <c:pt idx="225">
                  <c:v>10000</c:v>
                </c:pt>
                <c:pt idx="226">
                  <c:v>10000</c:v>
                </c:pt>
                <c:pt idx="227">
                  <c:v>10000</c:v>
                </c:pt>
                <c:pt idx="228">
                  <c:v>10000</c:v>
                </c:pt>
                <c:pt idx="229">
                  <c:v>10000</c:v>
                </c:pt>
                <c:pt idx="230">
                  <c:v>10000</c:v>
                </c:pt>
                <c:pt idx="231">
                  <c:v>10000</c:v>
                </c:pt>
                <c:pt idx="232">
                  <c:v>10000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10000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numCache>
            </c:numRef>
          </c:val>
          <c:extLst>
            <c:ext xmlns:c16="http://schemas.microsoft.com/office/drawing/2014/chart" uri="{C3380CC4-5D6E-409C-BE32-E72D297353CC}">
              <c16:uniqueId val="{00000000-83F8-41B6-81F6-1197391563D8}"/>
            </c:ext>
          </c:extLst>
        </c:ser>
        <c:dLbls>
          <c:showLegendKey val="0"/>
          <c:showVal val="0"/>
          <c:showCatName val="0"/>
          <c:showSerName val="0"/>
          <c:showPercent val="0"/>
          <c:showBubbleSize val="0"/>
        </c:dLbls>
        <c:axId val="552025391"/>
        <c:axId val="552049871"/>
      </c:areaChart>
      <c:lineChart>
        <c:grouping val="standard"/>
        <c:varyColors val="0"/>
        <c:ser>
          <c:idx val="0"/>
          <c:order val="0"/>
          <c:tx>
            <c:strRef>
              <c:f>'Slide 16a'!$C$10</c:f>
              <c:strCache>
                <c:ptCount val="1"/>
                <c:pt idx="0">
                  <c:v>Unemployment Rate: All Workers</c:v>
                </c:pt>
              </c:strCache>
            </c:strRef>
          </c:tx>
          <c:spPr>
            <a:ln w="28575" cap="rnd">
              <a:solidFill>
                <a:srgbClr val="117FA8"/>
              </a:solidFill>
              <a:round/>
            </a:ln>
            <a:effectLst/>
          </c:spPr>
          <c:marker>
            <c:symbol val="none"/>
          </c:marker>
          <c:cat>
            <c:numRef>
              <c:f>'Slide 16a'!$B$11:$B$438</c:f>
              <c:numCache>
                <c:formatCode>mmm"-"yyyy</c:formatCode>
                <c:ptCount val="428"/>
                <c:pt idx="0">
                  <c:v>32904</c:v>
                </c:pt>
                <c:pt idx="1">
                  <c:v>32932</c:v>
                </c:pt>
                <c:pt idx="2">
                  <c:v>32963</c:v>
                </c:pt>
                <c:pt idx="3">
                  <c:v>32993</c:v>
                </c:pt>
                <c:pt idx="4">
                  <c:v>33024</c:v>
                </c:pt>
                <c:pt idx="5">
                  <c:v>33054</c:v>
                </c:pt>
                <c:pt idx="6">
                  <c:v>33085</c:v>
                </c:pt>
                <c:pt idx="7">
                  <c:v>33116</c:v>
                </c:pt>
                <c:pt idx="8">
                  <c:v>33146</c:v>
                </c:pt>
                <c:pt idx="9">
                  <c:v>33177</c:v>
                </c:pt>
                <c:pt idx="10">
                  <c:v>33207</c:v>
                </c:pt>
                <c:pt idx="11">
                  <c:v>33238</c:v>
                </c:pt>
                <c:pt idx="12">
                  <c:v>33269</c:v>
                </c:pt>
                <c:pt idx="13">
                  <c:v>33297</c:v>
                </c:pt>
                <c:pt idx="14">
                  <c:v>33328</c:v>
                </c:pt>
                <c:pt idx="15">
                  <c:v>33358</c:v>
                </c:pt>
                <c:pt idx="16">
                  <c:v>33389</c:v>
                </c:pt>
                <c:pt idx="17">
                  <c:v>33419</c:v>
                </c:pt>
                <c:pt idx="18">
                  <c:v>33450</c:v>
                </c:pt>
                <c:pt idx="19">
                  <c:v>33481</c:v>
                </c:pt>
                <c:pt idx="20">
                  <c:v>33511</c:v>
                </c:pt>
                <c:pt idx="21">
                  <c:v>33542</c:v>
                </c:pt>
                <c:pt idx="22">
                  <c:v>33572</c:v>
                </c:pt>
                <c:pt idx="23">
                  <c:v>33603</c:v>
                </c:pt>
                <c:pt idx="24">
                  <c:v>33634</c:v>
                </c:pt>
                <c:pt idx="25">
                  <c:v>33663</c:v>
                </c:pt>
                <c:pt idx="26">
                  <c:v>33694</c:v>
                </c:pt>
                <c:pt idx="27">
                  <c:v>33724</c:v>
                </c:pt>
                <c:pt idx="28">
                  <c:v>33755</c:v>
                </c:pt>
                <c:pt idx="29">
                  <c:v>33785</c:v>
                </c:pt>
                <c:pt idx="30">
                  <c:v>33816</c:v>
                </c:pt>
                <c:pt idx="31">
                  <c:v>33847</c:v>
                </c:pt>
                <c:pt idx="32">
                  <c:v>33877</c:v>
                </c:pt>
                <c:pt idx="33">
                  <c:v>33908</c:v>
                </c:pt>
                <c:pt idx="34">
                  <c:v>33938</c:v>
                </c:pt>
                <c:pt idx="35">
                  <c:v>33969</c:v>
                </c:pt>
                <c:pt idx="36">
                  <c:v>34000</c:v>
                </c:pt>
                <c:pt idx="37">
                  <c:v>34028</c:v>
                </c:pt>
                <c:pt idx="38">
                  <c:v>34059</c:v>
                </c:pt>
                <c:pt idx="39">
                  <c:v>34089</c:v>
                </c:pt>
                <c:pt idx="40">
                  <c:v>34120</c:v>
                </c:pt>
                <c:pt idx="41">
                  <c:v>34150</c:v>
                </c:pt>
                <c:pt idx="42">
                  <c:v>34181</c:v>
                </c:pt>
                <c:pt idx="43">
                  <c:v>34212</c:v>
                </c:pt>
                <c:pt idx="44">
                  <c:v>34242</c:v>
                </c:pt>
                <c:pt idx="45">
                  <c:v>34273</c:v>
                </c:pt>
                <c:pt idx="46">
                  <c:v>34303</c:v>
                </c:pt>
                <c:pt idx="47">
                  <c:v>34334</c:v>
                </c:pt>
                <c:pt idx="48">
                  <c:v>34365</c:v>
                </c:pt>
                <c:pt idx="49">
                  <c:v>34393</c:v>
                </c:pt>
                <c:pt idx="50">
                  <c:v>34424</c:v>
                </c:pt>
                <c:pt idx="51">
                  <c:v>34454</c:v>
                </c:pt>
                <c:pt idx="52">
                  <c:v>34485</c:v>
                </c:pt>
                <c:pt idx="53">
                  <c:v>34515</c:v>
                </c:pt>
                <c:pt idx="54">
                  <c:v>34546</c:v>
                </c:pt>
                <c:pt idx="55">
                  <c:v>34577</c:v>
                </c:pt>
                <c:pt idx="56">
                  <c:v>34607</c:v>
                </c:pt>
                <c:pt idx="57">
                  <c:v>34638</c:v>
                </c:pt>
                <c:pt idx="58">
                  <c:v>34668</c:v>
                </c:pt>
                <c:pt idx="59">
                  <c:v>34699</c:v>
                </c:pt>
                <c:pt idx="60">
                  <c:v>34730</c:v>
                </c:pt>
                <c:pt idx="61">
                  <c:v>34758</c:v>
                </c:pt>
                <c:pt idx="62">
                  <c:v>34789</c:v>
                </c:pt>
                <c:pt idx="63">
                  <c:v>34819</c:v>
                </c:pt>
                <c:pt idx="64">
                  <c:v>34850</c:v>
                </c:pt>
                <c:pt idx="65">
                  <c:v>34880</c:v>
                </c:pt>
                <c:pt idx="66">
                  <c:v>34911</c:v>
                </c:pt>
                <c:pt idx="67">
                  <c:v>34942</c:v>
                </c:pt>
                <c:pt idx="68">
                  <c:v>34972</c:v>
                </c:pt>
                <c:pt idx="69">
                  <c:v>35003</c:v>
                </c:pt>
                <c:pt idx="70">
                  <c:v>35033</c:v>
                </c:pt>
                <c:pt idx="71">
                  <c:v>35064</c:v>
                </c:pt>
                <c:pt idx="72">
                  <c:v>35095</c:v>
                </c:pt>
                <c:pt idx="73">
                  <c:v>35124</c:v>
                </c:pt>
                <c:pt idx="74">
                  <c:v>35155</c:v>
                </c:pt>
                <c:pt idx="75">
                  <c:v>35185</c:v>
                </c:pt>
                <c:pt idx="76">
                  <c:v>35216</c:v>
                </c:pt>
                <c:pt idx="77">
                  <c:v>35246</c:v>
                </c:pt>
                <c:pt idx="78">
                  <c:v>35277</c:v>
                </c:pt>
                <c:pt idx="79">
                  <c:v>35308</c:v>
                </c:pt>
                <c:pt idx="80">
                  <c:v>35338</c:v>
                </c:pt>
                <c:pt idx="81">
                  <c:v>35369</c:v>
                </c:pt>
                <c:pt idx="82">
                  <c:v>35399</c:v>
                </c:pt>
                <c:pt idx="83">
                  <c:v>35430</c:v>
                </c:pt>
                <c:pt idx="84">
                  <c:v>35461</c:v>
                </c:pt>
                <c:pt idx="85">
                  <c:v>35489</c:v>
                </c:pt>
                <c:pt idx="86">
                  <c:v>35520</c:v>
                </c:pt>
                <c:pt idx="87">
                  <c:v>35550</c:v>
                </c:pt>
                <c:pt idx="88">
                  <c:v>35581</c:v>
                </c:pt>
                <c:pt idx="89">
                  <c:v>35611</c:v>
                </c:pt>
                <c:pt idx="90">
                  <c:v>35642</c:v>
                </c:pt>
                <c:pt idx="91">
                  <c:v>35673</c:v>
                </c:pt>
                <c:pt idx="92">
                  <c:v>35703</c:v>
                </c:pt>
                <c:pt idx="93">
                  <c:v>35734</c:v>
                </c:pt>
                <c:pt idx="94">
                  <c:v>35764</c:v>
                </c:pt>
                <c:pt idx="95">
                  <c:v>35795</c:v>
                </c:pt>
                <c:pt idx="96">
                  <c:v>35826</c:v>
                </c:pt>
                <c:pt idx="97">
                  <c:v>35854</c:v>
                </c:pt>
                <c:pt idx="98">
                  <c:v>35885</c:v>
                </c:pt>
                <c:pt idx="99">
                  <c:v>35915</c:v>
                </c:pt>
                <c:pt idx="100">
                  <c:v>35946</c:v>
                </c:pt>
                <c:pt idx="101">
                  <c:v>35976</c:v>
                </c:pt>
                <c:pt idx="102">
                  <c:v>36007</c:v>
                </c:pt>
                <c:pt idx="103">
                  <c:v>36038</c:v>
                </c:pt>
                <c:pt idx="104">
                  <c:v>36068</c:v>
                </c:pt>
                <c:pt idx="105">
                  <c:v>36099</c:v>
                </c:pt>
                <c:pt idx="106">
                  <c:v>36129</c:v>
                </c:pt>
                <c:pt idx="107">
                  <c:v>36160</c:v>
                </c:pt>
                <c:pt idx="108">
                  <c:v>36191</c:v>
                </c:pt>
                <c:pt idx="109">
                  <c:v>36219</c:v>
                </c:pt>
                <c:pt idx="110">
                  <c:v>36250</c:v>
                </c:pt>
                <c:pt idx="111">
                  <c:v>36280</c:v>
                </c:pt>
                <c:pt idx="112">
                  <c:v>36311</c:v>
                </c:pt>
                <c:pt idx="113">
                  <c:v>36341</c:v>
                </c:pt>
                <c:pt idx="114">
                  <c:v>36372</c:v>
                </c:pt>
                <c:pt idx="115">
                  <c:v>36403</c:v>
                </c:pt>
                <c:pt idx="116">
                  <c:v>36433</c:v>
                </c:pt>
                <c:pt idx="117">
                  <c:v>36464</c:v>
                </c:pt>
                <c:pt idx="118">
                  <c:v>36494</c:v>
                </c:pt>
                <c:pt idx="119">
                  <c:v>36525</c:v>
                </c:pt>
                <c:pt idx="120">
                  <c:v>36556</c:v>
                </c:pt>
                <c:pt idx="121">
                  <c:v>36585</c:v>
                </c:pt>
                <c:pt idx="122">
                  <c:v>36616</c:v>
                </c:pt>
                <c:pt idx="123">
                  <c:v>36646</c:v>
                </c:pt>
                <c:pt idx="124">
                  <c:v>36677</c:v>
                </c:pt>
                <c:pt idx="125">
                  <c:v>36707</c:v>
                </c:pt>
                <c:pt idx="126">
                  <c:v>36738</c:v>
                </c:pt>
                <c:pt idx="127">
                  <c:v>36769</c:v>
                </c:pt>
                <c:pt idx="128">
                  <c:v>36799</c:v>
                </c:pt>
                <c:pt idx="129">
                  <c:v>36830</c:v>
                </c:pt>
                <c:pt idx="130">
                  <c:v>36860</c:v>
                </c:pt>
                <c:pt idx="131">
                  <c:v>36891</c:v>
                </c:pt>
                <c:pt idx="132">
                  <c:v>36922</c:v>
                </c:pt>
                <c:pt idx="133">
                  <c:v>36950</c:v>
                </c:pt>
                <c:pt idx="134">
                  <c:v>36981</c:v>
                </c:pt>
                <c:pt idx="135">
                  <c:v>37011</c:v>
                </c:pt>
                <c:pt idx="136">
                  <c:v>37042</c:v>
                </c:pt>
                <c:pt idx="137">
                  <c:v>37072</c:v>
                </c:pt>
                <c:pt idx="138">
                  <c:v>37103</c:v>
                </c:pt>
                <c:pt idx="139">
                  <c:v>37134</c:v>
                </c:pt>
                <c:pt idx="140">
                  <c:v>37164</c:v>
                </c:pt>
                <c:pt idx="141">
                  <c:v>37195</c:v>
                </c:pt>
                <c:pt idx="142">
                  <c:v>37225</c:v>
                </c:pt>
                <c:pt idx="143">
                  <c:v>37256</c:v>
                </c:pt>
                <c:pt idx="144">
                  <c:v>37287</c:v>
                </c:pt>
                <c:pt idx="145">
                  <c:v>37315</c:v>
                </c:pt>
                <c:pt idx="146">
                  <c:v>37346</c:v>
                </c:pt>
                <c:pt idx="147">
                  <c:v>37376</c:v>
                </c:pt>
                <c:pt idx="148">
                  <c:v>37407</c:v>
                </c:pt>
                <c:pt idx="149">
                  <c:v>37437</c:v>
                </c:pt>
                <c:pt idx="150">
                  <c:v>37468</c:v>
                </c:pt>
                <c:pt idx="151">
                  <c:v>37499</c:v>
                </c:pt>
                <c:pt idx="152">
                  <c:v>37529</c:v>
                </c:pt>
                <c:pt idx="153">
                  <c:v>37560</c:v>
                </c:pt>
                <c:pt idx="154">
                  <c:v>37590</c:v>
                </c:pt>
                <c:pt idx="155">
                  <c:v>37621</c:v>
                </c:pt>
                <c:pt idx="156">
                  <c:v>37652</c:v>
                </c:pt>
                <c:pt idx="157">
                  <c:v>37680</c:v>
                </c:pt>
                <c:pt idx="158">
                  <c:v>37711</c:v>
                </c:pt>
                <c:pt idx="159">
                  <c:v>37741</c:v>
                </c:pt>
                <c:pt idx="160">
                  <c:v>37772</c:v>
                </c:pt>
                <c:pt idx="161">
                  <c:v>37802</c:v>
                </c:pt>
                <c:pt idx="162">
                  <c:v>37833</c:v>
                </c:pt>
                <c:pt idx="163">
                  <c:v>37864</c:v>
                </c:pt>
                <c:pt idx="164">
                  <c:v>37894</c:v>
                </c:pt>
                <c:pt idx="165">
                  <c:v>37925</c:v>
                </c:pt>
                <c:pt idx="166">
                  <c:v>37955</c:v>
                </c:pt>
                <c:pt idx="167">
                  <c:v>37986</c:v>
                </c:pt>
                <c:pt idx="168">
                  <c:v>38017</c:v>
                </c:pt>
                <c:pt idx="169">
                  <c:v>38046</c:v>
                </c:pt>
                <c:pt idx="170">
                  <c:v>38077</c:v>
                </c:pt>
                <c:pt idx="171">
                  <c:v>38107</c:v>
                </c:pt>
                <c:pt idx="172">
                  <c:v>38138</c:v>
                </c:pt>
                <c:pt idx="173">
                  <c:v>38168</c:v>
                </c:pt>
                <c:pt idx="174">
                  <c:v>38199</c:v>
                </c:pt>
                <c:pt idx="175">
                  <c:v>38230</c:v>
                </c:pt>
                <c:pt idx="176">
                  <c:v>38260</c:v>
                </c:pt>
                <c:pt idx="177">
                  <c:v>38291</c:v>
                </c:pt>
                <c:pt idx="178">
                  <c:v>38321</c:v>
                </c:pt>
                <c:pt idx="179">
                  <c:v>38352</c:v>
                </c:pt>
                <c:pt idx="180">
                  <c:v>38383</c:v>
                </c:pt>
                <c:pt idx="181">
                  <c:v>38411</c:v>
                </c:pt>
                <c:pt idx="182">
                  <c:v>38442</c:v>
                </c:pt>
                <c:pt idx="183">
                  <c:v>38472</c:v>
                </c:pt>
                <c:pt idx="184">
                  <c:v>38503</c:v>
                </c:pt>
                <c:pt idx="185">
                  <c:v>38533</c:v>
                </c:pt>
                <c:pt idx="186">
                  <c:v>38564</c:v>
                </c:pt>
                <c:pt idx="187">
                  <c:v>38595</c:v>
                </c:pt>
                <c:pt idx="188">
                  <c:v>38625</c:v>
                </c:pt>
                <c:pt idx="189">
                  <c:v>38656</c:v>
                </c:pt>
                <c:pt idx="190">
                  <c:v>38686</c:v>
                </c:pt>
                <c:pt idx="191">
                  <c:v>38717</c:v>
                </c:pt>
                <c:pt idx="192">
                  <c:v>38748</c:v>
                </c:pt>
                <c:pt idx="193">
                  <c:v>38776</c:v>
                </c:pt>
                <c:pt idx="194">
                  <c:v>38807</c:v>
                </c:pt>
                <c:pt idx="195">
                  <c:v>38837</c:v>
                </c:pt>
                <c:pt idx="196">
                  <c:v>38868</c:v>
                </c:pt>
                <c:pt idx="197">
                  <c:v>38898</c:v>
                </c:pt>
                <c:pt idx="198">
                  <c:v>38929</c:v>
                </c:pt>
                <c:pt idx="199">
                  <c:v>38960</c:v>
                </c:pt>
                <c:pt idx="200">
                  <c:v>38990</c:v>
                </c:pt>
                <c:pt idx="201">
                  <c:v>39021</c:v>
                </c:pt>
                <c:pt idx="202">
                  <c:v>39051</c:v>
                </c:pt>
                <c:pt idx="203">
                  <c:v>39082</c:v>
                </c:pt>
                <c:pt idx="204">
                  <c:v>39113</c:v>
                </c:pt>
                <c:pt idx="205">
                  <c:v>39141</c:v>
                </c:pt>
                <c:pt idx="206">
                  <c:v>39172</c:v>
                </c:pt>
                <c:pt idx="207">
                  <c:v>39202</c:v>
                </c:pt>
                <c:pt idx="208">
                  <c:v>39233</c:v>
                </c:pt>
                <c:pt idx="209">
                  <c:v>39263</c:v>
                </c:pt>
                <c:pt idx="210">
                  <c:v>39294</c:v>
                </c:pt>
                <c:pt idx="211">
                  <c:v>39325</c:v>
                </c:pt>
                <c:pt idx="212">
                  <c:v>39355</c:v>
                </c:pt>
                <c:pt idx="213">
                  <c:v>39386</c:v>
                </c:pt>
                <c:pt idx="214">
                  <c:v>39416</c:v>
                </c:pt>
                <c:pt idx="215">
                  <c:v>39447</c:v>
                </c:pt>
                <c:pt idx="216">
                  <c:v>39478</c:v>
                </c:pt>
                <c:pt idx="217">
                  <c:v>39507</c:v>
                </c:pt>
                <c:pt idx="218">
                  <c:v>39538</c:v>
                </c:pt>
                <c:pt idx="219">
                  <c:v>39568</c:v>
                </c:pt>
                <c:pt idx="220">
                  <c:v>39599</c:v>
                </c:pt>
                <c:pt idx="221">
                  <c:v>39629</c:v>
                </c:pt>
                <c:pt idx="222">
                  <c:v>39660</c:v>
                </c:pt>
                <c:pt idx="223">
                  <c:v>39691</c:v>
                </c:pt>
                <c:pt idx="224">
                  <c:v>39721</c:v>
                </c:pt>
                <c:pt idx="225">
                  <c:v>39752</c:v>
                </c:pt>
                <c:pt idx="226">
                  <c:v>39782</c:v>
                </c:pt>
                <c:pt idx="227">
                  <c:v>39813</c:v>
                </c:pt>
                <c:pt idx="228">
                  <c:v>39844</c:v>
                </c:pt>
                <c:pt idx="229">
                  <c:v>39872</c:v>
                </c:pt>
                <c:pt idx="230">
                  <c:v>39903</c:v>
                </c:pt>
                <c:pt idx="231">
                  <c:v>39933</c:v>
                </c:pt>
                <c:pt idx="232">
                  <c:v>39964</c:v>
                </c:pt>
                <c:pt idx="233">
                  <c:v>39994</c:v>
                </c:pt>
                <c:pt idx="234">
                  <c:v>40025</c:v>
                </c:pt>
                <c:pt idx="235">
                  <c:v>40056</c:v>
                </c:pt>
                <c:pt idx="236">
                  <c:v>40086</c:v>
                </c:pt>
                <c:pt idx="237">
                  <c:v>40117</c:v>
                </c:pt>
                <c:pt idx="238">
                  <c:v>40147</c:v>
                </c:pt>
                <c:pt idx="239">
                  <c:v>40178</c:v>
                </c:pt>
                <c:pt idx="240">
                  <c:v>40209</c:v>
                </c:pt>
                <c:pt idx="241">
                  <c:v>40237</c:v>
                </c:pt>
                <c:pt idx="242">
                  <c:v>40268</c:v>
                </c:pt>
                <c:pt idx="243">
                  <c:v>40298</c:v>
                </c:pt>
                <c:pt idx="244">
                  <c:v>40329</c:v>
                </c:pt>
                <c:pt idx="245">
                  <c:v>40359</c:v>
                </c:pt>
                <c:pt idx="246">
                  <c:v>40390</c:v>
                </c:pt>
                <c:pt idx="247">
                  <c:v>40421</c:v>
                </c:pt>
                <c:pt idx="248">
                  <c:v>40451</c:v>
                </c:pt>
                <c:pt idx="249">
                  <c:v>40482</c:v>
                </c:pt>
                <c:pt idx="250">
                  <c:v>40512</c:v>
                </c:pt>
                <c:pt idx="251">
                  <c:v>40543</c:v>
                </c:pt>
                <c:pt idx="252">
                  <c:v>40574</c:v>
                </c:pt>
                <c:pt idx="253">
                  <c:v>40602</c:v>
                </c:pt>
                <c:pt idx="254">
                  <c:v>40633</c:v>
                </c:pt>
                <c:pt idx="255">
                  <c:v>40663</c:v>
                </c:pt>
                <c:pt idx="256">
                  <c:v>40694</c:v>
                </c:pt>
                <c:pt idx="257">
                  <c:v>40724</c:v>
                </c:pt>
                <c:pt idx="258">
                  <c:v>40755</c:v>
                </c:pt>
                <c:pt idx="259">
                  <c:v>40786</c:v>
                </c:pt>
                <c:pt idx="260">
                  <c:v>40816</c:v>
                </c:pt>
                <c:pt idx="261">
                  <c:v>40847</c:v>
                </c:pt>
                <c:pt idx="262">
                  <c:v>40877</c:v>
                </c:pt>
                <c:pt idx="263">
                  <c:v>40908</c:v>
                </c:pt>
                <c:pt idx="264">
                  <c:v>40939</c:v>
                </c:pt>
                <c:pt idx="265">
                  <c:v>40968</c:v>
                </c:pt>
                <c:pt idx="266">
                  <c:v>40999</c:v>
                </c:pt>
                <c:pt idx="267">
                  <c:v>41029</c:v>
                </c:pt>
                <c:pt idx="268">
                  <c:v>41060</c:v>
                </c:pt>
                <c:pt idx="269">
                  <c:v>41090</c:v>
                </c:pt>
                <c:pt idx="270">
                  <c:v>41121</c:v>
                </c:pt>
                <c:pt idx="271">
                  <c:v>41152</c:v>
                </c:pt>
                <c:pt idx="272">
                  <c:v>41182</c:v>
                </c:pt>
                <c:pt idx="273">
                  <c:v>41213</c:v>
                </c:pt>
                <c:pt idx="274">
                  <c:v>41243</c:v>
                </c:pt>
                <c:pt idx="275">
                  <c:v>41274</c:v>
                </c:pt>
                <c:pt idx="276">
                  <c:v>41305</c:v>
                </c:pt>
                <c:pt idx="277">
                  <c:v>41333</c:v>
                </c:pt>
                <c:pt idx="278">
                  <c:v>41364</c:v>
                </c:pt>
                <c:pt idx="279">
                  <c:v>41394</c:v>
                </c:pt>
                <c:pt idx="280">
                  <c:v>41425</c:v>
                </c:pt>
                <c:pt idx="281">
                  <c:v>41455</c:v>
                </c:pt>
                <c:pt idx="282">
                  <c:v>41486</c:v>
                </c:pt>
                <c:pt idx="283">
                  <c:v>41517</c:v>
                </c:pt>
                <c:pt idx="284">
                  <c:v>41547</c:v>
                </c:pt>
                <c:pt idx="285">
                  <c:v>41578</c:v>
                </c:pt>
                <c:pt idx="286">
                  <c:v>41608</c:v>
                </c:pt>
                <c:pt idx="287">
                  <c:v>41639</c:v>
                </c:pt>
                <c:pt idx="288">
                  <c:v>41670</c:v>
                </c:pt>
                <c:pt idx="289">
                  <c:v>41698</c:v>
                </c:pt>
                <c:pt idx="290">
                  <c:v>41729</c:v>
                </c:pt>
                <c:pt idx="291">
                  <c:v>41759</c:v>
                </c:pt>
                <c:pt idx="292">
                  <c:v>41790</c:v>
                </c:pt>
                <c:pt idx="293">
                  <c:v>41820</c:v>
                </c:pt>
                <c:pt idx="294">
                  <c:v>41851</c:v>
                </c:pt>
                <c:pt idx="295">
                  <c:v>41882</c:v>
                </c:pt>
                <c:pt idx="296">
                  <c:v>41912</c:v>
                </c:pt>
                <c:pt idx="297">
                  <c:v>41943</c:v>
                </c:pt>
                <c:pt idx="298">
                  <c:v>41973</c:v>
                </c:pt>
                <c:pt idx="299">
                  <c:v>42004</c:v>
                </c:pt>
                <c:pt idx="300">
                  <c:v>42035</c:v>
                </c:pt>
                <c:pt idx="301">
                  <c:v>42063</c:v>
                </c:pt>
                <c:pt idx="302">
                  <c:v>42094</c:v>
                </c:pt>
                <c:pt idx="303">
                  <c:v>42124</c:v>
                </c:pt>
                <c:pt idx="304">
                  <c:v>42155</c:v>
                </c:pt>
                <c:pt idx="305">
                  <c:v>42185</c:v>
                </c:pt>
                <c:pt idx="306">
                  <c:v>42216</c:v>
                </c:pt>
                <c:pt idx="307">
                  <c:v>42247</c:v>
                </c:pt>
                <c:pt idx="308">
                  <c:v>42277</c:v>
                </c:pt>
                <c:pt idx="309">
                  <c:v>42308</c:v>
                </c:pt>
                <c:pt idx="310">
                  <c:v>42338</c:v>
                </c:pt>
                <c:pt idx="311">
                  <c:v>42369</c:v>
                </c:pt>
                <c:pt idx="312">
                  <c:v>42400</c:v>
                </c:pt>
                <c:pt idx="313">
                  <c:v>42429</c:v>
                </c:pt>
                <c:pt idx="314">
                  <c:v>42460</c:v>
                </c:pt>
                <c:pt idx="315">
                  <c:v>42490</c:v>
                </c:pt>
                <c:pt idx="316">
                  <c:v>42521</c:v>
                </c:pt>
                <c:pt idx="317">
                  <c:v>42551</c:v>
                </c:pt>
                <c:pt idx="318">
                  <c:v>42582</c:v>
                </c:pt>
                <c:pt idx="319">
                  <c:v>42613</c:v>
                </c:pt>
                <c:pt idx="320">
                  <c:v>42643</c:v>
                </c:pt>
                <c:pt idx="321">
                  <c:v>42674</c:v>
                </c:pt>
                <c:pt idx="322">
                  <c:v>42704</c:v>
                </c:pt>
                <c:pt idx="323">
                  <c:v>42735</c:v>
                </c:pt>
                <c:pt idx="324">
                  <c:v>42766</c:v>
                </c:pt>
                <c:pt idx="325">
                  <c:v>42794</c:v>
                </c:pt>
                <c:pt idx="326">
                  <c:v>42825</c:v>
                </c:pt>
                <c:pt idx="327">
                  <c:v>42855</c:v>
                </c:pt>
                <c:pt idx="328">
                  <c:v>42886</c:v>
                </c:pt>
                <c:pt idx="329">
                  <c:v>42916</c:v>
                </c:pt>
                <c:pt idx="330">
                  <c:v>42947</c:v>
                </c:pt>
                <c:pt idx="331">
                  <c:v>42978</c:v>
                </c:pt>
                <c:pt idx="332">
                  <c:v>43008</c:v>
                </c:pt>
                <c:pt idx="333">
                  <c:v>43039</c:v>
                </c:pt>
                <c:pt idx="334">
                  <c:v>43069</c:v>
                </c:pt>
                <c:pt idx="335">
                  <c:v>43100</c:v>
                </c:pt>
                <c:pt idx="336">
                  <c:v>43131</c:v>
                </c:pt>
                <c:pt idx="337">
                  <c:v>43159</c:v>
                </c:pt>
                <c:pt idx="338">
                  <c:v>43190</c:v>
                </c:pt>
                <c:pt idx="339">
                  <c:v>43220</c:v>
                </c:pt>
                <c:pt idx="340">
                  <c:v>43251</c:v>
                </c:pt>
                <c:pt idx="341">
                  <c:v>43281</c:v>
                </c:pt>
                <c:pt idx="342">
                  <c:v>43312</c:v>
                </c:pt>
                <c:pt idx="343">
                  <c:v>43343</c:v>
                </c:pt>
                <c:pt idx="344">
                  <c:v>43373</c:v>
                </c:pt>
                <c:pt idx="345">
                  <c:v>43404</c:v>
                </c:pt>
                <c:pt idx="346">
                  <c:v>43434</c:v>
                </c:pt>
                <c:pt idx="347">
                  <c:v>43465</c:v>
                </c:pt>
                <c:pt idx="348">
                  <c:v>43496</c:v>
                </c:pt>
                <c:pt idx="349">
                  <c:v>43524</c:v>
                </c:pt>
                <c:pt idx="350">
                  <c:v>43555</c:v>
                </c:pt>
                <c:pt idx="351">
                  <c:v>43585</c:v>
                </c:pt>
                <c:pt idx="352">
                  <c:v>43616</c:v>
                </c:pt>
                <c:pt idx="353">
                  <c:v>43646</c:v>
                </c:pt>
                <c:pt idx="354">
                  <c:v>43677</c:v>
                </c:pt>
                <c:pt idx="355">
                  <c:v>43708</c:v>
                </c:pt>
                <c:pt idx="356">
                  <c:v>43738</c:v>
                </c:pt>
                <c:pt idx="357">
                  <c:v>43769</c:v>
                </c:pt>
                <c:pt idx="358">
                  <c:v>43799</c:v>
                </c:pt>
                <c:pt idx="359">
                  <c:v>43830</c:v>
                </c:pt>
                <c:pt idx="360">
                  <c:v>43861</c:v>
                </c:pt>
                <c:pt idx="361">
                  <c:v>43890</c:v>
                </c:pt>
                <c:pt idx="362">
                  <c:v>43921</c:v>
                </c:pt>
                <c:pt idx="363">
                  <c:v>43951</c:v>
                </c:pt>
                <c:pt idx="364">
                  <c:v>43982</c:v>
                </c:pt>
                <c:pt idx="365">
                  <c:v>44012</c:v>
                </c:pt>
                <c:pt idx="366">
                  <c:v>44043</c:v>
                </c:pt>
                <c:pt idx="367">
                  <c:v>44074</c:v>
                </c:pt>
                <c:pt idx="368">
                  <c:v>44104</c:v>
                </c:pt>
                <c:pt idx="369">
                  <c:v>44135</c:v>
                </c:pt>
                <c:pt idx="370">
                  <c:v>44165</c:v>
                </c:pt>
                <c:pt idx="371">
                  <c:v>44196</c:v>
                </c:pt>
                <c:pt idx="372">
                  <c:v>44227</c:v>
                </c:pt>
                <c:pt idx="373">
                  <c:v>44255</c:v>
                </c:pt>
                <c:pt idx="374">
                  <c:v>44286</c:v>
                </c:pt>
                <c:pt idx="375">
                  <c:v>44316</c:v>
                </c:pt>
                <c:pt idx="376">
                  <c:v>44347</c:v>
                </c:pt>
                <c:pt idx="377">
                  <c:v>44377</c:v>
                </c:pt>
                <c:pt idx="378">
                  <c:v>44408</c:v>
                </c:pt>
                <c:pt idx="379">
                  <c:v>44439</c:v>
                </c:pt>
                <c:pt idx="380">
                  <c:v>44469</c:v>
                </c:pt>
                <c:pt idx="381">
                  <c:v>44500</c:v>
                </c:pt>
                <c:pt idx="382">
                  <c:v>44530</c:v>
                </c:pt>
                <c:pt idx="383">
                  <c:v>44561</c:v>
                </c:pt>
                <c:pt idx="384">
                  <c:v>44592</c:v>
                </c:pt>
                <c:pt idx="385">
                  <c:v>44620</c:v>
                </c:pt>
                <c:pt idx="386">
                  <c:v>44651</c:v>
                </c:pt>
                <c:pt idx="387">
                  <c:v>44681</c:v>
                </c:pt>
                <c:pt idx="388">
                  <c:v>44712</c:v>
                </c:pt>
                <c:pt idx="389">
                  <c:v>44742</c:v>
                </c:pt>
                <c:pt idx="390">
                  <c:v>44773</c:v>
                </c:pt>
                <c:pt idx="391">
                  <c:v>44804</c:v>
                </c:pt>
                <c:pt idx="392">
                  <c:v>44834</c:v>
                </c:pt>
                <c:pt idx="393">
                  <c:v>44865</c:v>
                </c:pt>
                <c:pt idx="394">
                  <c:v>44895</c:v>
                </c:pt>
                <c:pt idx="395">
                  <c:v>44926</c:v>
                </c:pt>
                <c:pt idx="396">
                  <c:v>44957</c:v>
                </c:pt>
                <c:pt idx="397">
                  <c:v>44985</c:v>
                </c:pt>
                <c:pt idx="398">
                  <c:v>45016</c:v>
                </c:pt>
                <c:pt idx="399">
                  <c:v>45046</c:v>
                </c:pt>
                <c:pt idx="400">
                  <c:v>45077</c:v>
                </c:pt>
                <c:pt idx="401">
                  <c:v>45107</c:v>
                </c:pt>
                <c:pt idx="402">
                  <c:v>45138</c:v>
                </c:pt>
                <c:pt idx="403">
                  <c:v>45169</c:v>
                </c:pt>
                <c:pt idx="404">
                  <c:v>45199</c:v>
                </c:pt>
                <c:pt idx="405">
                  <c:v>45230</c:v>
                </c:pt>
                <c:pt idx="406">
                  <c:v>45260</c:v>
                </c:pt>
                <c:pt idx="407">
                  <c:v>45291</c:v>
                </c:pt>
                <c:pt idx="408">
                  <c:v>45322</c:v>
                </c:pt>
                <c:pt idx="409">
                  <c:v>45351</c:v>
                </c:pt>
                <c:pt idx="410">
                  <c:v>45382</c:v>
                </c:pt>
                <c:pt idx="411">
                  <c:v>45412</c:v>
                </c:pt>
                <c:pt idx="412">
                  <c:v>45443</c:v>
                </c:pt>
                <c:pt idx="413">
                  <c:v>45473</c:v>
                </c:pt>
                <c:pt idx="414">
                  <c:v>45504</c:v>
                </c:pt>
                <c:pt idx="415">
                  <c:v>45535</c:v>
                </c:pt>
                <c:pt idx="416">
                  <c:v>45565</c:v>
                </c:pt>
                <c:pt idx="417">
                  <c:v>45596</c:v>
                </c:pt>
                <c:pt idx="418">
                  <c:v>45626</c:v>
                </c:pt>
                <c:pt idx="419">
                  <c:v>45657</c:v>
                </c:pt>
                <c:pt idx="420">
                  <c:v>45688</c:v>
                </c:pt>
                <c:pt idx="421">
                  <c:v>45716</c:v>
                </c:pt>
                <c:pt idx="422">
                  <c:v>45747</c:v>
                </c:pt>
                <c:pt idx="423">
                  <c:v>45777</c:v>
                </c:pt>
                <c:pt idx="424">
                  <c:v>45808</c:v>
                </c:pt>
                <c:pt idx="425">
                  <c:v>45838</c:v>
                </c:pt>
                <c:pt idx="426">
                  <c:v>45869</c:v>
                </c:pt>
                <c:pt idx="427">
                  <c:v>45900</c:v>
                </c:pt>
              </c:numCache>
            </c:numRef>
          </c:cat>
          <c:val>
            <c:numRef>
              <c:f>'Slide 16a'!$C$11:$C$438</c:f>
              <c:numCache>
                <c:formatCode>0.0</c:formatCode>
                <c:ptCount val="428"/>
                <c:pt idx="0">
                  <c:v>5.4</c:v>
                </c:pt>
                <c:pt idx="1">
                  <c:v>5.3</c:v>
                </c:pt>
                <c:pt idx="2">
                  <c:v>5.2</c:v>
                </c:pt>
                <c:pt idx="3">
                  <c:v>5.4</c:v>
                </c:pt>
                <c:pt idx="4">
                  <c:v>5.4</c:v>
                </c:pt>
                <c:pt idx="5">
                  <c:v>5.2</c:v>
                </c:pt>
                <c:pt idx="6">
                  <c:v>5.5</c:v>
                </c:pt>
                <c:pt idx="7">
                  <c:v>5.7</c:v>
                </c:pt>
                <c:pt idx="8">
                  <c:v>5.9</c:v>
                </c:pt>
                <c:pt idx="9">
                  <c:v>5.9</c:v>
                </c:pt>
                <c:pt idx="10">
                  <c:v>6.2</c:v>
                </c:pt>
                <c:pt idx="11">
                  <c:v>6.3</c:v>
                </c:pt>
                <c:pt idx="12">
                  <c:v>6.4</c:v>
                </c:pt>
                <c:pt idx="13">
                  <c:v>6.6</c:v>
                </c:pt>
                <c:pt idx="14">
                  <c:v>6.8</c:v>
                </c:pt>
                <c:pt idx="15">
                  <c:v>6.7</c:v>
                </c:pt>
                <c:pt idx="16">
                  <c:v>6.9</c:v>
                </c:pt>
                <c:pt idx="17">
                  <c:v>6.9</c:v>
                </c:pt>
                <c:pt idx="18">
                  <c:v>6.8</c:v>
                </c:pt>
                <c:pt idx="19">
                  <c:v>6.9</c:v>
                </c:pt>
                <c:pt idx="20">
                  <c:v>6.9</c:v>
                </c:pt>
                <c:pt idx="21">
                  <c:v>7</c:v>
                </c:pt>
                <c:pt idx="22">
                  <c:v>7</c:v>
                </c:pt>
                <c:pt idx="23">
                  <c:v>7.3</c:v>
                </c:pt>
                <c:pt idx="24">
                  <c:v>7.3</c:v>
                </c:pt>
                <c:pt idx="25">
                  <c:v>7.4</c:v>
                </c:pt>
                <c:pt idx="26">
                  <c:v>7.4</c:v>
                </c:pt>
                <c:pt idx="27">
                  <c:v>7.4</c:v>
                </c:pt>
                <c:pt idx="28">
                  <c:v>7.6</c:v>
                </c:pt>
                <c:pt idx="29">
                  <c:v>7.8</c:v>
                </c:pt>
                <c:pt idx="30">
                  <c:v>7.7</c:v>
                </c:pt>
                <c:pt idx="31">
                  <c:v>7.6</c:v>
                </c:pt>
                <c:pt idx="32">
                  <c:v>7.6</c:v>
                </c:pt>
                <c:pt idx="33">
                  <c:v>7.3</c:v>
                </c:pt>
                <c:pt idx="34">
                  <c:v>7.4</c:v>
                </c:pt>
                <c:pt idx="35">
                  <c:v>7.4</c:v>
                </c:pt>
                <c:pt idx="36">
                  <c:v>7.3</c:v>
                </c:pt>
                <c:pt idx="37">
                  <c:v>7.1</c:v>
                </c:pt>
                <c:pt idx="38">
                  <c:v>7</c:v>
                </c:pt>
                <c:pt idx="39">
                  <c:v>7.1</c:v>
                </c:pt>
                <c:pt idx="40">
                  <c:v>7.1</c:v>
                </c:pt>
                <c:pt idx="41">
                  <c:v>7</c:v>
                </c:pt>
                <c:pt idx="42">
                  <c:v>6.9</c:v>
                </c:pt>
                <c:pt idx="43">
                  <c:v>6.8</c:v>
                </c:pt>
                <c:pt idx="44">
                  <c:v>6.7</c:v>
                </c:pt>
                <c:pt idx="45">
                  <c:v>6.8</c:v>
                </c:pt>
                <c:pt idx="46">
                  <c:v>6.6</c:v>
                </c:pt>
                <c:pt idx="47">
                  <c:v>6.5</c:v>
                </c:pt>
                <c:pt idx="48">
                  <c:v>6.6</c:v>
                </c:pt>
                <c:pt idx="49">
                  <c:v>6.6</c:v>
                </c:pt>
                <c:pt idx="50">
                  <c:v>6.5</c:v>
                </c:pt>
                <c:pt idx="51">
                  <c:v>6.4</c:v>
                </c:pt>
                <c:pt idx="52">
                  <c:v>6.1</c:v>
                </c:pt>
                <c:pt idx="53">
                  <c:v>6.1</c:v>
                </c:pt>
                <c:pt idx="54">
                  <c:v>6.1</c:v>
                </c:pt>
                <c:pt idx="55">
                  <c:v>6</c:v>
                </c:pt>
                <c:pt idx="56">
                  <c:v>5.9</c:v>
                </c:pt>
                <c:pt idx="57">
                  <c:v>5.8</c:v>
                </c:pt>
                <c:pt idx="58">
                  <c:v>5.6</c:v>
                </c:pt>
                <c:pt idx="59">
                  <c:v>5.5</c:v>
                </c:pt>
                <c:pt idx="60">
                  <c:v>5.6</c:v>
                </c:pt>
                <c:pt idx="61">
                  <c:v>5.4</c:v>
                </c:pt>
                <c:pt idx="62">
                  <c:v>5.4</c:v>
                </c:pt>
                <c:pt idx="63">
                  <c:v>5.8</c:v>
                </c:pt>
                <c:pt idx="64">
                  <c:v>5.6</c:v>
                </c:pt>
                <c:pt idx="65">
                  <c:v>5.6</c:v>
                </c:pt>
                <c:pt idx="66">
                  <c:v>5.7</c:v>
                </c:pt>
                <c:pt idx="67">
                  <c:v>5.7</c:v>
                </c:pt>
                <c:pt idx="68">
                  <c:v>5.6</c:v>
                </c:pt>
                <c:pt idx="69">
                  <c:v>5.5</c:v>
                </c:pt>
                <c:pt idx="70">
                  <c:v>5.6</c:v>
                </c:pt>
                <c:pt idx="71">
                  <c:v>5.6</c:v>
                </c:pt>
                <c:pt idx="72">
                  <c:v>5.6</c:v>
                </c:pt>
                <c:pt idx="73">
                  <c:v>5.5</c:v>
                </c:pt>
                <c:pt idx="74">
                  <c:v>5.5</c:v>
                </c:pt>
                <c:pt idx="75">
                  <c:v>5.6</c:v>
                </c:pt>
                <c:pt idx="76">
                  <c:v>5.6</c:v>
                </c:pt>
                <c:pt idx="77">
                  <c:v>5.3</c:v>
                </c:pt>
                <c:pt idx="78">
                  <c:v>5.5</c:v>
                </c:pt>
                <c:pt idx="79">
                  <c:v>5.0999999999999996</c:v>
                </c:pt>
                <c:pt idx="80">
                  <c:v>5.2</c:v>
                </c:pt>
                <c:pt idx="81">
                  <c:v>5.2</c:v>
                </c:pt>
                <c:pt idx="82">
                  <c:v>5.4</c:v>
                </c:pt>
                <c:pt idx="83">
                  <c:v>5.4</c:v>
                </c:pt>
                <c:pt idx="84">
                  <c:v>5.3</c:v>
                </c:pt>
                <c:pt idx="85">
                  <c:v>5.2</c:v>
                </c:pt>
                <c:pt idx="86">
                  <c:v>5.2</c:v>
                </c:pt>
                <c:pt idx="87">
                  <c:v>5.0999999999999996</c:v>
                </c:pt>
                <c:pt idx="88">
                  <c:v>4.9000000000000004</c:v>
                </c:pt>
                <c:pt idx="89">
                  <c:v>5</c:v>
                </c:pt>
                <c:pt idx="90">
                  <c:v>4.9000000000000004</c:v>
                </c:pt>
                <c:pt idx="91">
                  <c:v>4.8</c:v>
                </c:pt>
                <c:pt idx="92">
                  <c:v>4.9000000000000004</c:v>
                </c:pt>
                <c:pt idx="93">
                  <c:v>4.7</c:v>
                </c:pt>
                <c:pt idx="94">
                  <c:v>4.5999999999999996</c:v>
                </c:pt>
                <c:pt idx="95">
                  <c:v>4.7</c:v>
                </c:pt>
                <c:pt idx="96">
                  <c:v>4.5999999999999996</c:v>
                </c:pt>
                <c:pt idx="97">
                  <c:v>4.5999999999999996</c:v>
                </c:pt>
                <c:pt idx="98">
                  <c:v>4.7</c:v>
                </c:pt>
                <c:pt idx="99">
                  <c:v>4.3</c:v>
                </c:pt>
                <c:pt idx="100">
                  <c:v>4.4000000000000004</c:v>
                </c:pt>
                <c:pt idx="101">
                  <c:v>4.5</c:v>
                </c:pt>
                <c:pt idx="102">
                  <c:v>4.5</c:v>
                </c:pt>
                <c:pt idx="103">
                  <c:v>4.5</c:v>
                </c:pt>
                <c:pt idx="104">
                  <c:v>4.5999999999999996</c:v>
                </c:pt>
                <c:pt idx="105">
                  <c:v>4.5</c:v>
                </c:pt>
                <c:pt idx="106">
                  <c:v>4.4000000000000004</c:v>
                </c:pt>
                <c:pt idx="107">
                  <c:v>4.4000000000000004</c:v>
                </c:pt>
                <c:pt idx="108">
                  <c:v>4.3</c:v>
                </c:pt>
                <c:pt idx="109">
                  <c:v>4.4000000000000004</c:v>
                </c:pt>
                <c:pt idx="110">
                  <c:v>4.2</c:v>
                </c:pt>
                <c:pt idx="111">
                  <c:v>4.3</c:v>
                </c:pt>
                <c:pt idx="112">
                  <c:v>4.2</c:v>
                </c:pt>
                <c:pt idx="113">
                  <c:v>4.3</c:v>
                </c:pt>
                <c:pt idx="114">
                  <c:v>4.3</c:v>
                </c:pt>
                <c:pt idx="115">
                  <c:v>4.2</c:v>
                </c:pt>
                <c:pt idx="116">
                  <c:v>4.2</c:v>
                </c:pt>
                <c:pt idx="117">
                  <c:v>4.0999999999999996</c:v>
                </c:pt>
                <c:pt idx="118">
                  <c:v>4.0999999999999996</c:v>
                </c:pt>
                <c:pt idx="119">
                  <c:v>4</c:v>
                </c:pt>
                <c:pt idx="120">
                  <c:v>4</c:v>
                </c:pt>
                <c:pt idx="121">
                  <c:v>4.0999999999999996</c:v>
                </c:pt>
                <c:pt idx="122">
                  <c:v>4</c:v>
                </c:pt>
                <c:pt idx="123">
                  <c:v>3.8</c:v>
                </c:pt>
                <c:pt idx="124">
                  <c:v>4</c:v>
                </c:pt>
                <c:pt idx="125">
                  <c:v>4</c:v>
                </c:pt>
                <c:pt idx="126">
                  <c:v>4</c:v>
                </c:pt>
                <c:pt idx="127">
                  <c:v>4.0999999999999996</c:v>
                </c:pt>
                <c:pt idx="128">
                  <c:v>3.9</c:v>
                </c:pt>
                <c:pt idx="129">
                  <c:v>3.9</c:v>
                </c:pt>
                <c:pt idx="130">
                  <c:v>3.9</c:v>
                </c:pt>
                <c:pt idx="131">
                  <c:v>3.9</c:v>
                </c:pt>
                <c:pt idx="132">
                  <c:v>4.2</c:v>
                </c:pt>
                <c:pt idx="133">
                  <c:v>4.2</c:v>
                </c:pt>
                <c:pt idx="134">
                  <c:v>4.3</c:v>
                </c:pt>
                <c:pt idx="135">
                  <c:v>4.4000000000000004</c:v>
                </c:pt>
                <c:pt idx="136">
                  <c:v>4.3</c:v>
                </c:pt>
                <c:pt idx="137">
                  <c:v>4.5</c:v>
                </c:pt>
                <c:pt idx="138">
                  <c:v>4.5999999999999996</c:v>
                </c:pt>
                <c:pt idx="139">
                  <c:v>4.9000000000000004</c:v>
                </c:pt>
                <c:pt idx="140">
                  <c:v>5</c:v>
                </c:pt>
                <c:pt idx="141">
                  <c:v>5.3</c:v>
                </c:pt>
                <c:pt idx="142">
                  <c:v>5.5</c:v>
                </c:pt>
                <c:pt idx="143">
                  <c:v>5.7</c:v>
                </c:pt>
                <c:pt idx="144">
                  <c:v>5.7</c:v>
                </c:pt>
                <c:pt idx="145">
                  <c:v>5.7</c:v>
                </c:pt>
                <c:pt idx="146">
                  <c:v>5.7</c:v>
                </c:pt>
                <c:pt idx="147">
                  <c:v>5.9</c:v>
                </c:pt>
                <c:pt idx="148">
                  <c:v>5.8</c:v>
                </c:pt>
                <c:pt idx="149">
                  <c:v>5.8</c:v>
                </c:pt>
                <c:pt idx="150">
                  <c:v>5.8</c:v>
                </c:pt>
                <c:pt idx="151">
                  <c:v>5.7</c:v>
                </c:pt>
                <c:pt idx="152">
                  <c:v>5.7</c:v>
                </c:pt>
                <c:pt idx="153">
                  <c:v>5.7</c:v>
                </c:pt>
                <c:pt idx="154">
                  <c:v>5.9</c:v>
                </c:pt>
                <c:pt idx="155">
                  <c:v>6</c:v>
                </c:pt>
                <c:pt idx="156">
                  <c:v>5.8</c:v>
                </c:pt>
                <c:pt idx="157">
                  <c:v>5.9</c:v>
                </c:pt>
                <c:pt idx="158">
                  <c:v>5.9</c:v>
                </c:pt>
                <c:pt idx="159">
                  <c:v>6</c:v>
                </c:pt>
                <c:pt idx="160">
                  <c:v>6.1</c:v>
                </c:pt>
                <c:pt idx="161">
                  <c:v>6.3</c:v>
                </c:pt>
                <c:pt idx="162">
                  <c:v>6.2</c:v>
                </c:pt>
                <c:pt idx="163">
                  <c:v>6.1</c:v>
                </c:pt>
                <c:pt idx="164">
                  <c:v>6.1</c:v>
                </c:pt>
                <c:pt idx="165">
                  <c:v>6</c:v>
                </c:pt>
                <c:pt idx="166">
                  <c:v>5.8</c:v>
                </c:pt>
                <c:pt idx="167">
                  <c:v>5.7</c:v>
                </c:pt>
                <c:pt idx="168">
                  <c:v>5.7</c:v>
                </c:pt>
                <c:pt idx="169">
                  <c:v>5.6</c:v>
                </c:pt>
                <c:pt idx="170">
                  <c:v>5.8</c:v>
                </c:pt>
                <c:pt idx="171">
                  <c:v>5.6</c:v>
                </c:pt>
                <c:pt idx="172">
                  <c:v>5.6</c:v>
                </c:pt>
                <c:pt idx="173">
                  <c:v>5.6</c:v>
                </c:pt>
                <c:pt idx="174">
                  <c:v>5.5</c:v>
                </c:pt>
                <c:pt idx="175">
                  <c:v>5.4</c:v>
                </c:pt>
                <c:pt idx="176">
                  <c:v>5.4</c:v>
                </c:pt>
                <c:pt idx="177">
                  <c:v>5.5</c:v>
                </c:pt>
                <c:pt idx="178">
                  <c:v>5.4</c:v>
                </c:pt>
                <c:pt idx="179">
                  <c:v>5.4</c:v>
                </c:pt>
                <c:pt idx="180">
                  <c:v>5.3</c:v>
                </c:pt>
                <c:pt idx="181">
                  <c:v>5.4</c:v>
                </c:pt>
                <c:pt idx="182">
                  <c:v>5.2</c:v>
                </c:pt>
                <c:pt idx="183">
                  <c:v>5.2</c:v>
                </c:pt>
                <c:pt idx="184">
                  <c:v>5.0999999999999996</c:v>
                </c:pt>
                <c:pt idx="185">
                  <c:v>5</c:v>
                </c:pt>
                <c:pt idx="186">
                  <c:v>5</c:v>
                </c:pt>
                <c:pt idx="187">
                  <c:v>4.9000000000000004</c:v>
                </c:pt>
                <c:pt idx="188">
                  <c:v>5</c:v>
                </c:pt>
                <c:pt idx="189">
                  <c:v>5</c:v>
                </c:pt>
                <c:pt idx="190">
                  <c:v>5</c:v>
                </c:pt>
                <c:pt idx="191">
                  <c:v>4.9000000000000004</c:v>
                </c:pt>
                <c:pt idx="192">
                  <c:v>4.7</c:v>
                </c:pt>
                <c:pt idx="193">
                  <c:v>4.8</c:v>
                </c:pt>
                <c:pt idx="194">
                  <c:v>4.7</c:v>
                </c:pt>
                <c:pt idx="195">
                  <c:v>4.7</c:v>
                </c:pt>
                <c:pt idx="196">
                  <c:v>4.5999999999999996</c:v>
                </c:pt>
                <c:pt idx="197">
                  <c:v>4.5999999999999996</c:v>
                </c:pt>
                <c:pt idx="198">
                  <c:v>4.7</c:v>
                </c:pt>
                <c:pt idx="199">
                  <c:v>4.7</c:v>
                </c:pt>
                <c:pt idx="200">
                  <c:v>4.5</c:v>
                </c:pt>
                <c:pt idx="201">
                  <c:v>4.4000000000000004</c:v>
                </c:pt>
                <c:pt idx="202">
                  <c:v>4.5</c:v>
                </c:pt>
                <c:pt idx="203">
                  <c:v>4.4000000000000004</c:v>
                </c:pt>
                <c:pt idx="204">
                  <c:v>4.5999999999999996</c:v>
                </c:pt>
                <c:pt idx="205">
                  <c:v>4.5</c:v>
                </c:pt>
                <c:pt idx="206">
                  <c:v>4.4000000000000004</c:v>
                </c:pt>
                <c:pt idx="207">
                  <c:v>4.5</c:v>
                </c:pt>
                <c:pt idx="208">
                  <c:v>4.4000000000000004</c:v>
                </c:pt>
                <c:pt idx="209">
                  <c:v>4.5999999999999996</c:v>
                </c:pt>
                <c:pt idx="210">
                  <c:v>4.7</c:v>
                </c:pt>
                <c:pt idx="211">
                  <c:v>4.5999999999999996</c:v>
                </c:pt>
                <c:pt idx="212">
                  <c:v>4.7</c:v>
                </c:pt>
                <c:pt idx="213">
                  <c:v>4.7</c:v>
                </c:pt>
                <c:pt idx="214">
                  <c:v>4.7</c:v>
                </c:pt>
                <c:pt idx="215">
                  <c:v>5</c:v>
                </c:pt>
                <c:pt idx="216">
                  <c:v>5</c:v>
                </c:pt>
                <c:pt idx="217">
                  <c:v>4.9000000000000004</c:v>
                </c:pt>
                <c:pt idx="218">
                  <c:v>5.0999999999999996</c:v>
                </c:pt>
                <c:pt idx="219">
                  <c:v>5</c:v>
                </c:pt>
                <c:pt idx="220">
                  <c:v>5.4</c:v>
                </c:pt>
                <c:pt idx="221">
                  <c:v>5.6</c:v>
                </c:pt>
                <c:pt idx="222">
                  <c:v>5.8</c:v>
                </c:pt>
                <c:pt idx="223">
                  <c:v>6.1</c:v>
                </c:pt>
                <c:pt idx="224">
                  <c:v>6.1</c:v>
                </c:pt>
                <c:pt idx="225">
                  <c:v>6.5</c:v>
                </c:pt>
                <c:pt idx="226">
                  <c:v>6.8</c:v>
                </c:pt>
                <c:pt idx="227">
                  <c:v>7.3</c:v>
                </c:pt>
                <c:pt idx="228">
                  <c:v>7.8</c:v>
                </c:pt>
                <c:pt idx="229">
                  <c:v>8.3000000000000007</c:v>
                </c:pt>
                <c:pt idx="230">
                  <c:v>8.6999999999999993</c:v>
                </c:pt>
                <c:pt idx="231">
                  <c:v>9</c:v>
                </c:pt>
                <c:pt idx="232">
                  <c:v>9.4</c:v>
                </c:pt>
                <c:pt idx="233">
                  <c:v>9.5</c:v>
                </c:pt>
                <c:pt idx="234">
                  <c:v>9.5</c:v>
                </c:pt>
                <c:pt idx="235">
                  <c:v>9.6</c:v>
                </c:pt>
                <c:pt idx="236">
                  <c:v>9.8000000000000007</c:v>
                </c:pt>
                <c:pt idx="237">
                  <c:v>10</c:v>
                </c:pt>
                <c:pt idx="238">
                  <c:v>9.9</c:v>
                </c:pt>
                <c:pt idx="239">
                  <c:v>9.9</c:v>
                </c:pt>
                <c:pt idx="240">
                  <c:v>9.8000000000000007</c:v>
                </c:pt>
                <c:pt idx="241">
                  <c:v>9.8000000000000007</c:v>
                </c:pt>
                <c:pt idx="242">
                  <c:v>9.9</c:v>
                </c:pt>
                <c:pt idx="243">
                  <c:v>9.9</c:v>
                </c:pt>
                <c:pt idx="244">
                  <c:v>9.6</c:v>
                </c:pt>
                <c:pt idx="245">
                  <c:v>9.4</c:v>
                </c:pt>
                <c:pt idx="246">
                  <c:v>9.4</c:v>
                </c:pt>
                <c:pt idx="247">
                  <c:v>9.5</c:v>
                </c:pt>
                <c:pt idx="248">
                  <c:v>9.5</c:v>
                </c:pt>
                <c:pt idx="249">
                  <c:v>9.4</c:v>
                </c:pt>
                <c:pt idx="250">
                  <c:v>9.8000000000000007</c:v>
                </c:pt>
                <c:pt idx="251">
                  <c:v>9.3000000000000007</c:v>
                </c:pt>
                <c:pt idx="252">
                  <c:v>9.1</c:v>
                </c:pt>
                <c:pt idx="253">
                  <c:v>9</c:v>
                </c:pt>
                <c:pt idx="254">
                  <c:v>9</c:v>
                </c:pt>
                <c:pt idx="255">
                  <c:v>9.1</c:v>
                </c:pt>
                <c:pt idx="256">
                  <c:v>9</c:v>
                </c:pt>
                <c:pt idx="257">
                  <c:v>9.1</c:v>
                </c:pt>
                <c:pt idx="258">
                  <c:v>9</c:v>
                </c:pt>
                <c:pt idx="259">
                  <c:v>9</c:v>
                </c:pt>
                <c:pt idx="260">
                  <c:v>9</c:v>
                </c:pt>
                <c:pt idx="261">
                  <c:v>8.8000000000000007</c:v>
                </c:pt>
                <c:pt idx="262">
                  <c:v>8.6</c:v>
                </c:pt>
                <c:pt idx="263">
                  <c:v>8.5</c:v>
                </c:pt>
                <c:pt idx="264">
                  <c:v>8.3000000000000007</c:v>
                </c:pt>
                <c:pt idx="265">
                  <c:v>8.3000000000000007</c:v>
                </c:pt>
                <c:pt idx="266">
                  <c:v>8.1999999999999993</c:v>
                </c:pt>
                <c:pt idx="267">
                  <c:v>8.1999999999999993</c:v>
                </c:pt>
                <c:pt idx="268">
                  <c:v>8.1999999999999993</c:v>
                </c:pt>
                <c:pt idx="269">
                  <c:v>8.1999999999999993</c:v>
                </c:pt>
                <c:pt idx="270">
                  <c:v>8.1999999999999993</c:v>
                </c:pt>
                <c:pt idx="271">
                  <c:v>8.1</c:v>
                </c:pt>
                <c:pt idx="272">
                  <c:v>7.8</c:v>
                </c:pt>
                <c:pt idx="273">
                  <c:v>7.8</c:v>
                </c:pt>
                <c:pt idx="274">
                  <c:v>7.7</c:v>
                </c:pt>
                <c:pt idx="275">
                  <c:v>7.9</c:v>
                </c:pt>
                <c:pt idx="276">
                  <c:v>8</c:v>
                </c:pt>
                <c:pt idx="277">
                  <c:v>7.7</c:v>
                </c:pt>
                <c:pt idx="278">
                  <c:v>7.5</c:v>
                </c:pt>
                <c:pt idx="279">
                  <c:v>7.6</c:v>
                </c:pt>
                <c:pt idx="280">
                  <c:v>7.5</c:v>
                </c:pt>
                <c:pt idx="281">
                  <c:v>7.5</c:v>
                </c:pt>
                <c:pt idx="282">
                  <c:v>7.3</c:v>
                </c:pt>
                <c:pt idx="283">
                  <c:v>7.2</c:v>
                </c:pt>
                <c:pt idx="284">
                  <c:v>7.2</c:v>
                </c:pt>
                <c:pt idx="285">
                  <c:v>7.2</c:v>
                </c:pt>
                <c:pt idx="286">
                  <c:v>6.9</c:v>
                </c:pt>
                <c:pt idx="287">
                  <c:v>6.7</c:v>
                </c:pt>
                <c:pt idx="288">
                  <c:v>6.6</c:v>
                </c:pt>
                <c:pt idx="289">
                  <c:v>6.7</c:v>
                </c:pt>
                <c:pt idx="290">
                  <c:v>6.7</c:v>
                </c:pt>
                <c:pt idx="291">
                  <c:v>6.2</c:v>
                </c:pt>
                <c:pt idx="292">
                  <c:v>6.3</c:v>
                </c:pt>
                <c:pt idx="293">
                  <c:v>6.1</c:v>
                </c:pt>
                <c:pt idx="294">
                  <c:v>6.2</c:v>
                </c:pt>
                <c:pt idx="295">
                  <c:v>6.1</c:v>
                </c:pt>
                <c:pt idx="296">
                  <c:v>5.9</c:v>
                </c:pt>
                <c:pt idx="297">
                  <c:v>5.7</c:v>
                </c:pt>
                <c:pt idx="298">
                  <c:v>5.8</c:v>
                </c:pt>
                <c:pt idx="299">
                  <c:v>5.6</c:v>
                </c:pt>
                <c:pt idx="300">
                  <c:v>5.7</c:v>
                </c:pt>
                <c:pt idx="301">
                  <c:v>5.5</c:v>
                </c:pt>
                <c:pt idx="302">
                  <c:v>5.4</c:v>
                </c:pt>
                <c:pt idx="303">
                  <c:v>5.4</c:v>
                </c:pt>
                <c:pt idx="304">
                  <c:v>5.6</c:v>
                </c:pt>
                <c:pt idx="305">
                  <c:v>5.3</c:v>
                </c:pt>
                <c:pt idx="306">
                  <c:v>5.2</c:v>
                </c:pt>
                <c:pt idx="307">
                  <c:v>5.0999999999999996</c:v>
                </c:pt>
                <c:pt idx="308">
                  <c:v>5</c:v>
                </c:pt>
                <c:pt idx="309">
                  <c:v>5</c:v>
                </c:pt>
                <c:pt idx="310">
                  <c:v>5.0999999999999996</c:v>
                </c:pt>
                <c:pt idx="311">
                  <c:v>5</c:v>
                </c:pt>
                <c:pt idx="312">
                  <c:v>4.8</c:v>
                </c:pt>
                <c:pt idx="313">
                  <c:v>4.9000000000000004</c:v>
                </c:pt>
                <c:pt idx="314">
                  <c:v>5</c:v>
                </c:pt>
                <c:pt idx="315">
                  <c:v>5.0999999999999996</c:v>
                </c:pt>
                <c:pt idx="316">
                  <c:v>4.8</c:v>
                </c:pt>
                <c:pt idx="317">
                  <c:v>4.9000000000000004</c:v>
                </c:pt>
                <c:pt idx="318">
                  <c:v>4.8</c:v>
                </c:pt>
                <c:pt idx="319">
                  <c:v>4.9000000000000004</c:v>
                </c:pt>
                <c:pt idx="320">
                  <c:v>5</c:v>
                </c:pt>
                <c:pt idx="321">
                  <c:v>4.9000000000000004</c:v>
                </c:pt>
                <c:pt idx="322">
                  <c:v>4.7</c:v>
                </c:pt>
                <c:pt idx="323">
                  <c:v>4.7</c:v>
                </c:pt>
                <c:pt idx="324">
                  <c:v>4.7</c:v>
                </c:pt>
                <c:pt idx="325">
                  <c:v>4.5999999999999996</c:v>
                </c:pt>
                <c:pt idx="326">
                  <c:v>4.4000000000000004</c:v>
                </c:pt>
                <c:pt idx="327">
                  <c:v>4.4000000000000004</c:v>
                </c:pt>
                <c:pt idx="328">
                  <c:v>4.4000000000000004</c:v>
                </c:pt>
                <c:pt idx="329">
                  <c:v>4.3</c:v>
                </c:pt>
                <c:pt idx="330">
                  <c:v>4.3</c:v>
                </c:pt>
                <c:pt idx="331">
                  <c:v>4.4000000000000004</c:v>
                </c:pt>
                <c:pt idx="332">
                  <c:v>4.3</c:v>
                </c:pt>
                <c:pt idx="333">
                  <c:v>4.2</c:v>
                </c:pt>
                <c:pt idx="334">
                  <c:v>4.2</c:v>
                </c:pt>
                <c:pt idx="335">
                  <c:v>4.0999999999999996</c:v>
                </c:pt>
                <c:pt idx="336">
                  <c:v>4</c:v>
                </c:pt>
                <c:pt idx="337">
                  <c:v>4.0999999999999996</c:v>
                </c:pt>
                <c:pt idx="338">
                  <c:v>4</c:v>
                </c:pt>
                <c:pt idx="339">
                  <c:v>4</c:v>
                </c:pt>
                <c:pt idx="340">
                  <c:v>3.8</c:v>
                </c:pt>
                <c:pt idx="341">
                  <c:v>4</c:v>
                </c:pt>
                <c:pt idx="342">
                  <c:v>3.8</c:v>
                </c:pt>
                <c:pt idx="343">
                  <c:v>3.8</c:v>
                </c:pt>
                <c:pt idx="344">
                  <c:v>3.7</c:v>
                </c:pt>
                <c:pt idx="345">
                  <c:v>3.8</c:v>
                </c:pt>
                <c:pt idx="346">
                  <c:v>3.8</c:v>
                </c:pt>
                <c:pt idx="347">
                  <c:v>3.9</c:v>
                </c:pt>
                <c:pt idx="348">
                  <c:v>4</c:v>
                </c:pt>
                <c:pt idx="349">
                  <c:v>3.8</c:v>
                </c:pt>
                <c:pt idx="350">
                  <c:v>3.8</c:v>
                </c:pt>
                <c:pt idx="351">
                  <c:v>3.7</c:v>
                </c:pt>
                <c:pt idx="352">
                  <c:v>3.6</c:v>
                </c:pt>
                <c:pt idx="353">
                  <c:v>3.6</c:v>
                </c:pt>
                <c:pt idx="354">
                  <c:v>3.7</c:v>
                </c:pt>
                <c:pt idx="355">
                  <c:v>3.6</c:v>
                </c:pt>
                <c:pt idx="356">
                  <c:v>3.5</c:v>
                </c:pt>
                <c:pt idx="357">
                  <c:v>3.6</c:v>
                </c:pt>
                <c:pt idx="358">
                  <c:v>3.6</c:v>
                </c:pt>
                <c:pt idx="359">
                  <c:v>3.6</c:v>
                </c:pt>
                <c:pt idx="360">
                  <c:v>3.6</c:v>
                </c:pt>
                <c:pt idx="361">
                  <c:v>3.5</c:v>
                </c:pt>
                <c:pt idx="362">
                  <c:v>4.4000000000000004</c:v>
                </c:pt>
                <c:pt idx="363">
                  <c:v>14.8</c:v>
                </c:pt>
                <c:pt idx="364">
                  <c:v>13.2</c:v>
                </c:pt>
                <c:pt idx="365">
                  <c:v>11</c:v>
                </c:pt>
                <c:pt idx="366">
                  <c:v>10.199999999999999</c:v>
                </c:pt>
                <c:pt idx="367">
                  <c:v>8.4</c:v>
                </c:pt>
                <c:pt idx="368">
                  <c:v>7.8</c:v>
                </c:pt>
                <c:pt idx="369">
                  <c:v>6.9</c:v>
                </c:pt>
                <c:pt idx="370">
                  <c:v>6.7</c:v>
                </c:pt>
                <c:pt idx="371">
                  <c:v>6.7</c:v>
                </c:pt>
                <c:pt idx="372">
                  <c:v>6.4</c:v>
                </c:pt>
                <c:pt idx="373">
                  <c:v>6.2</c:v>
                </c:pt>
                <c:pt idx="374">
                  <c:v>6.1</c:v>
                </c:pt>
                <c:pt idx="375">
                  <c:v>6.1</c:v>
                </c:pt>
                <c:pt idx="376">
                  <c:v>5.8</c:v>
                </c:pt>
                <c:pt idx="377">
                  <c:v>5.9</c:v>
                </c:pt>
                <c:pt idx="378">
                  <c:v>5.4</c:v>
                </c:pt>
                <c:pt idx="379">
                  <c:v>5.0999999999999996</c:v>
                </c:pt>
                <c:pt idx="380">
                  <c:v>4.7</c:v>
                </c:pt>
                <c:pt idx="381">
                  <c:v>4.5</c:v>
                </c:pt>
                <c:pt idx="382">
                  <c:v>4.2</c:v>
                </c:pt>
                <c:pt idx="383">
                  <c:v>3.9</c:v>
                </c:pt>
                <c:pt idx="384">
                  <c:v>4</c:v>
                </c:pt>
                <c:pt idx="385">
                  <c:v>3.8</c:v>
                </c:pt>
                <c:pt idx="386">
                  <c:v>3.7</c:v>
                </c:pt>
                <c:pt idx="387">
                  <c:v>3.7</c:v>
                </c:pt>
                <c:pt idx="388">
                  <c:v>3.6</c:v>
                </c:pt>
                <c:pt idx="389">
                  <c:v>3.6</c:v>
                </c:pt>
                <c:pt idx="390">
                  <c:v>3.5</c:v>
                </c:pt>
                <c:pt idx="391">
                  <c:v>3.6</c:v>
                </c:pt>
                <c:pt idx="392">
                  <c:v>3.5</c:v>
                </c:pt>
                <c:pt idx="393">
                  <c:v>3.6</c:v>
                </c:pt>
                <c:pt idx="394">
                  <c:v>3.6</c:v>
                </c:pt>
                <c:pt idx="395">
                  <c:v>3.5</c:v>
                </c:pt>
                <c:pt idx="396">
                  <c:v>3.5</c:v>
                </c:pt>
                <c:pt idx="397">
                  <c:v>3.6</c:v>
                </c:pt>
                <c:pt idx="398">
                  <c:v>3.5</c:v>
                </c:pt>
                <c:pt idx="399">
                  <c:v>3.4</c:v>
                </c:pt>
                <c:pt idx="400">
                  <c:v>3.6</c:v>
                </c:pt>
                <c:pt idx="401">
                  <c:v>3.6</c:v>
                </c:pt>
                <c:pt idx="402">
                  <c:v>3.5</c:v>
                </c:pt>
                <c:pt idx="403">
                  <c:v>3.7</c:v>
                </c:pt>
                <c:pt idx="404">
                  <c:v>3.8</c:v>
                </c:pt>
                <c:pt idx="405">
                  <c:v>3.9</c:v>
                </c:pt>
                <c:pt idx="406">
                  <c:v>3.7</c:v>
                </c:pt>
                <c:pt idx="407">
                  <c:v>3.8</c:v>
                </c:pt>
                <c:pt idx="408">
                  <c:v>3.7</c:v>
                </c:pt>
                <c:pt idx="409">
                  <c:v>3.9</c:v>
                </c:pt>
                <c:pt idx="410">
                  <c:v>3.9</c:v>
                </c:pt>
                <c:pt idx="411">
                  <c:v>3.9</c:v>
                </c:pt>
                <c:pt idx="412">
                  <c:v>4</c:v>
                </c:pt>
                <c:pt idx="413">
                  <c:v>4.0999999999999996</c:v>
                </c:pt>
                <c:pt idx="414">
                  <c:v>4.2</c:v>
                </c:pt>
                <c:pt idx="415">
                  <c:v>4.2</c:v>
                </c:pt>
                <c:pt idx="416">
                  <c:v>4.0999999999999996</c:v>
                </c:pt>
                <c:pt idx="417">
                  <c:v>4.0999999999999996</c:v>
                </c:pt>
                <c:pt idx="418">
                  <c:v>4.2</c:v>
                </c:pt>
                <c:pt idx="419">
                  <c:v>4.0999999999999996</c:v>
                </c:pt>
                <c:pt idx="420">
                  <c:v>4</c:v>
                </c:pt>
                <c:pt idx="421">
                  <c:v>4.0999999999999996</c:v>
                </c:pt>
                <c:pt idx="422">
                  <c:v>4.2</c:v>
                </c:pt>
                <c:pt idx="423">
                  <c:v>4.2</c:v>
                </c:pt>
                <c:pt idx="424">
                  <c:v>4.2</c:v>
                </c:pt>
                <c:pt idx="425">
                  <c:v>4.0999999999999996</c:v>
                </c:pt>
                <c:pt idx="426">
                  <c:v>4.2</c:v>
                </c:pt>
                <c:pt idx="427">
                  <c:v>4.3</c:v>
                </c:pt>
              </c:numCache>
            </c:numRef>
          </c:val>
          <c:smooth val="0"/>
          <c:extLst>
            <c:ext xmlns:c16="http://schemas.microsoft.com/office/drawing/2014/chart" uri="{C3380CC4-5D6E-409C-BE32-E72D297353CC}">
              <c16:uniqueId val="{00000001-83F8-41B6-81F6-1197391563D8}"/>
            </c:ext>
          </c:extLst>
        </c:ser>
        <c:ser>
          <c:idx val="1"/>
          <c:order val="1"/>
          <c:tx>
            <c:strRef>
              <c:f>'Slide 16a'!$D$10</c:f>
              <c:strCache>
                <c:ptCount val="1"/>
                <c:pt idx="0">
                  <c:v>Unemployment Rate: Recent Graduates</c:v>
                </c:pt>
              </c:strCache>
            </c:strRef>
          </c:tx>
          <c:spPr>
            <a:ln w="28575" cap="rnd">
              <a:solidFill>
                <a:srgbClr val="610390"/>
              </a:solidFill>
              <a:round/>
            </a:ln>
            <a:effectLst/>
          </c:spPr>
          <c:marker>
            <c:symbol val="none"/>
          </c:marker>
          <c:cat>
            <c:numRef>
              <c:f>'Slide 16a'!$B$11:$B$438</c:f>
              <c:numCache>
                <c:formatCode>mmm"-"yyyy</c:formatCode>
                <c:ptCount val="428"/>
                <c:pt idx="0">
                  <c:v>32904</c:v>
                </c:pt>
                <c:pt idx="1">
                  <c:v>32932</c:v>
                </c:pt>
                <c:pt idx="2">
                  <c:v>32963</c:v>
                </c:pt>
                <c:pt idx="3">
                  <c:v>32993</c:v>
                </c:pt>
                <c:pt idx="4">
                  <c:v>33024</c:v>
                </c:pt>
                <c:pt idx="5">
                  <c:v>33054</c:v>
                </c:pt>
                <c:pt idx="6">
                  <c:v>33085</c:v>
                </c:pt>
                <c:pt idx="7">
                  <c:v>33116</c:v>
                </c:pt>
                <c:pt idx="8">
                  <c:v>33146</c:v>
                </c:pt>
                <c:pt idx="9">
                  <c:v>33177</c:v>
                </c:pt>
                <c:pt idx="10">
                  <c:v>33207</c:v>
                </c:pt>
                <c:pt idx="11">
                  <c:v>33238</c:v>
                </c:pt>
                <c:pt idx="12">
                  <c:v>33269</c:v>
                </c:pt>
                <c:pt idx="13">
                  <c:v>33297</c:v>
                </c:pt>
                <c:pt idx="14">
                  <c:v>33328</c:v>
                </c:pt>
                <c:pt idx="15">
                  <c:v>33358</c:v>
                </c:pt>
                <c:pt idx="16">
                  <c:v>33389</c:v>
                </c:pt>
                <c:pt idx="17">
                  <c:v>33419</c:v>
                </c:pt>
                <c:pt idx="18">
                  <c:v>33450</c:v>
                </c:pt>
                <c:pt idx="19">
                  <c:v>33481</c:v>
                </c:pt>
                <c:pt idx="20">
                  <c:v>33511</c:v>
                </c:pt>
                <c:pt idx="21">
                  <c:v>33542</c:v>
                </c:pt>
                <c:pt idx="22">
                  <c:v>33572</c:v>
                </c:pt>
                <c:pt idx="23">
                  <c:v>33603</c:v>
                </c:pt>
                <c:pt idx="24">
                  <c:v>33634</c:v>
                </c:pt>
                <c:pt idx="25">
                  <c:v>33663</c:v>
                </c:pt>
                <c:pt idx="26">
                  <c:v>33694</c:v>
                </c:pt>
                <c:pt idx="27">
                  <c:v>33724</c:v>
                </c:pt>
                <c:pt idx="28">
                  <c:v>33755</c:v>
                </c:pt>
                <c:pt idx="29">
                  <c:v>33785</c:v>
                </c:pt>
                <c:pt idx="30">
                  <c:v>33816</c:v>
                </c:pt>
                <c:pt idx="31">
                  <c:v>33847</c:v>
                </c:pt>
                <c:pt idx="32">
                  <c:v>33877</c:v>
                </c:pt>
                <c:pt idx="33">
                  <c:v>33908</c:v>
                </c:pt>
                <c:pt idx="34">
                  <c:v>33938</c:v>
                </c:pt>
                <c:pt idx="35">
                  <c:v>33969</c:v>
                </c:pt>
                <c:pt idx="36">
                  <c:v>34000</c:v>
                </c:pt>
                <c:pt idx="37">
                  <c:v>34028</c:v>
                </c:pt>
                <c:pt idx="38">
                  <c:v>34059</c:v>
                </c:pt>
                <c:pt idx="39">
                  <c:v>34089</c:v>
                </c:pt>
                <c:pt idx="40">
                  <c:v>34120</c:v>
                </c:pt>
                <c:pt idx="41">
                  <c:v>34150</c:v>
                </c:pt>
                <c:pt idx="42">
                  <c:v>34181</c:v>
                </c:pt>
                <c:pt idx="43">
                  <c:v>34212</c:v>
                </c:pt>
                <c:pt idx="44">
                  <c:v>34242</c:v>
                </c:pt>
                <c:pt idx="45">
                  <c:v>34273</c:v>
                </c:pt>
                <c:pt idx="46">
                  <c:v>34303</c:v>
                </c:pt>
                <c:pt idx="47">
                  <c:v>34334</c:v>
                </c:pt>
                <c:pt idx="48">
                  <c:v>34365</c:v>
                </c:pt>
                <c:pt idx="49">
                  <c:v>34393</c:v>
                </c:pt>
                <c:pt idx="50">
                  <c:v>34424</c:v>
                </c:pt>
                <c:pt idx="51">
                  <c:v>34454</c:v>
                </c:pt>
                <c:pt idx="52">
                  <c:v>34485</c:v>
                </c:pt>
                <c:pt idx="53">
                  <c:v>34515</c:v>
                </c:pt>
                <c:pt idx="54">
                  <c:v>34546</c:v>
                </c:pt>
                <c:pt idx="55">
                  <c:v>34577</c:v>
                </c:pt>
                <c:pt idx="56">
                  <c:v>34607</c:v>
                </c:pt>
                <c:pt idx="57">
                  <c:v>34638</c:v>
                </c:pt>
                <c:pt idx="58">
                  <c:v>34668</c:v>
                </c:pt>
                <c:pt idx="59">
                  <c:v>34699</c:v>
                </c:pt>
                <c:pt idx="60">
                  <c:v>34730</c:v>
                </c:pt>
                <c:pt idx="61">
                  <c:v>34758</c:v>
                </c:pt>
                <c:pt idx="62">
                  <c:v>34789</c:v>
                </c:pt>
                <c:pt idx="63">
                  <c:v>34819</c:v>
                </c:pt>
                <c:pt idx="64">
                  <c:v>34850</c:v>
                </c:pt>
                <c:pt idx="65">
                  <c:v>34880</c:v>
                </c:pt>
                <c:pt idx="66">
                  <c:v>34911</c:v>
                </c:pt>
                <c:pt idx="67">
                  <c:v>34942</c:v>
                </c:pt>
                <c:pt idx="68">
                  <c:v>34972</c:v>
                </c:pt>
                <c:pt idx="69">
                  <c:v>35003</c:v>
                </c:pt>
                <c:pt idx="70">
                  <c:v>35033</c:v>
                </c:pt>
                <c:pt idx="71">
                  <c:v>35064</c:v>
                </c:pt>
                <c:pt idx="72">
                  <c:v>35095</c:v>
                </c:pt>
                <c:pt idx="73">
                  <c:v>35124</c:v>
                </c:pt>
                <c:pt idx="74">
                  <c:v>35155</c:v>
                </c:pt>
                <c:pt idx="75">
                  <c:v>35185</c:v>
                </c:pt>
                <c:pt idx="76">
                  <c:v>35216</c:v>
                </c:pt>
                <c:pt idx="77">
                  <c:v>35246</c:v>
                </c:pt>
                <c:pt idx="78">
                  <c:v>35277</c:v>
                </c:pt>
                <c:pt idx="79">
                  <c:v>35308</c:v>
                </c:pt>
                <c:pt idx="80">
                  <c:v>35338</c:v>
                </c:pt>
                <c:pt idx="81">
                  <c:v>35369</c:v>
                </c:pt>
                <c:pt idx="82">
                  <c:v>35399</c:v>
                </c:pt>
                <c:pt idx="83">
                  <c:v>35430</c:v>
                </c:pt>
                <c:pt idx="84">
                  <c:v>35461</c:v>
                </c:pt>
                <c:pt idx="85">
                  <c:v>35489</c:v>
                </c:pt>
                <c:pt idx="86">
                  <c:v>35520</c:v>
                </c:pt>
                <c:pt idx="87">
                  <c:v>35550</c:v>
                </c:pt>
                <c:pt idx="88">
                  <c:v>35581</c:v>
                </c:pt>
                <c:pt idx="89">
                  <c:v>35611</c:v>
                </c:pt>
                <c:pt idx="90">
                  <c:v>35642</c:v>
                </c:pt>
                <c:pt idx="91">
                  <c:v>35673</c:v>
                </c:pt>
                <c:pt idx="92">
                  <c:v>35703</c:v>
                </c:pt>
                <c:pt idx="93">
                  <c:v>35734</c:v>
                </c:pt>
                <c:pt idx="94">
                  <c:v>35764</c:v>
                </c:pt>
                <c:pt idx="95">
                  <c:v>35795</c:v>
                </c:pt>
                <c:pt idx="96">
                  <c:v>35826</c:v>
                </c:pt>
                <c:pt idx="97">
                  <c:v>35854</c:v>
                </c:pt>
                <c:pt idx="98">
                  <c:v>35885</c:v>
                </c:pt>
                <c:pt idx="99">
                  <c:v>35915</c:v>
                </c:pt>
                <c:pt idx="100">
                  <c:v>35946</c:v>
                </c:pt>
                <c:pt idx="101">
                  <c:v>35976</c:v>
                </c:pt>
                <c:pt idx="102">
                  <c:v>36007</c:v>
                </c:pt>
                <c:pt idx="103">
                  <c:v>36038</c:v>
                </c:pt>
                <c:pt idx="104">
                  <c:v>36068</c:v>
                </c:pt>
                <c:pt idx="105">
                  <c:v>36099</c:v>
                </c:pt>
                <c:pt idx="106">
                  <c:v>36129</c:v>
                </c:pt>
                <c:pt idx="107">
                  <c:v>36160</c:v>
                </c:pt>
                <c:pt idx="108">
                  <c:v>36191</c:v>
                </c:pt>
                <c:pt idx="109">
                  <c:v>36219</c:v>
                </c:pt>
                <c:pt idx="110">
                  <c:v>36250</c:v>
                </c:pt>
                <c:pt idx="111">
                  <c:v>36280</c:v>
                </c:pt>
                <c:pt idx="112">
                  <c:v>36311</c:v>
                </c:pt>
                <c:pt idx="113">
                  <c:v>36341</c:v>
                </c:pt>
                <c:pt idx="114">
                  <c:v>36372</c:v>
                </c:pt>
                <c:pt idx="115">
                  <c:v>36403</c:v>
                </c:pt>
                <c:pt idx="116">
                  <c:v>36433</c:v>
                </c:pt>
                <c:pt idx="117">
                  <c:v>36464</c:v>
                </c:pt>
                <c:pt idx="118">
                  <c:v>36494</c:v>
                </c:pt>
                <c:pt idx="119">
                  <c:v>36525</c:v>
                </c:pt>
                <c:pt idx="120">
                  <c:v>36556</c:v>
                </c:pt>
                <c:pt idx="121">
                  <c:v>36585</c:v>
                </c:pt>
                <c:pt idx="122">
                  <c:v>36616</c:v>
                </c:pt>
                <c:pt idx="123">
                  <c:v>36646</c:v>
                </c:pt>
                <c:pt idx="124">
                  <c:v>36677</c:v>
                </c:pt>
                <c:pt idx="125">
                  <c:v>36707</c:v>
                </c:pt>
                <c:pt idx="126">
                  <c:v>36738</c:v>
                </c:pt>
                <c:pt idx="127">
                  <c:v>36769</c:v>
                </c:pt>
                <c:pt idx="128">
                  <c:v>36799</c:v>
                </c:pt>
                <c:pt idx="129">
                  <c:v>36830</c:v>
                </c:pt>
                <c:pt idx="130">
                  <c:v>36860</c:v>
                </c:pt>
                <c:pt idx="131">
                  <c:v>36891</c:v>
                </c:pt>
                <c:pt idx="132">
                  <c:v>36922</c:v>
                </c:pt>
                <c:pt idx="133">
                  <c:v>36950</c:v>
                </c:pt>
                <c:pt idx="134">
                  <c:v>36981</c:v>
                </c:pt>
                <c:pt idx="135">
                  <c:v>37011</c:v>
                </c:pt>
                <c:pt idx="136">
                  <c:v>37042</c:v>
                </c:pt>
                <c:pt idx="137">
                  <c:v>37072</c:v>
                </c:pt>
                <c:pt idx="138">
                  <c:v>37103</c:v>
                </c:pt>
                <c:pt idx="139">
                  <c:v>37134</c:v>
                </c:pt>
                <c:pt idx="140">
                  <c:v>37164</c:v>
                </c:pt>
                <c:pt idx="141">
                  <c:v>37195</c:v>
                </c:pt>
                <c:pt idx="142">
                  <c:v>37225</c:v>
                </c:pt>
                <c:pt idx="143">
                  <c:v>37256</c:v>
                </c:pt>
                <c:pt idx="144">
                  <c:v>37287</c:v>
                </c:pt>
                <c:pt idx="145">
                  <c:v>37315</c:v>
                </c:pt>
                <c:pt idx="146">
                  <c:v>37346</c:v>
                </c:pt>
                <c:pt idx="147">
                  <c:v>37376</c:v>
                </c:pt>
                <c:pt idx="148">
                  <c:v>37407</c:v>
                </c:pt>
                <c:pt idx="149">
                  <c:v>37437</c:v>
                </c:pt>
                <c:pt idx="150">
                  <c:v>37468</c:v>
                </c:pt>
                <c:pt idx="151">
                  <c:v>37499</c:v>
                </c:pt>
                <c:pt idx="152">
                  <c:v>37529</c:v>
                </c:pt>
                <c:pt idx="153">
                  <c:v>37560</c:v>
                </c:pt>
                <c:pt idx="154">
                  <c:v>37590</c:v>
                </c:pt>
                <c:pt idx="155">
                  <c:v>37621</c:v>
                </c:pt>
                <c:pt idx="156">
                  <c:v>37652</c:v>
                </c:pt>
                <c:pt idx="157">
                  <c:v>37680</c:v>
                </c:pt>
                <c:pt idx="158">
                  <c:v>37711</c:v>
                </c:pt>
                <c:pt idx="159">
                  <c:v>37741</c:v>
                </c:pt>
                <c:pt idx="160">
                  <c:v>37772</c:v>
                </c:pt>
                <c:pt idx="161">
                  <c:v>37802</c:v>
                </c:pt>
                <c:pt idx="162">
                  <c:v>37833</c:v>
                </c:pt>
                <c:pt idx="163">
                  <c:v>37864</c:v>
                </c:pt>
                <c:pt idx="164">
                  <c:v>37894</c:v>
                </c:pt>
                <c:pt idx="165">
                  <c:v>37925</c:v>
                </c:pt>
                <c:pt idx="166">
                  <c:v>37955</c:v>
                </c:pt>
                <c:pt idx="167">
                  <c:v>37986</c:v>
                </c:pt>
                <c:pt idx="168">
                  <c:v>38017</c:v>
                </c:pt>
                <c:pt idx="169">
                  <c:v>38046</c:v>
                </c:pt>
                <c:pt idx="170">
                  <c:v>38077</c:v>
                </c:pt>
                <c:pt idx="171">
                  <c:v>38107</c:v>
                </c:pt>
                <c:pt idx="172">
                  <c:v>38138</c:v>
                </c:pt>
                <c:pt idx="173">
                  <c:v>38168</c:v>
                </c:pt>
                <c:pt idx="174">
                  <c:v>38199</c:v>
                </c:pt>
                <c:pt idx="175">
                  <c:v>38230</c:v>
                </c:pt>
                <c:pt idx="176">
                  <c:v>38260</c:v>
                </c:pt>
                <c:pt idx="177">
                  <c:v>38291</c:v>
                </c:pt>
                <c:pt idx="178">
                  <c:v>38321</c:v>
                </c:pt>
                <c:pt idx="179">
                  <c:v>38352</c:v>
                </c:pt>
                <c:pt idx="180">
                  <c:v>38383</c:v>
                </c:pt>
                <c:pt idx="181">
                  <c:v>38411</c:v>
                </c:pt>
                <c:pt idx="182">
                  <c:v>38442</c:v>
                </c:pt>
                <c:pt idx="183">
                  <c:v>38472</c:v>
                </c:pt>
                <c:pt idx="184">
                  <c:v>38503</c:v>
                </c:pt>
                <c:pt idx="185">
                  <c:v>38533</c:v>
                </c:pt>
                <c:pt idx="186">
                  <c:v>38564</c:v>
                </c:pt>
                <c:pt idx="187">
                  <c:v>38595</c:v>
                </c:pt>
                <c:pt idx="188">
                  <c:v>38625</c:v>
                </c:pt>
                <c:pt idx="189">
                  <c:v>38656</c:v>
                </c:pt>
                <c:pt idx="190">
                  <c:v>38686</c:v>
                </c:pt>
                <c:pt idx="191">
                  <c:v>38717</c:v>
                </c:pt>
                <c:pt idx="192">
                  <c:v>38748</c:v>
                </c:pt>
                <c:pt idx="193">
                  <c:v>38776</c:v>
                </c:pt>
                <c:pt idx="194">
                  <c:v>38807</c:v>
                </c:pt>
                <c:pt idx="195">
                  <c:v>38837</c:v>
                </c:pt>
                <c:pt idx="196">
                  <c:v>38868</c:v>
                </c:pt>
                <c:pt idx="197">
                  <c:v>38898</c:v>
                </c:pt>
                <c:pt idx="198">
                  <c:v>38929</c:v>
                </c:pt>
                <c:pt idx="199">
                  <c:v>38960</c:v>
                </c:pt>
                <c:pt idx="200">
                  <c:v>38990</c:v>
                </c:pt>
                <c:pt idx="201">
                  <c:v>39021</c:v>
                </c:pt>
                <c:pt idx="202">
                  <c:v>39051</c:v>
                </c:pt>
                <c:pt idx="203">
                  <c:v>39082</c:v>
                </c:pt>
                <c:pt idx="204">
                  <c:v>39113</c:v>
                </c:pt>
                <c:pt idx="205">
                  <c:v>39141</c:v>
                </c:pt>
                <c:pt idx="206">
                  <c:v>39172</c:v>
                </c:pt>
                <c:pt idx="207">
                  <c:v>39202</c:v>
                </c:pt>
                <c:pt idx="208">
                  <c:v>39233</c:v>
                </c:pt>
                <c:pt idx="209">
                  <c:v>39263</c:v>
                </c:pt>
                <c:pt idx="210">
                  <c:v>39294</c:v>
                </c:pt>
                <c:pt idx="211">
                  <c:v>39325</c:v>
                </c:pt>
                <c:pt idx="212">
                  <c:v>39355</c:v>
                </c:pt>
                <c:pt idx="213">
                  <c:v>39386</c:v>
                </c:pt>
                <c:pt idx="214">
                  <c:v>39416</c:v>
                </c:pt>
                <c:pt idx="215">
                  <c:v>39447</c:v>
                </c:pt>
                <c:pt idx="216">
                  <c:v>39478</c:v>
                </c:pt>
                <c:pt idx="217">
                  <c:v>39507</c:v>
                </c:pt>
                <c:pt idx="218">
                  <c:v>39538</c:v>
                </c:pt>
                <c:pt idx="219">
                  <c:v>39568</c:v>
                </c:pt>
                <c:pt idx="220">
                  <c:v>39599</c:v>
                </c:pt>
                <c:pt idx="221">
                  <c:v>39629</c:v>
                </c:pt>
                <c:pt idx="222">
                  <c:v>39660</c:v>
                </c:pt>
                <c:pt idx="223">
                  <c:v>39691</c:v>
                </c:pt>
                <c:pt idx="224">
                  <c:v>39721</c:v>
                </c:pt>
                <c:pt idx="225">
                  <c:v>39752</c:v>
                </c:pt>
                <c:pt idx="226">
                  <c:v>39782</c:v>
                </c:pt>
                <c:pt idx="227">
                  <c:v>39813</c:v>
                </c:pt>
                <c:pt idx="228">
                  <c:v>39844</c:v>
                </c:pt>
                <c:pt idx="229">
                  <c:v>39872</c:v>
                </c:pt>
                <c:pt idx="230">
                  <c:v>39903</c:v>
                </c:pt>
                <c:pt idx="231">
                  <c:v>39933</c:v>
                </c:pt>
                <c:pt idx="232">
                  <c:v>39964</c:v>
                </c:pt>
                <c:pt idx="233">
                  <c:v>39994</c:v>
                </c:pt>
                <c:pt idx="234">
                  <c:v>40025</c:v>
                </c:pt>
                <c:pt idx="235">
                  <c:v>40056</c:v>
                </c:pt>
                <c:pt idx="236">
                  <c:v>40086</c:v>
                </c:pt>
                <c:pt idx="237">
                  <c:v>40117</c:v>
                </c:pt>
                <c:pt idx="238">
                  <c:v>40147</c:v>
                </c:pt>
                <c:pt idx="239">
                  <c:v>40178</c:v>
                </c:pt>
                <c:pt idx="240">
                  <c:v>40209</c:v>
                </c:pt>
                <c:pt idx="241">
                  <c:v>40237</c:v>
                </c:pt>
                <c:pt idx="242">
                  <c:v>40268</c:v>
                </c:pt>
                <c:pt idx="243">
                  <c:v>40298</c:v>
                </c:pt>
                <c:pt idx="244">
                  <c:v>40329</c:v>
                </c:pt>
                <c:pt idx="245">
                  <c:v>40359</c:v>
                </c:pt>
                <c:pt idx="246">
                  <c:v>40390</c:v>
                </c:pt>
                <c:pt idx="247">
                  <c:v>40421</c:v>
                </c:pt>
                <c:pt idx="248">
                  <c:v>40451</c:v>
                </c:pt>
                <c:pt idx="249">
                  <c:v>40482</c:v>
                </c:pt>
                <c:pt idx="250">
                  <c:v>40512</c:v>
                </c:pt>
                <c:pt idx="251">
                  <c:v>40543</c:v>
                </c:pt>
                <c:pt idx="252">
                  <c:v>40574</c:v>
                </c:pt>
                <c:pt idx="253">
                  <c:v>40602</c:v>
                </c:pt>
                <c:pt idx="254">
                  <c:v>40633</c:v>
                </c:pt>
                <c:pt idx="255">
                  <c:v>40663</c:v>
                </c:pt>
                <c:pt idx="256">
                  <c:v>40694</c:v>
                </c:pt>
                <c:pt idx="257">
                  <c:v>40724</c:v>
                </c:pt>
                <c:pt idx="258">
                  <c:v>40755</c:v>
                </c:pt>
                <c:pt idx="259">
                  <c:v>40786</c:v>
                </c:pt>
                <c:pt idx="260">
                  <c:v>40816</c:v>
                </c:pt>
                <c:pt idx="261">
                  <c:v>40847</c:v>
                </c:pt>
                <c:pt idx="262">
                  <c:v>40877</c:v>
                </c:pt>
                <c:pt idx="263">
                  <c:v>40908</c:v>
                </c:pt>
                <c:pt idx="264">
                  <c:v>40939</c:v>
                </c:pt>
                <c:pt idx="265">
                  <c:v>40968</c:v>
                </c:pt>
                <c:pt idx="266">
                  <c:v>40999</c:v>
                </c:pt>
                <c:pt idx="267">
                  <c:v>41029</c:v>
                </c:pt>
                <c:pt idx="268">
                  <c:v>41060</c:v>
                </c:pt>
                <c:pt idx="269">
                  <c:v>41090</c:v>
                </c:pt>
                <c:pt idx="270">
                  <c:v>41121</c:v>
                </c:pt>
                <c:pt idx="271">
                  <c:v>41152</c:v>
                </c:pt>
                <c:pt idx="272">
                  <c:v>41182</c:v>
                </c:pt>
                <c:pt idx="273">
                  <c:v>41213</c:v>
                </c:pt>
                <c:pt idx="274">
                  <c:v>41243</c:v>
                </c:pt>
                <c:pt idx="275">
                  <c:v>41274</c:v>
                </c:pt>
                <c:pt idx="276">
                  <c:v>41305</c:v>
                </c:pt>
                <c:pt idx="277">
                  <c:v>41333</c:v>
                </c:pt>
                <c:pt idx="278">
                  <c:v>41364</c:v>
                </c:pt>
                <c:pt idx="279">
                  <c:v>41394</c:v>
                </c:pt>
                <c:pt idx="280">
                  <c:v>41425</c:v>
                </c:pt>
                <c:pt idx="281">
                  <c:v>41455</c:v>
                </c:pt>
                <c:pt idx="282">
                  <c:v>41486</c:v>
                </c:pt>
                <c:pt idx="283">
                  <c:v>41517</c:v>
                </c:pt>
                <c:pt idx="284">
                  <c:v>41547</c:v>
                </c:pt>
                <c:pt idx="285">
                  <c:v>41578</c:v>
                </c:pt>
                <c:pt idx="286">
                  <c:v>41608</c:v>
                </c:pt>
                <c:pt idx="287">
                  <c:v>41639</c:v>
                </c:pt>
                <c:pt idx="288">
                  <c:v>41670</c:v>
                </c:pt>
                <c:pt idx="289">
                  <c:v>41698</c:v>
                </c:pt>
                <c:pt idx="290">
                  <c:v>41729</c:v>
                </c:pt>
                <c:pt idx="291">
                  <c:v>41759</c:v>
                </c:pt>
                <c:pt idx="292">
                  <c:v>41790</c:v>
                </c:pt>
                <c:pt idx="293">
                  <c:v>41820</c:v>
                </c:pt>
                <c:pt idx="294">
                  <c:v>41851</c:v>
                </c:pt>
                <c:pt idx="295">
                  <c:v>41882</c:v>
                </c:pt>
                <c:pt idx="296">
                  <c:v>41912</c:v>
                </c:pt>
                <c:pt idx="297">
                  <c:v>41943</c:v>
                </c:pt>
                <c:pt idx="298">
                  <c:v>41973</c:v>
                </c:pt>
                <c:pt idx="299">
                  <c:v>42004</c:v>
                </c:pt>
                <c:pt idx="300">
                  <c:v>42035</c:v>
                </c:pt>
                <c:pt idx="301">
                  <c:v>42063</c:v>
                </c:pt>
                <c:pt idx="302">
                  <c:v>42094</c:v>
                </c:pt>
                <c:pt idx="303">
                  <c:v>42124</c:v>
                </c:pt>
                <c:pt idx="304">
                  <c:v>42155</c:v>
                </c:pt>
                <c:pt idx="305">
                  <c:v>42185</c:v>
                </c:pt>
                <c:pt idx="306">
                  <c:v>42216</c:v>
                </c:pt>
                <c:pt idx="307">
                  <c:v>42247</c:v>
                </c:pt>
                <c:pt idx="308">
                  <c:v>42277</c:v>
                </c:pt>
                <c:pt idx="309">
                  <c:v>42308</c:v>
                </c:pt>
                <c:pt idx="310">
                  <c:v>42338</c:v>
                </c:pt>
                <c:pt idx="311">
                  <c:v>42369</c:v>
                </c:pt>
                <c:pt idx="312">
                  <c:v>42400</c:v>
                </c:pt>
                <c:pt idx="313">
                  <c:v>42429</c:v>
                </c:pt>
                <c:pt idx="314">
                  <c:v>42460</c:v>
                </c:pt>
                <c:pt idx="315">
                  <c:v>42490</c:v>
                </c:pt>
                <c:pt idx="316">
                  <c:v>42521</c:v>
                </c:pt>
                <c:pt idx="317">
                  <c:v>42551</c:v>
                </c:pt>
                <c:pt idx="318">
                  <c:v>42582</c:v>
                </c:pt>
                <c:pt idx="319">
                  <c:v>42613</c:v>
                </c:pt>
                <c:pt idx="320">
                  <c:v>42643</c:v>
                </c:pt>
                <c:pt idx="321">
                  <c:v>42674</c:v>
                </c:pt>
                <c:pt idx="322">
                  <c:v>42704</c:v>
                </c:pt>
                <c:pt idx="323">
                  <c:v>42735</c:v>
                </c:pt>
                <c:pt idx="324">
                  <c:v>42766</c:v>
                </c:pt>
                <c:pt idx="325">
                  <c:v>42794</c:v>
                </c:pt>
                <c:pt idx="326">
                  <c:v>42825</c:v>
                </c:pt>
                <c:pt idx="327">
                  <c:v>42855</c:v>
                </c:pt>
                <c:pt idx="328">
                  <c:v>42886</c:v>
                </c:pt>
                <c:pt idx="329">
                  <c:v>42916</c:v>
                </c:pt>
                <c:pt idx="330">
                  <c:v>42947</c:v>
                </c:pt>
                <c:pt idx="331">
                  <c:v>42978</c:v>
                </c:pt>
                <c:pt idx="332">
                  <c:v>43008</c:v>
                </c:pt>
                <c:pt idx="333">
                  <c:v>43039</c:v>
                </c:pt>
                <c:pt idx="334">
                  <c:v>43069</c:v>
                </c:pt>
                <c:pt idx="335">
                  <c:v>43100</c:v>
                </c:pt>
                <c:pt idx="336">
                  <c:v>43131</c:v>
                </c:pt>
                <c:pt idx="337">
                  <c:v>43159</c:v>
                </c:pt>
                <c:pt idx="338">
                  <c:v>43190</c:v>
                </c:pt>
                <c:pt idx="339">
                  <c:v>43220</c:v>
                </c:pt>
                <c:pt idx="340">
                  <c:v>43251</c:v>
                </c:pt>
                <c:pt idx="341">
                  <c:v>43281</c:v>
                </c:pt>
                <c:pt idx="342">
                  <c:v>43312</c:v>
                </c:pt>
                <c:pt idx="343">
                  <c:v>43343</c:v>
                </c:pt>
                <c:pt idx="344">
                  <c:v>43373</c:v>
                </c:pt>
                <c:pt idx="345">
                  <c:v>43404</c:v>
                </c:pt>
                <c:pt idx="346">
                  <c:v>43434</c:v>
                </c:pt>
                <c:pt idx="347">
                  <c:v>43465</c:v>
                </c:pt>
                <c:pt idx="348">
                  <c:v>43496</c:v>
                </c:pt>
                <c:pt idx="349">
                  <c:v>43524</c:v>
                </c:pt>
                <c:pt idx="350">
                  <c:v>43555</c:v>
                </c:pt>
                <c:pt idx="351">
                  <c:v>43585</c:v>
                </c:pt>
                <c:pt idx="352">
                  <c:v>43616</c:v>
                </c:pt>
                <c:pt idx="353">
                  <c:v>43646</c:v>
                </c:pt>
                <c:pt idx="354">
                  <c:v>43677</c:v>
                </c:pt>
                <c:pt idx="355">
                  <c:v>43708</c:v>
                </c:pt>
                <c:pt idx="356">
                  <c:v>43738</c:v>
                </c:pt>
                <c:pt idx="357">
                  <c:v>43769</c:v>
                </c:pt>
                <c:pt idx="358">
                  <c:v>43799</c:v>
                </c:pt>
                <c:pt idx="359">
                  <c:v>43830</c:v>
                </c:pt>
                <c:pt idx="360">
                  <c:v>43861</c:v>
                </c:pt>
                <c:pt idx="361">
                  <c:v>43890</c:v>
                </c:pt>
                <c:pt idx="362">
                  <c:v>43921</c:v>
                </c:pt>
                <c:pt idx="363">
                  <c:v>43951</c:v>
                </c:pt>
                <c:pt idx="364">
                  <c:v>43982</c:v>
                </c:pt>
                <c:pt idx="365">
                  <c:v>44012</c:v>
                </c:pt>
                <c:pt idx="366">
                  <c:v>44043</c:v>
                </c:pt>
                <c:pt idx="367">
                  <c:v>44074</c:v>
                </c:pt>
                <c:pt idx="368">
                  <c:v>44104</c:v>
                </c:pt>
                <c:pt idx="369">
                  <c:v>44135</c:v>
                </c:pt>
                <c:pt idx="370">
                  <c:v>44165</c:v>
                </c:pt>
                <c:pt idx="371">
                  <c:v>44196</c:v>
                </c:pt>
                <c:pt idx="372">
                  <c:v>44227</c:v>
                </c:pt>
                <c:pt idx="373">
                  <c:v>44255</c:v>
                </c:pt>
                <c:pt idx="374">
                  <c:v>44286</c:v>
                </c:pt>
                <c:pt idx="375">
                  <c:v>44316</c:v>
                </c:pt>
                <c:pt idx="376">
                  <c:v>44347</c:v>
                </c:pt>
                <c:pt idx="377">
                  <c:v>44377</c:v>
                </c:pt>
                <c:pt idx="378">
                  <c:v>44408</c:v>
                </c:pt>
                <c:pt idx="379">
                  <c:v>44439</c:v>
                </c:pt>
                <c:pt idx="380">
                  <c:v>44469</c:v>
                </c:pt>
                <c:pt idx="381">
                  <c:v>44500</c:v>
                </c:pt>
                <c:pt idx="382">
                  <c:v>44530</c:v>
                </c:pt>
                <c:pt idx="383">
                  <c:v>44561</c:v>
                </c:pt>
                <c:pt idx="384">
                  <c:v>44592</c:v>
                </c:pt>
                <c:pt idx="385">
                  <c:v>44620</c:v>
                </c:pt>
                <c:pt idx="386">
                  <c:v>44651</c:v>
                </c:pt>
                <c:pt idx="387">
                  <c:v>44681</c:v>
                </c:pt>
                <c:pt idx="388">
                  <c:v>44712</c:v>
                </c:pt>
                <c:pt idx="389">
                  <c:v>44742</c:v>
                </c:pt>
                <c:pt idx="390">
                  <c:v>44773</c:v>
                </c:pt>
                <c:pt idx="391">
                  <c:v>44804</c:v>
                </c:pt>
                <c:pt idx="392">
                  <c:v>44834</c:v>
                </c:pt>
                <c:pt idx="393">
                  <c:v>44865</c:v>
                </c:pt>
                <c:pt idx="394">
                  <c:v>44895</c:v>
                </c:pt>
                <c:pt idx="395">
                  <c:v>44926</c:v>
                </c:pt>
                <c:pt idx="396">
                  <c:v>44957</c:v>
                </c:pt>
                <c:pt idx="397">
                  <c:v>44985</c:v>
                </c:pt>
                <c:pt idx="398">
                  <c:v>45016</c:v>
                </c:pt>
                <c:pt idx="399">
                  <c:v>45046</c:v>
                </c:pt>
                <c:pt idx="400">
                  <c:v>45077</c:v>
                </c:pt>
                <c:pt idx="401">
                  <c:v>45107</c:v>
                </c:pt>
                <c:pt idx="402">
                  <c:v>45138</c:v>
                </c:pt>
                <c:pt idx="403">
                  <c:v>45169</c:v>
                </c:pt>
                <c:pt idx="404">
                  <c:v>45199</c:v>
                </c:pt>
                <c:pt idx="405">
                  <c:v>45230</c:v>
                </c:pt>
                <c:pt idx="406">
                  <c:v>45260</c:v>
                </c:pt>
                <c:pt idx="407">
                  <c:v>45291</c:v>
                </c:pt>
                <c:pt idx="408">
                  <c:v>45322</c:v>
                </c:pt>
                <c:pt idx="409">
                  <c:v>45351</c:v>
                </c:pt>
                <c:pt idx="410">
                  <c:v>45382</c:v>
                </c:pt>
                <c:pt idx="411">
                  <c:v>45412</c:v>
                </c:pt>
                <c:pt idx="412">
                  <c:v>45443</c:v>
                </c:pt>
                <c:pt idx="413">
                  <c:v>45473</c:v>
                </c:pt>
                <c:pt idx="414">
                  <c:v>45504</c:v>
                </c:pt>
                <c:pt idx="415">
                  <c:v>45535</c:v>
                </c:pt>
                <c:pt idx="416">
                  <c:v>45565</c:v>
                </c:pt>
                <c:pt idx="417">
                  <c:v>45596</c:v>
                </c:pt>
                <c:pt idx="418">
                  <c:v>45626</c:v>
                </c:pt>
                <c:pt idx="419">
                  <c:v>45657</c:v>
                </c:pt>
                <c:pt idx="420">
                  <c:v>45688</c:v>
                </c:pt>
                <c:pt idx="421">
                  <c:v>45716</c:v>
                </c:pt>
                <c:pt idx="422">
                  <c:v>45747</c:v>
                </c:pt>
                <c:pt idx="423">
                  <c:v>45777</c:v>
                </c:pt>
                <c:pt idx="424">
                  <c:v>45808</c:v>
                </c:pt>
                <c:pt idx="425">
                  <c:v>45838</c:v>
                </c:pt>
                <c:pt idx="426">
                  <c:v>45869</c:v>
                </c:pt>
                <c:pt idx="427">
                  <c:v>45900</c:v>
                </c:pt>
              </c:numCache>
            </c:numRef>
          </c:cat>
          <c:val>
            <c:numRef>
              <c:f>'Slide 16a'!$D$11:$D$438</c:f>
              <c:numCache>
                <c:formatCode>0.0</c:formatCode>
                <c:ptCount val="428"/>
                <c:pt idx="0">
                  <c:v>3.3809999999999998</c:v>
                </c:pt>
                <c:pt idx="1">
                  <c:v>3.0390000000000001</c:v>
                </c:pt>
                <c:pt idx="2">
                  <c:v>3.1360000000000001</c:v>
                </c:pt>
                <c:pt idx="3">
                  <c:v>3.5649999999999999</c:v>
                </c:pt>
                <c:pt idx="4">
                  <c:v>3.8610000000000002</c:v>
                </c:pt>
                <c:pt idx="5">
                  <c:v>3.8769999999999998</c:v>
                </c:pt>
                <c:pt idx="6">
                  <c:v>3.6619999999999999</c:v>
                </c:pt>
                <c:pt idx="7">
                  <c:v>3.6909999999999998</c:v>
                </c:pt>
                <c:pt idx="8">
                  <c:v>3.7250000000000001</c:v>
                </c:pt>
                <c:pt idx="9">
                  <c:v>3.7309999999999999</c:v>
                </c:pt>
                <c:pt idx="10">
                  <c:v>3.7839999999999998</c:v>
                </c:pt>
                <c:pt idx="11">
                  <c:v>4.109</c:v>
                </c:pt>
                <c:pt idx="12">
                  <c:v>4.476</c:v>
                </c:pt>
                <c:pt idx="13">
                  <c:v>4.7939999999999996</c:v>
                </c:pt>
                <c:pt idx="14">
                  <c:v>4.8019999999999996</c:v>
                </c:pt>
                <c:pt idx="15">
                  <c:v>4.6360000000000001</c:v>
                </c:pt>
                <c:pt idx="16">
                  <c:v>4.6120000000000001</c:v>
                </c:pt>
                <c:pt idx="17">
                  <c:v>4.76</c:v>
                </c:pt>
                <c:pt idx="18">
                  <c:v>4.9189999999999996</c:v>
                </c:pt>
                <c:pt idx="19">
                  <c:v>4.8239999999999998</c:v>
                </c:pt>
                <c:pt idx="20">
                  <c:v>4.5990000000000002</c:v>
                </c:pt>
                <c:pt idx="21">
                  <c:v>4.7149999999999999</c:v>
                </c:pt>
                <c:pt idx="22">
                  <c:v>4.7850000000000001</c:v>
                </c:pt>
                <c:pt idx="23">
                  <c:v>5.1139999999999999</c:v>
                </c:pt>
                <c:pt idx="24">
                  <c:v>4.843</c:v>
                </c:pt>
                <c:pt idx="25">
                  <c:v>4.8559999999999999</c:v>
                </c:pt>
                <c:pt idx="26">
                  <c:v>4.7910000000000004</c:v>
                </c:pt>
                <c:pt idx="27">
                  <c:v>4.5220000000000002</c:v>
                </c:pt>
                <c:pt idx="28">
                  <c:v>4.59</c:v>
                </c:pt>
                <c:pt idx="29">
                  <c:v>4.4240000000000004</c:v>
                </c:pt>
                <c:pt idx="30">
                  <c:v>4.8710000000000004</c:v>
                </c:pt>
                <c:pt idx="31">
                  <c:v>4.93</c:v>
                </c:pt>
                <c:pt idx="32">
                  <c:v>5.056</c:v>
                </c:pt>
                <c:pt idx="33">
                  <c:v>4.9880000000000004</c:v>
                </c:pt>
                <c:pt idx="34">
                  <c:v>5.1289999999999996</c:v>
                </c:pt>
                <c:pt idx="35">
                  <c:v>4.867</c:v>
                </c:pt>
                <c:pt idx="36">
                  <c:v>4.8380000000000001</c:v>
                </c:pt>
                <c:pt idx="37">
                  <c:v>4.5960000000000001</c:v>
                </c:pt>
                <c:pt idx="38">
                  <c:v>4.758</c:v>
                </c:pt>
                <c:pt idx="39">
                  <c:v>4.681</c:v>
                </c:pt>
                <c:pt idx="40">
                  <c:v>4.5529999999999999</c:v>
                </c:pt>
                <c:pt idx="41">
                  <c:v>4.2009999999999996</c:v>
                </c:pt>
                <c:pt idx="42">
                  <c:v>4.07</c:v>
                </c:pt>
                <c:pt idx="43">
                  <c:v>4.0430000000000001</c:v>
                </c:pt>
                <c:pt idx="44">
                  <c:v>4.3019999999999996</c:v>
                </c:pt>
                <c:pt idx="45">
                  <c:v>4.335</c:v>
                </c:pt>
                <c:pt idx="46">
                  <c:v>4.4160000000000004</c:v>
                </c:pt>
                <c:pt idx="47">
                  <c:v>4.7409999999999997</c:v>
                </c:pt>
                <c:pt idx="48">
                  <c:v>4.7709999999999999</c:v>
                </c:pt>
                <c:pt idx="49">
                  <c:v>4.4630000000000001</c:v>
                </c:pt>
                <c:pt idx="50">
                  <c:v>3.9359999999999999</c:v>
                </c:pt>
                <c:pt idx="51">
                  <c:v>3.9380000000000002</c:v>
                </c:pt>
                <c:pt idx="52">
                  <c:v>3.988</c:v>
                </c:pt>
                <c:pt idx="53">
                  <c:v>4.2069999999999999</c:v>
                </c:pt>
                <c:pt idx="54">
                  <c:v>4.1749999999999998</c:v>
                </c:pt>
                <c:pt idx="55">
                  <c:v>4.2699999999999996</c:v>
                </c:pt>
                <c:pt idx="56">
                  <c:v>4.0549999999999997</c:v>
                </c:pt>
                <c:pt idx="57">
                  <c:v>4.1379999999999999</c:v>
                </c:pt>
                <c:pt idx="58">
                  <c:v>4.0030000000000001</c:v>
                </c:pt>
                <c:pt idx="59">
                  <c:v>3.8119999999999998</c:v>
                </c:pt>
                <c:pt idx="60">
                  <c:v>3.7770000000000001</c:v>
                </c:pt>
                <c:pt idx="61">
                  <c:v>4.0960000000000001</c:v>
                </c:pt>
                <c:pt idx="62">
                  <c:v>4.3659999999999997</c:v>
                </c:pt>
                <c:pt idx="63">
                  <c:v>4.6959999999999997</c:v>
                </c:pt>
                <c:pt idx="64">
                  <c:v>4.4749999999999996</c:v>
                </c:pt>
                <c:pt idx="65">
                  <c:v>4.3940000000000001</c:v>
                </c:pt>
                <c:pt idx="66">
                  <c:v>3.5880000000000001</c:v>
                </c:pt>
                <c:pt idx="67">
                  <c:v>3.5209999999999999</c:v>
                </c:pt>
                <c:pt idx="68">
                  <c:v>3.6139999999999999</c:v>
                </c:pt>
                <c:pt idx="69">
                  <c:v>3.9830000000000001</c:v>
                </c:pt>
                <c:pt idx="70">
                  <c:v>3.9790000000000001</c:v>
                </c:pt>
                <c:pt idx="71">
                  <c:v>3.823</c:v>
                </c:pt>
                <c:pt idx="72">
                  <c:v>3.9249999999999998</c:v>
                </c:pt>
                <c:pt idx="73">
                  <c:v>3.86</c:v>
                </c:pt>
                <c:pt idx="74">
                  <c:v>4.1609999999999996</c:v>
                </c:pt>
                <c:pt idx="75">
                  <c:v>3.57</c:v>
                </c:pt>
                <c:pt idx="76">
                  <c:v>3.73</c:v>
                </c:pt>
                <c:pt idx="77">
                  <c:v>3.4609999999999999</c:v>
                </c:pt>
                <c:pt idx="78">
                  <c:v>3.992</c:v>
                </c:pt>
                <c:pt idx="79">
                  <c:v>3.8279999999999998</c:v>
                </c:pt>
                <c:pt idx="80">
                  <c:v>3.6960000000000002</c:v>
                </c:pt>
                <c:pt idx="81">
                  <c:v>3.536</c:v>
                </c:pt>
                <c:pt idx="82">
                  <c:v>3.7210000000000001</c:v>
                </c:pt>
                <c:pt idx="83">
                  <c:v>3.8849999999999998</c:v>
                </c:pt>
                <c:pt idx="84">
                  <c:v>3.84</c:v>
                </c:pt>
                <c:pt idx="85">
                  <c:v>3.55</c:v>
                </c:pt>
                <c:pt idx="86">
                  <c:v>3.1320000000000001</c:v>
                </c:pt>
                <c:pt idx="87">
                  <c:v>2.8929999999999998</c:v>
                </c:pt>
                <c:pt idx="88">
                  <c:v>2.6469999999999998</c:v>
                </c:pt>
                <c:pt idx="89">
                  <c:v>2.5680000000000001</c:v>
                </c:pt>
                <c:pt idx="90">
                  <c:v>2.4950000000000001</c:v>
                </c:pt>
                <c:pt idx="91">
                  <c:v>2.972</c:v>
                </c:pt>
                <c:pt idx="92">
                  <c:v>2.9489999999999998</c:v>
                </c:pt>
                <c:pt idx="93">
                  <c:v>2.8410000000000002</c:v>
                </c:pt>
                <c:pt idx="94">
                  <c:v>2.0779999999999998</c:v>
                </c:pt>
                <c:pt idx="95">
                  <c:v>2.141</c:v>
                </c:pt>
                <c:pt idx="96">
                  <c:v>2.2549999999999999</c:v>
                </c:pt>
                <c:pt idx="97">
                  <c:v>2.5579999999999998</c:v>
                </c:pt>
                <c:pt idx="98">
                  <c:v>2.625</c:v>
                </c:pt>
                <c:pt idx="99">
                  <c:v>2.645</c:v>
                </c:pt>
                <c:pt idx="100">
                  <c:v>2.73</c:v>
                </c:pt>
                <c:pt idx="101">
                  <c:v>2.7269999999999999</c:v>
                </c:pt>
                <c:pt idx="102">
                  <c:v>2.802</c:v>
                </c:pt>
                <c:pt idx="103">
                  <c:v>2.92</c:v>
                </c:pt>
                <c:pt idx="104">
                  <c:v>3.1349999999999998</c:v>
                </c:pt>
                <c:pt idx="105">
                  <c:v>3.0939999999999999</c:v>
                </c:pt>
                <c:pt idx="106">
                  <c:v>3.0089999999999999</c:v>
                </c:pt>
                <c:pt idx="107">
                  <c:v>2.7970000000000002</c:v>
                </c:pt>
                <c:pt idx="108">
                  <c:v>2.7149999999999999</c:v>
                </c:pt>
                <c:pt idx="109">
                  <c:v>2.835</c:v>
                </c:pt>
                <c:pt idx="110">
                  <c:v>2.6760000000000002</c:v>
                </c:pt>
                <c:pt idx="111">
                  <c:v>3.0249999999999999</c:v>
                </c:pt>
                <c:pt idx="112">
                  <c:v>2.89</c:v>
                </c:pt>
                <c:pt idx="113">
                  <c:v>3.375</c:v>
                </c:pt>
                <c:pt idx="114">
                  <c:v>3.4630000000000001</c:v>
                </c:pt>
                <c:pt idx="115">
                  <c:v>3.5190000000000001</c:v>
                </c:pt>
                <c:pt idx="116">
                  <c:v>3.194</c:v>
                </c:pt>
                <c:pt idx="117">
                  <c:v>3.3879999999999999</c:v>
                </c:pt>
                <c:pt idx="118">
                  <c:v>3.431</c:v>
                </c:pt>
                <c:pt idx="119">
                  <c:v>3.468</c:v>
                </c:pt>
                <c:pt idx="120">
                  <c:v>3.03</c:v>
                </c:pt>
                <c:pt idx="121">
                  <c:v>2.8439999999999999</c:v>
                </c:pt>
                <c:pt idx="122">
                  <c:v>2.923</c:v>
                </c:pt>
                <c:pt idx="123">
                  <c:v>2.81</c:v>
                </c:pt>
                <c:pt idx="124">
                  <c:v>3.0640000000000001</c:v>
                </c:pt>
                <c:pt idx="125">
                  <c:v>3.0209999999999999</c:v>
                </c:pt>
                <c:pt idx="126">
                  <c:v>2.9940000000000002</c:v>
                </c:pt>
                <c:pt idx="127">
                  <c:v>2.6680000000000001</c:v>
                </c:pt>
                <c:pt idx="128">
                  <c:v>2.4489999999999998</c:v>
                </c:pt>
                <c:pt idx="129">
                  <c:v>2.4660000000000002</c:v>
                </c:pt>
                <c:pt idx="130">
                  <c:v>2.5070000000000001</c:v>
                </c:pt>
                <c:pt idx="131">
                  <c:v>2.452</c:v>
                </c:pt>
                <c:pt idx="132">
                  <c:v>2.4860000000000002</c:v>
                </c:pt>
                <c:pt idx="133">
                  <c:v>2.399</c:v>
                </c:pt>
                <c:pt idx="134">
                  <c:v>2.899</c:v>
                </c:pt>
                <c:pt idx="135">
                  <c:v>3.2210000000000001</c:v>
                </c:pt>
                <c:pt idx="136">
                  <c:v>3.6509999999999998</c:v>
                </c:pt>
                <c:pt idx="137">
                  <c:v>3.677</c:v>
                </c:pt>
                <c:pt idx="138">
                  <c:v>3.67</c:v>
                </c:pt>
                <c:pt idx="139">
                  <c:v>4.1660000000000004</c:v>
                </c:pt>
                <c:pt idx="140">
                  <c:v>4.6929999999999996</c:v>
                </c:pt>
                <c:pt idx="141">
                  <c:v>4.7850000000000001</c:v>
                </c:pt>
                <c:pt idx="142">
                  <c:v>4.5119999999999996</c:v>
                </c:pt>
                <c:pt idx="143">
                  <c:v>4.5359999999999996</c:v>
                </c:pt>
                <c:pt idx="144">
                  <c:v>4.8680000000000003</c:v>
                </c:pt>
                <c:pt idx="145">
                  <c:v>5.3209999999999997</c:v>
                </c:pt>
                <c:pt idx="146">
                  <c:v>4.9610000000000003</c:v>
                </c:pt>
                <c:pt idx="147">
                  <c:v>4.6159999999999997</c:v>
                </c:pt>
                <c:pt idx="148">
                  <c:v>4.2850000000000001</c:v>
                </c:pt>
                <c:pt idx="149">
                  <c:v>4.1790000000000003</c:v>
                </c:pt>
                <c:pt idx="150">
                  <c:v>4.3140000000000001</c:v>
                </c:pt>
                <c:pt idx="151">
                  <c:v>4.2089999999999996</c:v>
                </c:pt>
                <c:pt idx="152">
                  <c:v>4.4349999999999996</c:v>
                </c:pt>
                <c:pt idx="153">
                  <c:v>4.6390000000000002</c:v>
                </c:pt>
                <c:pt idx="154">
                  <c:v>4.6840000000000002</c:v>
                </c:pt>
                <c:pt idx="155">
                  <c:v>4.6550000000000002</c:v>
                </c:pt>
                <c:pt idx="156">
                  <c:v>4.8339999999999996</c:v>
                </c:pt>
                <c:pt idx="157">
                  <c:v>4.8810000000000002</c:v>
                </c:pt>
                <c:pt idx="158">
                  <c:v>4.6130000000000004</c:v>
                </c:pt>
                <c:pt idx="159">
                  <c:v>4.2039999999999997</c:v>
                </c:pt>
                <c:pt idx="160">
                  <c:v>4.0380000000000003</c:v>
                </c:pt>
                <c:pt idx="161">
                  <c:v>4.2069999999999999</c:v>
                </c:pt>
                <c:pt idx="162">
                  <c:v>4.3129999999999997</c:v>
                </c:pt>
                <c:pt idx="163">
                  <c:v>4.4619999999999997</c:v>
                </c:pt>
                <c:pt idx="164">
                  <c:v>4.3959999999999999</c:v>
                </c:pt>
                <c:pt idx="165">
                  <c:v>4.407</c:v>
                </c:pt>
                <c:pt idx="166">
                  <c:v>4.5140000000000002</c:v>
                </c:pt>
                <c:pt idx="167">
                  <c:v>4.6269999999999998</c:v>
                </c:pt>
                <c:pt idx="168">
                  <c:v>4.5730000000000004</c:v>
                </c:pt>
                <c:pt idx="169">
                  <c:v>4.5519999999999996</c:v>
                </c:pt>
                <c:pt idx="170">
                  <c:v>4.7809999999999997</c:v>
                </c:pt>
                <c:pt idx="171">
                  <c:v>4.8259999999999996</c:v>
                </c:pt>
                <c:pt idx="172">
                  <c:v>4.359</c:v>
                </c:pt>
                <c:pt idx="173">
                  <c:v>4.1790000000000003</c:v>
                </c:pt>
                <c:pt idx="174">
                  <c:v>3.9630000000000001</c:v>
                </c:pt>
                <c:pt idx="175">
                  <c:v>4.1390000000000002</c:v>
                </c:pt>
                <c:pt idx="176">
                  <c:v>3.8650000000000002</c:v>
                </c:pt>
                <c:pt idx="177">
                  <c:v>3.806</c:v>
                </c:pt>
                <c:pt idx="178">
                  <c:v>4.0659999999999998</c:v>
                </c:pt>
                <c:pt idx="179">
                  <c:v>4.266</c:v>
                </c:pt>
                <c:pt idx="180">
                  <c:v>4.3639999999999999</c:v>
                </c:pt>
                <c:pt idx="181">
                  <c:v>4.0650000000000004</c:v>
                </c:pt>
                <c:pt idx="182">
                  <c:v>3.8969999999999998</c:v>
                </c:pt>
                <c:pt idx="183">
                  <c:v>3.8610000000000002</c:v>
                </c:pt>
                <c:pt idx="184">
                  <c:v>3.9510000000000001</c:v>
                </c:pt>
                <c:pt idx="185">
                  <c:v>3.8279999999999998</c:v>
                </c:pt>
                <c:pt idx="186">
                  <c:v>3.798</c:v>
                </c:pt>
                <c:pt idx="187">
                  <c:v>3.742</c:v>
                </c:pt>
                <c:pt idx="188">
                  <c:v>4.125</c:v>
                </c:pt>
                <c:pt idx="189">
                  <c:v>4.109</c:v>
                </c:pt>
                <c:pt idx="190">
                  <c:v>4.0999999999999996</c:v>
                </c:pt>
                <c:pt idx="191">
                  <c:v>3.7949999999999999</c:v>
                </c:pt>
                <c:pt idx="192">
                  <c:v>3.625</c:v>
                </c:pt>
                <c:pt idx="193">
                  <c:v>3.625</c:v>
                </c:pt>
                <c:pt idx="194">
                  <c:v>3.641</c:v>
                </c:pt>
                <c:pt idx="195">
                  <c:v>3.5539999999999998</c:v>
                </c:pt>
                <c:pt idx="196">
                  <c:v>3.4609999999999999</c:v>
                </c:pt>
                <c:pt idx="197">
                  <c:v>3.4319999999999999</c:v>
                </c:pt>
                <c:pt idx="198">
                  <c:v>3.5579999999999998</c:v>
                </c:pt>
                <c:pt idx="199">
                  <c:v>3.4319999999999999</c:v>
                </c:pt>
                <c:pt idx="200">
                  <c:v>3.35</c:v>
                </c:pt>
                <c:pt idx="201">
                  <c:v>3.5939999999999999</c:v>
                </c:pt>
                <c:pt idx="202">
                  <c:v>3.641</c:v>
                </c:pt>
                <c:pt idx="203">
                  <c:v>3.6349999999999998</c:v>
                </c:pt>
                <c:pt idx="204">
                  <c:v>3.3889999999999998</c:v>
                </c:pt>
                <c:pt idx="205">
                  <c:v>3.29</c:v>
                </c:pt>
                <c:pt idx="206">
                  <c:v>3.2269999999999999</c:v>
                </c:pt>
                <c:pt idx="207">
                  <c:v>3.1160000000000001</c:v>
                </c:pt>
                <c:pt idx="208">
                  <c:v>2.9580000000000002</c:v>
                </c:pt>
                <c:pt idx="209">
                  <c:v>3.23</c:v>
                </c:pt>
                <c:pt idx="210">
                  <c:v>3.407</c:v>
                </c:pt>
                <c:pt idx="211">
                  <c:v>3.7490000000000001</c:v>
                </c:pt>
                <c:pt idx="212">
                  <c:v>3.831</c:v>
                </c:pt>
                <c:pt idx="213">
                  <c:v>3.7970000000000002</c:v>
                </c:pt>
                <c:pt idx="214">
                  <c:v>3.7650000000000001</c:v>
                </c:pt>
                <c:pt idx="215">
                  <c:v>3.41</c:v>
                </c:pt>
                <c:pt idx="216">
                  <c:v>3.5870000000000002</c:v>
                </c:pt>
                <c:pt idx="217">
                  <c:v>3.625</c:v>
                </c:pt>
                <c:pt idx="218">
                  <c:v>3.677</c:v>
                </c:pt>
                <c:pt idx="219">
                  <c:v>3.512</c:v>
                </c:pt>
                <c:pt idx="220">
                  <c:v>3.4009999999999998</c:v>
                </c:pt>
                <c:pt idx="221">
                  <c:v>3.5390000000000001</c:v>
                </c:pt>
                <c:pt idx="222">
                  <c:v>3.8279999999999998</c:v>
                </c:pt>
                <c:pt idx="223">
                  <c:v>4.3040000000000003</c:v>
                </c:pt>
                <c:pt idx="224">
                  <c:v>4.5449999999999999</c:v>
                </c:pt>
                <c:pt idx="225">
                  <c:v>4.7789999999999999</c:v>
                </c:pt>
                <c:pt idx="226">
                  <c:v>4.76</c:v>
                </c:pt>
                <c:pt idx="227">
                  <c:v>5.04</c:v>
                </c:pt>
                <c:pt idx="228">
                  <c:v>5.2220000000000004</c:v>
                </c:pt>
                <c:pt idx="229">
                  <c:v>5.7560000000000002</c:v>
                </c:pt>
                <c:pt idx="230">
                  <c:v>6.27</c:v>
                </c:pt>
                <c:pt idx="231">
                  <c:v>6.7789999999999999</c:v>
                </c:pt>
                <c:pt idx="232">
                  <c:v>7.1020000000000003</c:v>
                </c:pt>
                <c:pt idx="233">
                  <c:v>7.16</c:v>
                </c:pt>
                <c:pt idx="234">
                  <c:v>6.7640000000000002</c:v>
                </c:pt>
                <c:pt idx="235">
                  <c:v>6.6840000000000002</c:v>
                </c:pt>
                <c:pt idx="236">
                  <c:v>6.6079999999999997</c:v>
                </c:pt>
                <c:pt idx="237">
                  <c:v>6.7290000000000001</c:v>
                </c:pt>
                <c:pt idx="238">
                  <c:v>6.7590000000000003</c:v>
                </c:pt>
                <c:pt idx="239">
                  <c:v>6.8410000000000002</c:v>
                </c:pt>
                <c:pt idx="240">
                  <c:v>7.016</c:v>
                </c:pt>
                <c:pt idx="241">
                  <c:v>6.8860000000000001</c:v>
                </c:pt>
                <c:pt idx="242">
                  <c:v>6.766</c:v>
                </c:pt>
                <c:pt idx="243">
                  <c:v>6.9160000000000004</c:v>
                </c:pt>
                <c:pt idx="244">
                  <c:v>7.1280000000000001</c:v>
                </c:pt>
                <c:pt idx="245">
                  <c:v>7.0880000000000001</c:v>
                </c:pt>
                <c:pt idx="246">
                  <c:v>6.9240000000000004</c:v>
                </c:pt>
                <c:pt idx="247">
                  <c:v>6.5839999999999996</c:v>
                </c:pt>
                <c:pt idx="248">
                  <c:v>6.5810000000000004</c:v>
                </c:pt>
                <c:pt idx="249">
                  <c:v>6.6829999999999998</c:v>
                </c:pt>
                <c:pt idx="250">
                  <c:v>7.4740000000000002</c:v>
                </c:pt>
                <c:pt idx="251">
                  <c:v>7.8760000000000003</c:v>
                </c:pt>
                <c:pt idx="252">
                  <c:v>7.8280000000000003</c:v>
                </c:pt>
                <c:pt idx="253">
                  <c:v>7.34</c:v>
                </c:pt>
                <c:pt idx="254">
                  <c:v>7.1749999999999998</c:v>
                </c:pt>
                <c:pt idx="255">
                  <c:v>6.7469999999999999</c:v>
                </c:pt>
                <c:pt idx="256">
                  <c:v>6.39</c:v>
                </c:pt>
                <c:pt idx="257">
                  <c:v>6.2789999999999999</c:v>
                </c:pt>
                <c:pt idx="258">
                  <c:v>6.8609999999999998</c:v>
                </c:pt>
                <c:pt idx="259">
                  <c:v>6.8879999999999999</c:v>
                </c:pt>
                <c:pt idx="260">
                  <c:v>6.6340000000000003</c:v>
                </c:pt>
                <c:pt idx="261">
                  <c:v>6.3520000000000003</c:v>
                </c:pt>
                <c:pt idx="262">
                  <c:v>6.3319999999999999</c:v>
                </c:pt>
                <c:pt idx="263">
                  <c:v>6.2380000000000004</c:v>
                </c:pt>
                <c:pt idx="264">
                  <c:v>6.0350000000000001</c:v>
                </c:pt>
                <c:pt idx="265">
                  <c:v>5.7060000000000004</c:v>
                </c:pt>
                <c:pt idx="266">
                  <c:v>5.3540000000000001</c:v>
                </c:pt>
                <c:pt idx="267">
                  <c:v>5.093</c:v>
                </c:pt>
                <c:pt idx="268">
                  <c:v>5.2430000000000003</c:v>
                </c:pt>
                <c:pt idx="269">
                  <c:v>5.42</c:v>
                </c:pt>
                <c:pt idx="270">
                  <c:v>5.52</c:v>
                </c:pt>
                <c:pt idx="271">
                  <c:v>5.6070000000000002</c:v>
                </c:pt>
                <c:pt idx="272">
                  <c:v>5.6890000000000001</c:v>
                </c:pt>
                <c:pt idx="273">
                  <c:v>5.5330000000000004</c:v>
                </c:pt>
                <c:pt idx="274">
                  <c:v>5.3630000000000004</c:v>
                </c:pt>
                <c:pt idx="275">
                  <c:v>5.3630000000000004</c:v>
                </c:pt>
                <c:pt idx="276">
                  <c:v>5.5869999999999997</c:v>
                </c:pt>
                <c:pt idx="277">
                  <c:v>5.8659999999999997</c:v>
                </c:pt>
                <c:pt idx="278">
                  <c:v>6.0970000000000004</c:v>
                </c:pt>
                <c:pt idx="279">
                  <c:v>6.3330000000000002</c:v>
                </c:pt>
                <c:pt idx="280">
                  <c:v>6.2670000000000003</c:v>
                </c:pt>
                <c:pt idx="281">
                  <c:v>6.1379999999999999</c:v>
                </c:pt>
                <c:pt idx="282">
                  <c:v>5.9189999999999996</c:v>
                </c:pt>
                <c:pt idx="283">
                  <c:v>6.0090000000000003</c:v>
                </c:pt>
                <c:pt idx="284">
                  <c:v>5.9260000000000002</c:v>
                </c:pt>
                <c:pt idx="285">
                  <c:v>5.8719999999999999</c:v>
                </c:pt>
                <c:pt idx="286">
                  <c:v>5.6440000000000001</c:v>
                </c:pt>
                <c:pt idx="287">
                  <c:v>5.431</c:v>
                </c:pt>
                <c:pt idx="288">
                  <c:v>5.2510000000000003</c:v>
                </c:pt>
                <c:pt idx="289">
                  <c:v>5.1859999999999999</c:v>
                </c:pt>
                <c:pt idx="290">
                  <c:v>5.4219999999999997</c:v>
                </c:pt>
                <c:pt idx="291">
                  <c:v>5.343</c:v>
                </c:pt>
                <c:pt idx="292">
                  <c:v>5.0170000000000003</c:v>
                </c:pt>
                <c:pt idx="293">
                  <c:v>4.92</c:v>
                </c:pt>
                <c:pt idx="294">
                  <c:v>5.3929999999999998</c:v>
                </c:pt>
                <c:pt idx="295">
                  <c:v>5.5570000000000004</c:v>
                </c:pt>
                <c:pt idx="296">
                  <c:v>5.3789999999999996</c:v>
                </c:pt>
                <c:pt idx="297">
                  <c:v>5.0010000000000003</c:v>
                </c:pt>
                <c:pt idx="298">
                  <c:v>5.2229999999999999</c:v>
                </c:pt>
                <c:pt idx="299">
                  <c:v>5.5709999999999997</c:v>
                </c:pt>
                <c:pt idx="300">
                  <c:v>5.6989999999999998</c:v>
                </c:pt>
                <c:pt idx="301">
                  <c:v>5.6210000000000004</c:v>
                </c:pt>
                <c:pt idx="302">
                  <c:v>5.077</c:v>
                </c:pt>
                <c:pt idx="303">
                  <c:v>4.8</c:v>
                </c:pt>
                <c:pt idx="304">
                  <c:v>4.5780000000000003</c:v>
                </c:pt>
                <c:pt idx="305">
                  <c:v>4.4409999999999998</c:v>
                </c:pt>
                <c:pt idx="306">
                  <c:v>4.3369999999999997</c:v>
                </c:pt>
                <c:pt idx="307">
                  <c:v>4.2240000000000002</c:v>
                </c:pt>
                <c:pt idx="308">
                  <c:v>4.5579999999999998</c:v>
                </c:pt>
                <c:pt idx="309">
                  <c:v>4.5880000000000001</c:v>
                </c:pt>
                <c:pt idx="310">
                  <c:v>4.6500000000000004</c:v>
                </c:pt>
                <c:pt idx="311">
                  <c:v>4.38</c:v>
                </c:pt>
                <c:pt idx="312">
                  <c:v>3.9830000000000001</c:v>
                </c:pt>
                <c:pt idx="313">
                  <c:v>3.7210000000000001</c:v>
                </c:pt>
                <c:pt idx="314">
                  <c:v>3.6789999999999998</c:v>
                </c:pt>
                <c:pt idx="315">
                  <c:v>3.8420000000000001</c:v>
                </c:pt>
                <c:pt idx="316">
                  <c:v>3.8580000000000001</c:v>
                </c:pt>
                <c:pt idx="317">
                  <c:v>3.9740000000000002</c:v>
                </c:pt>
                <c:pt idx="318">
                  <c:v>3.9820000000000002</c:v>
                </c:pt>
                <c:pt idx="319">
                  <c:v>4.375</c:v>
                </c:pt>
                <c:pt idx="320">
                  <c:v>4.0960000000000001</c:v>
                </c:pt>
                <c:pt idx="321">
                  <c:v>4.1449999999999996</c:v>
                </c:pt>
                <c:pt idx="322">
                  <c:v>3.706</c:v>
                </c:pt>
                <c:pt idx="323">
                  <c:v>3.774</c:v>
                </c:pt>
                <c:pt idx="324">
                  <c:v>3.8490000000000002</c:v>
                </c:pt>
                <c:pt idx="325">
                  <c:v>4.069</c:v>
                </c:pt>
                <c:pt idx="326">
                  <c:v>4.2240000000000002</c:v>
                </c:pt>
                <c:pt idx="327">
                  <c:v>4.3470000000000004</c:v>
                </c:pt>
                <c:pt idx="328">
                  <c:v>4.2130000000000001</c:v>
                </c:pt>
                <c:pt idx="329">
                  <c:v>4.0510000000000002</c:v>
                </c:pt>
                <c:pt idx="330">
                  <c:v>3.7869999999999999</c:v>
                </c:pt>
                <c:pt idx="331">
                  <c:v>3.726</c:v>
                </c:pt>
                <c:pt idx="332">
                  <c:v>3.8050000000000002</c:v>
                </c:pt>
                <c:pt idx="333">
                  <c:v>3.839</c:v>
                </c:pt>
                <c:pt idx="334">
                  <c:v>3.7669999999999999</c:v>
                </c:pt>
                <c:pt idx="335">
                  <c:v>3.4929999999999999</c:v>
                </c:pt>
                <c:pt idx="336">
                  <c:v>3.4329999999999998</c:v>
                </c:pt>
                <c:pt idx="337">
                  <c:v>3.5430000000000001</c:v>
                </c:pt>
                <c:pt idx="338">
                  <c:v>3.7719999999999998</c:v>
                </c:pt>
                <c:pt idx="339">
                  <c:v>3.7090000000000001</c:v>
                </c:pt>
                <c:pt idx="340">
                  <c:v>3.6459999999999999</c:v>
                </c:pt>
                <c:pt idx="341">
                  <c:v>3.5619999999999998</c:v>
                </c:pt>
                <c:pt idx="342">
                  <c:v>3.5419999999999998</c:v>
                </c:pt>
                <c:pt idx="343">
                  <c:v>3.5289999999999999</c:v>
                </c:pt>
                <c:pt idx="344">
                  <c:v>3.61</c:v>
                </c:pt>
                <c:pt idx="345">
                  <c:v>3.827</c:v>
                </c:pt>
                <c:pt idx="346">
                  <c:v>3.99</c:v>
                </c:pt>
                <c:pt idx="347">
                  <c:v>4.0970000000000004</c:v>
                </c:pt>
                <c:pt idx="348">
                  <c:v>4.05</c:v>
                </c:pt>
                <c:pt idx="349">
                  <c:v>3.8370000000000002</c:v>
                </c:pt>
                <c:pt idx="350">
                  <c:v>3.597</c:v>
                </c:pt>
                <c:pt idx="351">
                  <c:v>3.468</c:v>
                </c:pt>
                <c:pt idx="352">
                  <c:v>4.1239999999999997</c:v>
                </c:pt>
                <c:pt idx="353">
                  <c:v>4.2590000000000003</c:v>
                </c:pt>
                <c:pt idx="354">
                  <c:v>4.5739999999999998</c:v>
                </c:pt>
                <c:pt idx="355">
                  <c:v>4.1609999999999996</c:v>
                </c:pt>
                <c:pt idx="356">
                  <c:v>4.0510000000000002</c:v>
                </c:pt>
                <c:pt idx="357">
                  <c:v>3.78</c:v>
                </c:pt>
                <c:pt idx="358">
                  <c:v>3.4849999999999999</c:v>
                </c:pt>
                <c:pt idx="359">
                  <c:v>3.605</c:v>
                </c:pt>
                <c:pt idx="360">
                  <c:v>3.6070000000000002</c:v>
                </c:pt>
                <c:pt idx="361">
                  <c:v>3.7759999999999998</c:v>
                </c:pt>
                <c:pt idx="362">
                  <c:v>3.8759999999999999</c:v>
                </c:pt>
                <c:pt idx="363">
                  <c:v>7.4260000000000002</c:v>
                </c:pt>
                <c:pt idx="364">
                  <c:v>10.592000000000001</c:v>
                </c:pt>
                <c:pt idx="365">
                  <c:v>13.374000000000001</c:v>
                </c:pt>
                <c:pt idx="366">
                  <c:v>12.241</c:v>
                </c:pt>
                <c:pt idx="367">
                  <c:v>10.712</c:v>
                </c:pt>
                <c:pt idx="368">
                  <c:v>8.99</c:v>
                </c:pt>
                <c:pt idx="369">
                  <c:v>7.5250000000000004</c:v>
                </c:pt>
                <c:pt idx="370">
                  <c:v>6.94</c:v>
                </c:pt>
                <c:pt idx="371">
                  <c:v>6.6870000000000003</c:v>
                </c:pt>
                <c:pt idx="372">
                  <c:v>6.6950000000000003</c:v>
                </c:pt>
                <c:pt idx="373">
                  <c:v>6.63</c:v>
                </c:pt>
                <c:pt idx="374">
                  <c:v>6.5460000000000003</c:v>
                </c:pt>
                <c:pt idx="375">
                  <c:v>6.2880000000000003</c:v>
                </c:pt>
                <c:pt idx="376">
                  <c:v>6.1859999999999999</c:v>
                </c:pt>
                <c:pt idx="377">
                  <c:v>6.1550000000000002</c:v>
                </c:pt>
                <c:pt idx="378">
                  <c:v>6.048</c:v>
                </c:pt>
                <c:pt idx="379">
                  <c:v>5.6369999999999996</c:v>
                </c:pt>
                <c:pt idx="380">
                  <c:v>5.2130000000000001</c:v>
                </c:pt>
                <c:pt idx="381">
                  <c:v>4.984</c:v>
                </c:pt>
                <c:pt idx="382">
                  <c:v>4.7729999999999997</c:v>
                </c:pt>
                <c:pt idx="383">
                  <c:v>4.6989999999999998</c:v>
                </c:pt>
                <c:pt idx="384">
                  <c:v>4.5</c:v>
                </c:pt>
                <c:pt idx="385">
                  <c:v>4.2430000000000003</c:v>
                </c:pt>
                <c:pt idx="386">
                  <c:v>3.9689999999999999</c:v>
                </c:pt>
                <c:pt idx="387">
                  <c:v>3.9350000000000001</c:v>
                </c:pt>
                <c:pt idx="388">
                  <c:v>3.8519999999999999</c:v>
                </c:pt>
                <c:pt idx="389">
                  <c:v>4.149</c:v>
                </c:pt>
                <c:pt idx="390">
                  <c:v>4.2169999999999996</c:v>
                </c:pt>
                <c:pt idx="391">
                  <c:v>4.2389999999999999</c:v>
                </c:pt>
                <c:pt idx="392">
                  <c:v>4.0060000000000002</c:v>
                </c:pt>
                <c:pt idx="393">
                  <c:v>3.8839999999999999</c:v>
                </c:pt>
                <c:pt idx="394">
                  <c:v>4.0670000000000002</c:v>
                </c:pt>
                <c:pt idx="395">
                  <c:v>4.0780000000000003</c:v>
                </c:pt>
                <c:pt idx="396">
                  <c:v>4.1829999999999998</c:v>
                </c:pt>
                <c:pt idx="397">
                  <c:v>4.1150000000000002</c:v>
                </c:pt>
                <c:pt idx="398">
                  <c:v>4.056</c:v>
                </c:pt>
                <c:pt idx="399">
                  <c:v>4.109</c:v>
                </c:pt>
                <c:pt idx="400">
                  <c:v>4.1360000000000001</c:v>
                </c:pt>
                <c:pt idx="401">
                  <c:v>4.2610000000000001</c:v>
                </c:pt>
                <c:pt idx="402">
                  <c:v>4.1870000000000003</c:v>
                </c:pt>
                <c:pt idx="403">
                  <c:v>4.2569999999999997</c:v>
                </c:pt>
                <c:pt idx="404">
                  <c:v>4.375</c:v>
                </c:pt>
                <c:pt idx="405">
                  <c:v>4.7990000000000004</c:v>
                </c:pt>
                <c:pt idx="406">
                  <c:v>5.0780000000000003</c:v>
                </c:pt>
                <c:pt idx="407">
                  <c:v>4.968</c:v>
                </c:pt>
                <c:pt idx="408">
                  <c:v>4.4470000000000001</c:v>
                </c:pt>
                <c:pt idx="409">
                  <c:v>4.3499999999999996</c:v>
                </c:pt>
                <c:pt idx="410">
                  <c:v>4.5999999999999996</c:v>
                </c:pt>
                <c:pt idx="411">
                  <c:v>4.6109999999999998</c:v>
                </c:pt>
                <c:pt idx="412">
                  <c:v>4.6260000000000003</c:v>
                </c:pt>
                <c:pt idx="413">
                  <c:v>4.5380000000000003</c:v>
                </c:pt>
                <c:pt idx="414">
                  <c:v>4.9219999999999997</c:v>
                </c:pt>
                <c:pt idx="415">
                  <c:v>5.2309999999999999</c:v>
                </c:pt>
                <c:pt idx="416">
                  <c:v>5.2519999999999998</c:v>
                </c:pt>
                <c:pt idx="417">
                  <c:v>5.1820000000000004</c:v>
                </c:pt>
                <c:pt idx="418">
                  <c:v>4.835</c:v>
                </c:pt>
                <c:pt idx="419">
                  <c:v>4.8460000000000001</c:v>
                </c:pt>
                <c:pt idx="420">
                  <c:v>4.84</c:v>
                </c:pt>
                <c:pt idx="421">
                  <c:v>5.3789999999999996</c:v>
                </c:pt>
                <c:pt idx="422">
                  <c:v>5.71</c:v>
                </c:pt>
                <c:pt idx="423">
                  <c:v>5.7770000000000001</c:v>
                </c:pt>
                <c:pt idx="424">
                  <c:v>5.258</c:v>
                </c:pt>
                <c:pt idx="425">
                  <c:v>4.8159999999999998</c:v>
                </c:pt>
              </c:numCache>
            </c:numRef>
          </c:val>
          <c:smooth val="0"/>
          <c:extLst>
            <c:ext xmlns:c16="http://schemas.microsoft.com/office/drawing/2014/chart" uri="{C3380CC4-5D6E-409C-BE32-E72D297353CC}">
              <c16:uniqueId val="{00000002-83F8-41B6-81F6-1197391563D8}"/>
            </c:ext>
          </c:extLst>
        </c:ser>
        <c:dLbls>
          <c:showLegendKey val="0"/>
          <c:showVal val="0"/>
          <c:showCatName val="0"/>
          <c:showSerName val="0"/>
          <c:showPercent val="0"/>
          <c:showBubbleSize val="0"/>
        </c:dLbls>
        <c:marker val="1"/>
        <c:smooth val="0"/>
        <c:axId val="546794303"/>
        <c:axId val="546793343"/>
      </c:lineChart>
      <c:dateAx>
        <c:axId val="546794303"/>
        <c:scaling>
          <c:orientation val="minMax"/>
          <c:max val="45870"/>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546793343"/>
        <c:crosses val="autoZero"/>
        <c:auto val="1"/>
        <c:lblOffset val="100"/>
        <c:baseTimeUnit val="months"/>
        <c:majorUnit val="60"/>
        <c:majorTimeUnit val="months"/>
      </c:dateAx>
      <c:valAx>
        <c:axId val="546793343"/>
        <c:scaling>
          <c:orientation val="minMax"/>
          <c:min val="0"/>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546794303"/>
        <c:crosses val="autoZero"/>
        <c:crossBetween val="between"/>
        <c:majorUnit val="4"/>
      </c:valAx>
      <c:valAx>
        <c:axId val="552049871"/>
        <c:scaling>
          <c:orientation val="minMax"/>
          <c:max val="16"/>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552025391"/>
        <c:crosses val="max"/>
        <c:crossBetween val="between"/>
        <c:majorUnit val="4"/>
      </c:valAx>
      <c:dateAx>
        <c:axId val="552025391"/>
        <c:scaling>
          <c:orientation val="minMax"/>
        </c:scaling>
        <c:delete val="1"/>
        <c:axPos val="b"/>
        <c:numFmt formatCode="mmm&quot;-&quot;yyyy" sourceLinked="1"/>
        <c:majorTickMark val="out"/>
        <c:minorTickMark val="none"/>
        <c:tickLblPos val="nextTo"/>
        <c:crossAx val="552049871"/>
        <c:crosses val="autoZero"/>
        <c:auto val="1"/>
        <c:lblOffset val="100"/>
        <c:baseTimeUnit val="months"/>
      </c:dateAx>
      <c:spPr>
        <a:noFill/>
        <a:ln w="25400">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areaChart>
        <c:grouping val="stacked"/>
        <c:varyColors val="0"/>
        <c:ser>
          <c:idx val="1"/>
          <c:order val="0"/>
          <c:tx>
            <c:strRef>
              <c:f>'Slide 18'!$L$10</c:f>
              <c:strCache>
                <c:ptCount val="1"/>
                <c:pt idx="0">
                  <c:v>Upper Range</c:v>
                </c:pt>
              </c:strCache>
            </c:strRef>
          </c:tx>
          <c:spPr>
            <a:noFill/>
            <a:ln>
              <a:noFill/>
            </a:ln>
            <a:effectLst/>
            <a:extLst>
              <a:ext uri="{91240B29-F687-4F45-9708-019B960494DF}">
                <a14:hiddenLine xmlns:a14="http://schemas.microsoft.com/office/drawing/2010/main">
                  <a:solidFill>
                    <a:prstClr val="black"/>
                  </a:solidFill>
                </a14:hiddenLine>
              </a:ext>
            </a:extLst>
          </c:spPr>
          <c:cat>
            <c:numRef>
              <c:f>'Slide 18'!$J$11:$J$67</c:f>
              <c:numCache>
                <c:formatCode>mmm"-"yyyy</c:formatCode>
                <c:ptCount val="57"/>
                <c:pt idx="0">
                  <c:v>40999</c:v>
                </c:pt>
                <c:pt idx="1">
                  <c:v>41090</c:v>
                </c:pt>
                <c:pt idx="2">
                  <c:v>41182</c:v>
                </c:pt>
                <c:pt idx="3">
                  <c:v>41274</c:v>
                </c:pt>
                <c:pt idx="4">
                  <c:v>41364</c:v>
                </c:pt>
                <c:pt idx="5">
                  <c:v>41455</c:v>
                </c:pt>
                <c:pt idx="6">
                  <c:v>41547</c:v>
                </c:pt>
                <c:pt idx="7">
                  <c:v>41639</c:v>
                </c:pt>
                <c:pt idx="8">
                  <c:v>41729</c:v>
                </c:pt>
                <c:pt idx="9">
                  <c:v>41820</c:v>
                </c:pt>
                <c:pt idx="10">
                  <c:v>41912</c:v>
                </c:pt>
                <c:pt idx="11">
                  <c:v>42004</c:v>
                </c:pt>
                <c:pt idx="12">
                  <c:v>42094</c:v>
                </c:pt>
                <c:pt idx="13">
                  <c:v>42185</c:v>
                </c:pt>
                <c:pt idx="14">
                  <c:v>42277</c:v>
                </c:pt>
                <c:pt idx="15">
                  <c:v>42369</c:v>
                </c:pt>
                <c:pt idx="16">
                  <c:v>42460</c:v>
                </c:pt>
                <c:pt idx="17">
                  <c:v>42551</c:v>
                </c:pt>
                <c:pt idx="18">
                  <c:v>42643</c:v>
                </c:pt>
                <c:pt idx="19">
                  <c:v>42735</c:v>
                </c:pt>
                <c:pt idx="20">
                  <c:v>42825</c:v>
                </c:pt>
                <c:pt idx="21">
                  <c:v>42916</c:v>
                </c:pt>
                <c:pt idx="22">
                  <c:v>43008</c:v>
                </c:pt>
                <c:pt idx="23">
                  <c:v>43100</c:v>
                </c:pt>
                <c:pt idx="24">
                  <c:v>43190</c:v>
                </c:pt>
                <c:pt idx="25">
                  <c:v>43281</c:v>
                </c:pt>
                <c:pt idx="26">
                  <c:v>43373</c:v>
                </c:pt>
                <c:pt idx="27">
                  <c:v>43465</c:v>
                </c:pt>
                <c:pt idx="28">
                  <c:v>43555</c:v>
                </c:pt>
                <c:pt idx="29">
                  <c:v>43646</c:v>
                </c:pt>
                <c:pt idx="30">
                  <c:v>43738</c:v>
                </c:pt>
                <c:pt idx="31">
                  <c:v>43830</c:v>
                </c:pt>
                <c:pt idx="32">
                  <c:v>43921</c:v>
                </c:pt>
                <c:pt idx="33">
                  <c:v>44012</c:v>
                </c:pt>
                <c:pt idx="34">
                  <c:v>44104</c:v>
                </c:pt>
                <c:pt idx="35">
                  <c:v>44196</c:v>
                </c:pt>
                <c:pt idx="36">
                  <c:v>44286</c:v>
                </c:pt>
                <c:pt idx="37">
                  <c:v>44377</c:v>
                </c:pt>
                <c:pt idx="38">
                  <c:v>44469</c:v>
                </c:pt>
                <c:pt idx="39">
                  <c:v>44561</c:v>
                </c:pt>
                <c:pt idx="40">
                  <c:v>44651</c:v>
                </c:pt>
                <c:pt idx="41">
                  <c:v>44742</c:v>
                </c:pt>
                <c:pt idx="42">
                  <c:v>44834</c:v>
                </c:pt>
                <c:pt idx="43">
                  <c:v>44926</c:v>
                </c:pt>
                <c:pt idx="44">
                  <c:v>45016</c:v>
                </c:pt>
                <c:pt idx="45">
                  <c:v>45107</c:v>
                </c:pt>
                <c:pt idx="46">
                  <c:v>45199</c:v>
                </c:pt>
                <c:pt idx="47">
                  <c:v>45291</c:v>
                </c:pt>
                <c:pt idx="48">
                  <c:v>45382</c:v>
                </c:pt>
                <c:pt idx="49">
                  <c:v>45473</c:v>
                </c:pt>
                <c:pt idx="50">
                  <c:v>45565</c:v>
                </c:pt>
                <c:pt idx="51">
                  <c:v>45657</c:v>
                </c:pt>
                <c:pt idx="52">
                  <c:v>45747</c:v>
                </c:pt>
                <c:pt idx="53">
                  <c:v>45838</c:v>
                </c:pt>
                <c:pt idx="54">
                  <c:v>45930</c:v>
                </c:pt>
                <c:pt idx="55">
                  <c:v>45931</c:v>
                </c:pt>
                <c:pt idx="56" formatCode="mmm\-yy">
                  <c:v>45962</c:v>
                </c:pt>
              </c:numCache>
            </c:numRef>
          </c:cat>
          <c:val>
            <c:numRef>
              <c:f>'Slide 18'!$L$11:$L$67</c:f>
              <c:numCache>
                <c:formatCode>0.0</c:formatCode>
                <c:ptCount val="57"/>
                <c:pt idx="0">
                  <c:v>#N/A</c:v>
                </c:pt>
                <c:pt idx="1">
                  <c:v>#N/A</c:v>
                </c:pt>
                <c:pt idx="2">
                  <c:v>#N/A</c:v>
                </c:pt>
                <c:pt idx="3">
                  <c:v>#N/A</c:v>
                </c:pt>
                <c:pt idx="4">
                  <c:v>#N/A</c:v>
                </c:pt>
                <c:pt idx="5">
                  <c:v>#N/A</c:v>
                </c:pt>
                <c:pt idx="6">
                  <c:v>#N/A</c:v>
                </c:pt>
                <c:pt idx="7">
                  <c:v>#N/A</c:v>
                </c:pt>
                <c:pt idx="8">
                  <c:v>#N/A</c:v>
                </c:pt>
                <c:pt idx="9">
                  <c:v>#N/A</c:v>
                </c:pt>
                <c:pt idx="10">
                  <c:v>#N/A</c:v>
                </c:pt>
                <c:pt idx="11">
                  <c:v>#N/A</c:v>
                </c:pt>
                <c:pt idx="12">
                  <c:v>#N/A</c:v>
                </c:pt>
                <c:pt idx="13">
                  <c:v>3.3</c:v>
                </c:pt>
                <c:pt idx="14">
                  <c:v>3</c:v>
                </c:pt>
                <c:pt idx="15">
                  <c:v>3</c:v>
                </c:pt>
                <c:pt idx="16">
                  <c:v>3</c:v>
                </c:pt>
                <c:pt idx="17">
                  <c:v>2.8</c:v>
                </c:pt>
                <c:pt idx="18">
                  <c:v>2.5</c:v>
                </c:pt>
                <c:pt idx="19">
                  <c:v>2.5</c:v>
                </c:pt>
                <c:pt idx="20">
                  <c:v>2.5</c:v>
                </c:pt>
                <c:pt idx="21">
                  <c:v>2.5</c:v>
                </c:pt>
                <c:pt idx="22">
                  <c:v>2.2999999999999998</c:v>
                </c:pt>
                <c:pt idx="23">
                  <c:v>2.2999999999999998</c:v>
                </c:pt>
                <c:pt idx="24">
                  <c:v>2.2999999999999998</c:v>
                </c:pt>
                <c:pt idx="25">
                  <c:v>2.2999999999999998</c:v>
                </c:pt>
                <c:pt idx="26">
                  <c:v>2.5</c:v>
                </c:pt>
                <c:pt idx="27">
                  <c:v>2.5</c:v>
                </c:pt>
                <c:pt idx="28">
                  <c:v>2.5</c:v>
                </c:pt>
                <c:pt idx="29">
                  <c:v>2.4</c:v>
                </c:pt>
                <c:pt idx="30">
                  <c:v>2</c:v>
                </c:pt>
                <c:pt idx="31">
                  <c:v>2</c:v>
                </c:pt>
                <c:pt idx="32">
                  <c:v>2</c:v>
                </c:pt>
                <c:pt idx="33">
                  <c:v>2</c:v>
                </c:pt>
                <c:pt idx="34">
                  <c:v>2</c:v>
                </c:pt>
                <c:pt idx="35">
                  <c:v>2</c:v>
                </c:pt>
                <c:pt idx="36">
                  <c:v>2</c:v>
                </c:pt>
                <c:pt idx="37">
                  <c:v>2</c:v>
                </c:pt>
                <c:pt idx="38">
                  <c:v>2</c:v>
                </c:pt>
                <c:pt idx="39">
                  <c:v>2</c:v>
                </c:pt>
                <c:pt idx="40">
                  <c:v>2</c:v>
                </c:pt>
                <c:pt idx="41">
                  <c:v>2</c:v>
                </c:pt>
                <c:pt idx="42">
                  <c:v>2.2999999999999998</c:v>
                </c:pt>
                <c:pt idx="43">
                  <c:v>2.2999999999999998</c:v>
                </c:pt>
                <c:pt idx="44">
                  <c:v>2.2999999999999998</c:v>
                </c:pt>
                <c:pt idx="45">
                  <c:v>2.4</c:v>
                </c:pt>
                <c:pt idx="46">
                  <c:v>2.4</c:v>
                </c:pt>
                <c:pt idx="47">
                  <c:v>2.4</c:v>
                </c:pt>
                <c:pt idx="48">
                  <c:v>2.4</c:v>
                </c:pt>
                <c:pt idx="49">
                  <c:v>2.4</c:v>
                </c:pt>
                <c:pt idx="50">
                  <c:v>2.4</c:v>
                </c:pt>
                <c:pt idx="51">
                  <c:v>2.4</c:v>
                </c:pt>
                <c:pt idx="52">
                  <c:v>2.5</c:v>
                </c:pt>
                <c:pt idx="53">
                  <c:v>2.5</c:v>
                </c:pt>
                <c:pt idx="54">
                  <c:v>2.6</c:v>
                </c:pt>
                <c:pt idx="55">
                  <c:v>2.6</c:v>
                </c:pt>
                <c:pt idx="56">
                  <c:v>2.6</c:v>
                </c:pt>
              </c:numCache>
            </c:numRef>
          </c:val>
          <c:extLst>
            <c:ext xmlns:c16="http://schemas.microsoft.com/office/drawing/2014/chart" uri="{C3380CC4-5D6E-409C-BE32-E72D297353CC}">
              <c16:uniqueId val="{00000000-D31B-4EED-BA9A-2FDD2A13AFE6}"/>
            </c:ext>
          </c:extLst>
        </c:ser>
        <c:ser>
          <c:idx val="2"/>
          <c:order val="1"/>
          <c:tx>
            <c:strRef>
              <c:f>'Slide 18'!$M$10</c:f>
              <c:strCache>
                <c:ptCount val="1"/>
                <c:pt idx="0">
                  <c:v>FOMC Range of Longer-Run Funds Rate Projections</c:v>
                </c:pt>
              </c:strCache>
            </c:strRef>
          </c:tx>
          <c:spPr>
            <a:solidFill>
              <a:srgbClr val="F0F0F0"/>
            </a:solidFill>
            <a:ln>
              <a:noFill/>
              <a:prstDash val="dash"/>
            </a:ln>
            <a:effectLst/>
          </c:spPr>
          <c:cat>
            <c:numRef>
              <c:f>'Slide 18'!$J$11:$J$67</c:f>
              <c:numCache>
                <c:formatCode>mmm"-"yyyy</c:formatCode>
                <c:ptCount val="57"/>
                <c:pt idx="0">
                  <c:v>40999</c:v>
                </c:pt>
                <c:pt idx="1">
                  <c:v>41090</c:v>
                </c:pt>
                <c:pt idx="2">
                  <c:v>41182</c:v>
                </c:pt>
                <c:pt idx="3">
                  <c:v>41274</c:v>
                </c:pt>
                <c:pt idx="4">
                  <c:v>41364</c:v>
                </c:pt>
                <c:pt idx="5">
                  <c:v>41455</c:v>
                </c:pt>
                <c:pt idx="6">
                  <c:v>41547</c:v>
                </c:pt>
                <c:pt idx="7">
                  <c:v>41639</c:v>
                </c:pt>
                <c:pt idx="8">
                  <c:v>41729</c:v>
                </c:pt>
                <c:pt idx="9">
                  <c:v>41820</c:v>
                </c:pt>
                <c:pt idx="10">
                  <c:v>41912</c:v>
                </c:pt>
                <c:pt idx="11">
                  <c:v>42004</c:v>
                </c:pt>
                <c:pt idx="12">
                  <c:v>42094</c:v>
                </c:pt>
                <c:pt idx="13">
                  <c:v>42185</c:v>
                </c:pt>
                <c:pt idx="14">
                  <c:v>42277</c:v>
                </c:pt>
                <c:pt idx="15">
                  <c:v>42369</c:v>
                </c:pt>
                <c:pt idx="16">
                  <c:v>42460</c:v>
                </c:pt>
                <c:pt idx="17">
                  <c:v>42551</c:v>
                </c:pt>
                <c:pt idx="18">
                  <c:v>42643</c:v>
                </c:pt>
                <c:pt idx="19">
                  <c:v>42735</c:v>
                </c:pt>
                <c:pt idx="20">
                  <c:v>42825</c:v>
                </c:pt>
                <c:pt idx="21">
                  <c:v>42916</c:v>
                </c:pt>
                <c:pt idx="22">
                  <c:v>43008</c:v>
                </c:pt>
                <c:pt idx="23">
                  <c:v>43100</c:v>
                </c:pt>
                <c:pt idx="24">
                  <c:v>43190</c:v>
                </c:pt>
                <c:pt idx="25">
                  <c:v>43281</c:v>
                </c:pt>
                <c:pt idx="26">
                  <c:v>43373</c:v>
                </c:pt>
                <c:pt idx="27">
                  <c:v>43465</c:v>
                </c:pt>
                <c:pt idx="28">
                  <c:v>43555</c:v>
                </c:pt>
                <c:pt idx="29">
                  <c:v>43646</c:v>
                </c:pt>
                <c:pt idx="30">
                  <c:v>43738</c:v>
                </c:pt>
                <c:pt idx="31">
                  <c:v>43830</c:v>
                </c:pt>
                <c:pt idx="32">
                  <c:v>43921</c:v>
                </c:pt>
                <c:pt idx="33">
                  <c:v>44012</c:v>
                </c:pt>
                <c:pt idx="34">
                  <c:v>44104</c:v>
                </c:pt>
                <c:pt idx="35">
                  <c:v>44196</c:v>
                </c:pt>
                <c:pt idx="36">
                  <c:v>44286</c:v>
                </c:pt>
                <c:pt idx="37">
                  <c:v>44377</c:v>
                </c:pt>
                <c:pt idx="38">
                  <c:v>44469</c:v>
                </c:pt>
                <c:pt idx="39">
                  <c:v>44561</c:v>
                </c:pt>
                <c:pt idx="40">
                  <c:v>44651</c:v>
                </c:pt>
                <c:pt idx="41">
                  <c:v>44742</c:v>
                </c:pt>
                <c:pt idx="42">
                  <c:v>44834</c:v>
                </c:pt>
                <c:pt idx="43">
                  <c:v>44926</c:v>
                </c:pt>
                <c:pt idx="44">
                  <c:v>45016</c:v>
                </c:pt>
                <c:pt idx="45">
                  <c:v>45107</c:v>
                </c:pt>
                <c:pt idx="46">
                  <c:v>45199</c:v>
                </c:pt>
                <c:pt idx="47">
                  <c:v>45291</c:v>
                </c:pt>
                <c:pt idx="48">
                  <c:v>45382</c:v>
                </c:pt>
                <c:pt idx="49">
                  <c:v>45473</c:v>
                </c:pt>
                <c:pt idx="50">
                  <c:v>45565</c:v>
                </c:pt>
                <c:pt idx="51">
                  <c:v>45657</c:v>
                </c:pt>
                <c:pt idx="52">
                  <c:v>45747</c:v>
                </c:pt>
                <c:pt idx="53">
                  <c:v>45838</c:v>
                </c:pt>
                <c:pt idx="54">
                  <c:v>45930</c:v>
                </c:pt>
                <c:pt idx="55">
                  <c:v>45931</c:v>
                </c:pt>
                <c:pt idx="56" formatCode="mmm\-yy">
                  <c:v>45962</c:v>
                </c:pt>
              </c:numCache>
            </c:numRef>
          </c:cat>
          <c:val>
            <c:numRef>
              <c:f>'Slide 18'!$M$11:$M$67</c:f>
              <c:numCache>
                <c:formatCode>0.0</c:formatCode>
                <c:ptCount val="57"/>
                <c:pt idx="0">
                  <c:v>#N/A</c:v>
                </c:pt>
                <c:pt idx="1">
                  <c:v>#N/A</c:v>
                </c:pt>
                <c:pt idx="2">
                  <c:v>#N/A</c:v>
                </c:pt>
                <c:pt idx="3">
                  <c:v>#N/A</c:v>
                </c:pt>
                <c:pt idx="4">
                  <c:v>#N/A</c:v>
                </c:pt>
                <c:pt idx="5">
                  <c:v>#N/A</c:v>
                </c:pt>
                <c:pt idx="6">
                  <c:v>#N/A</c:v>
                </c:pt>
                <c:pt idx="7">
                  <c:v>#N/A</c:v>
                </c:pt>
                <c:pt idx="8">
                  <c:v>#N/A</c:v>
                </c:pt>
                <c:pt idx="9">
                  <c:v>#N/A</c:v>
                </c:pt>
                <c:pt idx="10">
                  <c:v>#N/A</c:v>
                </c:pt>
                <c:pt idx="11">
                  <c:v>#N/A</c:v>
                </c:pt>
                <c:pt idx="12">
                  <c:v>#N/A</c:v>
                </c:pt>
                <c:pt idx="13">
                  <c:v>1</c:v>
                </c:pt>
                <c:pt idx="14">
                  <c:v>1</c:v>
                </c:pt>
                <c:pt idx="15">
                  <c:v>1</c:v>
                </c:pt>
                <c:pt idx="16">
                  <c:v>1</c:v>
                </c:pt>
                <c:pt idx="17">
                  <c:v>1</c:v>
                </c:pt>
                <c:pt idx="18">
                  <c:v>1.2999999999999998</c:v>
                </c:pt>
                <c:pt idx="19">
                  <c:v>1.2999999999999998</c:v>
                </c:pt>
                <c:pt idx="20">
                  <c:v>1.2999999999999998</c:v>
                </c:pt>
                <c:pt idx="21">
                  <c:v>1</c:v>
                </c:pt>
                <c:pt idx="22">
                  <c:v>1.2000000000000002</c:v>
                </c:pt>
                <c:pt idx="23">
                  <c:v>0.70000000000000018</c:v>
                </c:pt>
                <c:pt idx="24">
                  <c:v>1.2000000000000002</c:v>
                </c:pt>
                <c:pt idx="25">
                  <c:v>1.2000000000000002</c:v>
                </c:pt>
                <c:pt idx="26">
                  <c:v>1</c:v>
                </c:pt>
                <c:pt idx="27">
                  <c:v>1</c:v>
                </c:pt>
                <c:pt idx="28">
                  <c:v>1</c:v>
                </c:pt>
                <c:pt idx="29">
                  <c:v>0.89999999999999991</c:v>
                </c:pt>
                <c:pt idx="30">
                  <c:v>1.2999999999999998</c:v>
                </c:pt>
                <c:pt idx="31">
                  <c:v>1.2999999999999998</c:v>
                </c:pt>
                <c:pt idx="32">
                  <c:v>1.1499999999999999</c:v>
                </c:pt>
                <c:pt idx="33">
                  <c:v>1</c:v>
                </c:pt>
                <c:pt idx="34">
                  <c:v>1</c:v>
                </c:pt>
                <c:pt idx="35">
                  <c:v>1</c:v>
                </c:pt>
                <c:pt idx="36">
                  <c:v>1</c:v>
                </c:pt>
                <c:pt idx="37">
                  <c:v>1</c:v>
                </c:pt>
                <c:pt idx="38">
                  <c:v>1</c:v>
                </c:pt>
                <c:pt idx="39">
                  <c:v>1</c:v>
                </c:pt>
                <c:pt idx="40">
                  <c:v>1</c:v>
                </c:pt>
                <c:pt idx="41">
                  <c:v>1</c:v>
                </c:pt>
                <c:pt idx="42">
                  <c:v>0.70000000000000018</c:v>
                </c:pt>
                <c:pt idx="43">
                  <c:v>1</c:v>
                </c:pt>
                <c:pt idx="44">
                  <c:v>1.3000000000000003</c:v>
                </c:pt>
                <c:pt idx="45">
                  <c:v>1.2000000000000002</c:v>
                </c:pt>
                <c:pt idx="46">
                  <c:v>1.4</c:v>
                </c:pt>
                <c:pt idx="47">
                  <c:v>1.4</c:v>
                </c:pt>
                <c:pt idx="48">
                  <c:v>1.4</c:v>
                </c:pt>
                <c:pt idx="49">
                  <c:v>1.4</c:v>
                </c:pt>
                <c:pt idx="50">
                  <c:v>1.4</c:v>
                </c:pt>
                <c:pt idx="51">
                  <c:v>1.5</c:v>
                </c:pt>
                <c:pt idx="52">
                  <c:v>1.4</c:v>
                </c:pt>
                <c:pt idx="53">
                  <c:v>1.4</c:v>
                </c:pt>
                <c:pt idx="54">
                  <c:v>1.2999999999999998</c:v>
                </c:pt>
                <c:pt idx="55" formatCode="General">
                  <c:v>1.3</c:v>
                </c:pt>
                <c:pt idx="56" formatCode="General">
                  <c:v>1.3</c:v>
                </c:pt>
              </c:numCache>
            </c:numRef>
          </c:val>
          <c:extLst>
            <c:ext xmlns:c16="http://schemas.microsoft.com/office/drawing/2014/chart" uri="{C3380CC4-5D6E-409C-BE32-E72D297353CC}">
              <c16:uniqueId val="{00000001-D31B-4EED-BA9A-2FDD2A13AFE6}"/>
            </c:ext>
          </c:extLst>
        </c:ser>
        <c:dLbls>
          <c:showLegendKey val="0"/>
          <c:showVal val="0"/>
          <c:showCatName val="0"/>
          <c:showSerName val="0"/>
          <c:showPercent val="0"/>
          <c:showBubbleSize val="0"/>
        </c:dLbls>
        <c:axId val="1023888527"/>
        <c:axId val="1023889007"/>
        <c:extLst>
          <c:ext xmlns:c15="http://schemas.microsoft.com/office/drawing/2012/chart" uri="{02D57815-91ED-43cb-92C2-25804820EDAC}">
            <c15:filteredAreaSeries>
              <c15:ser>
                <c:idx val="3"/>
                <c:order val="4"/>
                <c:spPr>
                  <a:solidFill>
                    <a:schemeClr val="accent4"/>
                  </a:solidFill>
                  <a:ln w="25400">
                    <a:noFill/>
                  </a:ln>
                  <a:effectLst/>
                </c:spPr>
                <c:cat>
                  <c:numRef>
                    <c:extLst>
                      <c:ext uri="{02D57815-91ED-43cb-92C2-25804820EDAC}">
                        <c15:formulaRef>
                          <c15:sqref>'Slide 18'!$J$11:$J$67</c15:sqref>
                        </c15:formulaRef>
                      </c:ext>
                    </c:extLst>
                    <c:numCache>
                      <c:formatCode>mmm"-"yyyy</c:formatCode>
                      <c:ptCount val="57"/>
                      <c:pt idx="0">
                        <c:v>40999</c:v>
                      </c:pt>
                      <c:pt idx="1">
                        <c:v>41090</c:v>
                      </c:pt>
                      <c:pt idx="2">
                        <c:v>41182</c:v>
                      </c:pt>
                      <c:pt idx="3">
                        <c:v>41274</c:v>
                      </c:pt>
                      <c:pt idx="4">
                        <c:v>41364</c:v>
                      </c:pt>
                      <c:pt idx="5">
                        <c:v>41455</c:v>
                      </c:pt>
                      <c:pt idx="6">
                        <c:v>41547</c:v>
                      </c:pt>
                      <c:pt idx="7">
                        <c:v>41639</c:v>
                      </c:pt>
                      <c:pt idx="8">
                        <c:v>41729</c:v>
                      </c:pt>
                      <c:pt idx="9">
                        <c:v>41820</c:v>
                      </c:pt>
                      <c:pt idx="10">
                        <c:v>41912</c:v>
                      </c:pt>
                      <c:pt idx="11">
                        <c:v>42004</c:v>
                      </c:pt>
                      <c:pt idx="12">
                        <c:v>42094</c:v>
                      </c:pt>
                      <c:pt idx="13">
                        <c:v>42185</c:v>
                      </c:pt>
                      <c:pt idx="14">
                        <c:v>42277</c:v>
                      </c:pt>
                      <c:pt idx="15">
                        <c:v>42369</c:v>
                      </c:pt>
                      <c:pt idx="16">
                        <c:v>42460</c:v>
                      </c:pt>
                      <c:pt idx="17">
                        <c:v>42551</c:v>
                      </c:pt>
                      <c:pt idx="18">
                        <c:v>42643</c:v>
                      </c:pt>
                      <c:pt idx="19">
                        <c:v>42735</c:v>
                      </c:pt>
                      <c:pt idx="20">
                        <c:v>42825</c:v>
                      </c:pt>
                      <c:pt idx="21">
                        <c:v>42916</c:v>
                      </c:pt>
                      <c:pt idx="22">
                        <c:v>43008</c:v>
                      </c:pt>
                      <c:pt idx="23">
                        <c:v>43100</c:v>
                      </c:pt>
                      <c:pt idx="24">
                        <c:v>43190</c:v>
                      </c:pt>
                      <c:pt idx="25">
                        <c:v>43281</c:v>
                      </c:pt>
                      <c:pt idx="26">
                        <c:v>43373</c:v>
                      </c:pt>
                      <c:pt idx="27">
                        <c:v>43465</c:v>
                      </c:pt>
                      <c:pt idx="28">
                        <c:v>43555</c:v>
                      </c:pt>
                      <c:pt idx="29">
                        <c:v>43646</c:v>
                      </c:pt>
                      <c:pt idx="30">
                        <c:v>43738</c:v>
                      </c:pt>
                      <c:pt idx="31">
                        <c:v>43830</c:v>
                      </c:pt>
                      <c:pt idx="32">
                        <c:v>43921</c:v>
                      </c:pt>
                      <c:pt idx="33">
                        <c:v>44012</c:v>
                      </c:pt>
                      <c:pt idx="34">
                        <c:v>44104</c:v>
                      </c:pt>
                      <c:pt idx="35">
                        <c:v>44196</c:v>
                      </c:pt>
                      <c:pt idx="36">
                        <c:v>44286</c:v>
                      </c:pt>
                      <c:pt idx="37">
                        <c:v>44377</c:v>
                      </c:pt>
                      <c:pt idx="38">
                        <c:v>44469</c:v>
                      </c:pt>
                      <c:pt idx="39">
                        <c:v>44561</c:v>
                      </c:pt>
                      <c:pt idx="40">
                        <c:v>44651</c:v>
                      </c:pt>
                      <c:pt idx="41">
                        <c:v>44742</c:v>
                      </c:pt>
                      <c:pt idx="42">
                        <c:v>44834</c:v>
                      </c:pt>
                      <c:pt idx="43">
                        <c:v>44926</c:v>
                      </c:pt>
                      <c:pt idx="44">
                        <c:v>45016</c:v>
                      </c:pt>
                      <c:pt idx="45">
                        <c:v>45107</c:v>
                      </c:pt>
                      <c:pt idx="46">
                        <c:v>45199</c:v>
                      </c:pt>
                      <c:pt idx="47">
                        <c:v>45291</c:v>
                      </c:pt>
                      <c:pt idx="48">
                        <c:v>45382</c:v>
                      </c:pt>
                      <c:pt idx="49">
                        <c:v>45473</c:v>
                      </c:pt>
                      <c:pt idx="50">
                        <c:v>45565</c:v>
                      </c:pt>
                      <c:pt idx="51">
                        <c:v>45657</c:v>
                      </c:pt>
                      <c:pt idx="52">
                        <c:v>45747</c:v>
                      </c:pt>
                      <c:pt idx="53">
                        <c:v>45838</c:v>
                      </c:pt>
                      <c:pt idx="54">
                        <c:v>45930</c:v>
                      </c:pt>
                      <c:pt idx="55">
                        <c:v>45931</c:v>
                      </c:pt>
                      <c:pt idx="56" formatCode="mmm\-yy">
                        <c:v>45962</c:v>
                      </c:pt>
                    </c:numCache>
                  </c:numRef>
                </c:cat>
                <c:val>
                  <c:numLit>
                    <c:formatCode>General</c:formatCode>
                    <c:ptCount val="54"/>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0.375</c:v>
                    </c:pt>
                    <c:pt idx="16">
                      <c:v>0.375</c:v>
                    </c:pt>
                    <c:pt idx="17">
                      <c:v>0.375</c:v>
                    </c:pt>
                    <c:pt idx="18">
                      <c:v>0.375</c:v>
                    </c:pt>
                    <c:pt idx="19">
                      <c:v>0.625</c:v>
                    </c:pt>
                    <c:pt idx="20">
                      <c:v>0.875</c:v>
                    </c:pt>
                    <c:pt idx="21">
                      <c:v>1.125</c:v>
                    </c:pt>
                    <c:pt idx="22">
                      <c:v>1.125</c:v>
                    </c:pt>
                    <c:pt idx="23">
                      <c:v>1.375</c:v>
                    </c:pt>
                    <c:pt idx="24">
                      <c:v>1.625</c:v>
                    </c:pt>
                    <c:pt idx="25">
                      <c:v>1.875</c:v>
                    </c:pt>
                    <c:pt idx="26">
                      <c:v>2.125</c:v>
                    </c:pt>
                    <c:pt idx="27">
                      <c:v>2.375</c:v>
                    </c:pt>
                    <c:pt idx="28">
                      <c:v>2.375</c:v>
                    </c:pt>
                    <c:pt idx="29">
                      <c:v>2.375</c:v>
                    </c:pt>
                    <c:pt idx="30">
                      <c:v>1.875</c:v>
                    </c:pt>
                    <c:pt idx="31">
                      <c:v>1.625</c:v>
                    </c:pt>
                    <c:pt idx="32">
                      <c:v>0.125</c:v>
                    </c:pt>
                    <c:pt idx="33">
                      <c:v>0.125</c:v>
                    </c:pt>
                    <c:pt idx="34">
                      <c:v>0.125</c:v>
                    </c:pt>
                    <c:pt idx="35">
                      <c:v>0.125</c:v>
                    </c:pt>
                    <c:pt idx="36">
                      <c:v>0.125</c:v>
                    </c:pt>
                    <c:pt idx="37">
                      <c:v>0.125</c:v>
                    </c:pt>
                    <c:pt idx="38">
                      <c:v>0.125</c:v>
                    </c:pt>
                    <c:pt idx="39">
                      <c:v>0.125</c:v>
                    </c:pt>
                    <c:pt idx="40">
                      <c:v>0.375</c:v>
                    </c:pt>
                    <c:pt idx="41">
                      <c:v>1.625</c:v>
                    </c:pt>
                    <c:pt idx="42">
                      <c:v>3.125</c:v>
                    </c:pt>
                    <c:pt idx="43">
                      <c:v>4.375</c:v>
                    </c:pt>
                    <c:pt idx="44">
                      <c:v>4.875</c:v>
                    </c:pt>
                    <c:pt idx="45">
                      <c:v>5.125</c:v>
                    </c:pt>
                    <c:pt idx="46">
                      <c:v>5.375</c:v>
                    </c:pt>
                    <c:pt idx="47">
                      <c:v>5.375</c:v>
                    </c:pt>
                    <c:pt idx="48">
                      <c:v>5.375</c:v>
                    </c:pt>
                    <c:pt idx="49">
                      <c:v>5.375</c:v>
                    </c:pt>
                    <c:pt idx="50">
                      <c:v>4.875</c:v>
                    </c:pt>
                    <c:pt idx="51">
                      <c:v>4.375</c:v>
                    </c:pt>
                    <c:pt idx="52">
                      <c:v>4.375</c:v>
                    </c:pt>
                    <c:pt idx="53">
                      <c:v>4.375</c:v>
                    </c:pt>
                  </c:numLit>
                </c:val>
                <c:extLst>
                  <c:ext xmlns:c16="http://schemas.microsoft.com/office/drawing/2014/chart" uri="{C3380CC4-5D6E-409C-BE32-E72D297353CC}">
                    <c16:uniqueId val="{00000004-D31B-4EED-BA9A-2FDD2A13AFE6}"/>
                  </c:ext>
                </c:extLst>
              </c15:ser>
            </c15:filteredAreaSeries>
          </c:ext>
        </c:extLst>
      </c:areaChart>
      <c:lineChart>
        <c:grouping val="standard"/>
        <c:varyColors val="0"/>
        <c:ser>
          <c:idx val="4"/>
          <c:order val="2"/>
          <c:tx>
            <c:strRef>
              <c:f>'Slide 18'!$N$10</c:f>
              <c:strCache>
                <c:ptCount val="1"/>
                <c:pt idx="0">
                  <c:v>Median Longer-Run Funds Rate Projection</c:v>
                </c:pt>
              </c:strCache>
            </c:strRef>
          </c:tx>
          <c:spPr>
            <a:ln w="22225" cap="rnd">
              <a:solidFill>
                <a:schemeClr val="tx1"/>
              </a:solidFill>
              <a:prstDash val="dash"/>
              <a:round/>
            </a:ln>
            <a:effectLst/>
          </c:spPr>
          <c:marker>
            <c:symbol val="none"/>
          </c:marker>
          <c:cat>
            <c:numRef>
              <c:f>'Slide 18'!$J$11:$J$67</c:f>
              <c:numCache>
                <c:formatCode>mmm"-"yyyy</c:formatCode>
                <c:ptCount val="57"/>
                <c:pt idx="0">
                  <c:v>40999</c:v>
                </c:pt>
                <c:pt idx="1">
                  <c:v>41090</c:v>
                </c:pt>
                <c:pt idx="2">
                  <c:v>41182</c:v>
                </c:pt>
                <c:pt idx="3">
                  <c:v>41274</c:v>
                </c:pt>
                <c:pt idx="4">
                  <c:v>41364</c:v>
                </c:pt>
                <c:pt idx="5">
                  <c:v>41455</c:v>
                </c:pt>
                <c:pt idx="6">
                  <c:v>41547</c:v>
                </c:pt>
                <c:pt idx="7">
                  <c:v>41639</c:v>
                </c:pt>
                <c:pt idx="8">
                  <c:v>41729</c:v>
                </c:pt>
                <c:pt idx="9">
                  <c:v>41820</c:v>
                </c:pt>
                <c:pt idx="10">
                  <c:v>41912</c:v>
                </c:pt>
                <c:pt idx="11">
                  <c:v>42004</c:v>
                </c:pt>
                <c:pt idx="12">
                  <c:v>42094</c:v>
                </c:pt>
                <c:pt idx="13">
                  <c:v>42185</c:v>
                </c:pt>
                <c:pt idx="14">
                  <c:v>42277</c:v>
                </c:pt>
                <c:pt idx="15">
                  <c:v>42369</c:v>
                </c:pt>
                <c:pt idx="16">
                  <c:v>42460</c:v>
                </c:pt>
                <c:pt idx="17">
                  <c:v>42551</c:v>
                </c:pt>
                <c:pt idx="18">
                  <c:v>42643</c:v>
                </c:pt>
                <c:pt idx="19">
                  <c:v>42735</c:v>
                </c:pt>
                <c:pt idx="20">
                  <c:v>42825</c:v>
                </c:pt>
                <c:pt idx="21">
                  <c:v>42916</c:v>
                </c:pt>
                <c:pt idx="22">
                  <c:v>43008</c:v>
                </c:pt>
                <c:pt idx="23">
                  <c:v>43100</c:v>
                </c:pt>
                <c:pt idx="24">
                  <c:v>43190</c:v>
                </c:pt>
                <c:pt idx="25">
                  <c:v>43281</c:v>
                </c:pt>
                <c:pt idx="26">
                  <c:v>43373</c:v>
                </c:pt>
                <c:pt idx="27">
                  <c:v>43465</c:v>
                </c:pt>
                <c:pt idx="28">
                  <c:v>43555</c:v>
                </c:pt>
                <c:pt idx="29">
                  <c:v>43646</c:v>
                </c:pt>
                <c:pt idx="30">
                  <c:v>43738</c:v>
                </c:pt>
                <c:pt idx="31">
                  <c:v>43830</c:v>
                </c:pt>
                <c:pt idx="32">
                  <c:v>43921</c:v>
                </c:pt>
                <c:pt idx="33">
                  <c:v>44012</c:v>
                </c:pt>
                <c:pt idx="34">
                  <c:v>44104</c:v>
                </c:pt>
                <c:pt idx="35">
                  <c:v>44196</c:v>
                </c:pt>
                <c:pt idx="36">
                  <c:v>44286</c:v>
                </c:pt>
                <c:pt idx="37">
                  <c:v>44377</c:v>
                </c:pt>
                <c:pt idx="38">
                  <c:v>44469</c:v>
                </c:pt>
                <c:pt idx="39">
                  <c:v>44561</c:v>
                </c:pt>
                <c:pt idx="40">
                  <c:v>44651</c:v>
                </c:pt>
                <c:pt idx="41">
                  <c:v>44742</c:v>
                </c:pt>
                <c:pt idx="42">
                  <c:v>44834</c:v>
                </c:pt>
                <c:pt idx="43">
                  <c:v>44926</c:v>
                </c:pt>
                <c:pt idx="44">
                  <c:v>45016</c:v>
                </c:pt>
                <c:pt idx="45">
                  <c:v>45107</c:v>
                </c:pt>
                <c:pt idx="46">
                  <c:v>45199</c:v>
                </c:pt>
                <c:pt idx="47">
                  <c:v>45291</c:v>
                </c:pt>
                <c:pt idx="48">
                  <c:v>45382</c:v>
                </c:pt>
                <c:pt idx="49">
                  <c:v>45473</c:v>
                </c:pt>
                <c:pt idx="50">
                  <c:v>45565</c:v>
                </c:pt>
                <c:pt idx="51">
                  <c:v>45657</c:v>
                </c:pt>
                <c:pt idx="52">
                  <c:v>45747</c:v>
                </c:pt>
                <c:pt idx="53">
                  <c:v>45838</c:v>
                </c:pt>
                <c:pt idx="54">
                  <c:v>45930</c:v>
                </c:pt>
                <c:pt idx="55">
                  <c:v>45931</c:v>
                </c:pt>
                <c:pt idx="56" formatCode="mmm\-yy">
                  <c:v>45962</c:v>
                </c:pt>
              </c:numCache>
            </c:numRef>
          </c:cat>
          <c:val>
            <c:numRef>
              <c:f>'Slide 18'!$N$11:$N$67</c:f>
              <c:numCache>
                <c:formatCode>0.0</c:formatCode>
                <c:ptCount val="57"/>
                <c:pt idx="0">
                  <c:v>4.3</c:v>
                </c:pt>
                <c:pt idx="1">
                  <c:v>4.3</c:v>
                </c:pt>
                <c:pt idx="2">
                  <c:v>4</c:v>
                </c:pt>
                <c:pt idx="3">
                  <c:v>4</c:v>
                </c:pt>
                <c:pt idx="4">
                  <c:v>4</c:v>
                </c:pt>
                <c:pt idx="5">
                  <c:v>4</c:v>
                </c:pt>
                <c:pt idx="6">
                  <c:v>4</c:v>
                </c:pt>
                <c:pt idx="7">
                  <c:v>4</c:v>
                </c:pt>
                <c:pt idx="8">
                  <c:v>4</c:v>
                </c:pt>
                <c:pt idx="9">
                  <c:v>3.8</c:v>
                </c:pt>
                <c:pt idx="10">
                  <c:v>3.8</c:v>
                </c:pt>
                <c:pt idx="11">
                  <c:v>3.8</c:v>
                </c:pt>
                <c:pt idx="12">
                  <c:v>3.8</c:v>
                </c:pt>
                <c:pt idx="13">
                  <c:v>3.8</c:v>
                </c:pt>
                <c:pt idx="14">
                  <c:v>3.5</c:v>
                </c:pt>
                <c:pt idx="15">
                  <c:v>3.5</c:v>
                </c:pt>
                <c:pt idx="16">
                  <c:v>3.3</c:v>
                </c:pt>
                <c:pt idx="17">
                  <c:v>3</c:v>
                </c:pt>
                <c:pt idx="18">
                  <c:v>2.9</c:v>
                </c:pt>
                <c:pt idx="19">
                  <c:v>3</c:v>
                </c:pt>
                <c:pt idx="20">
                  <c:v>3</c:v>
                </c:pt>
                <c:pt idx="21">
                  <c:v>3</c:v>
                </c:pt>
                <c:pt idx="22">
                  <c:v>2.8</c:v>
                </c:pt>
                <c:pt idx="23">
                  <c:v>2.8</c:v>
                </c:pt>
                <c:pt idx="24">
                  <c:v>2.9</c:v>
                </c:pt>
                <c:pt idx="25">
                  <c:v>2.9</c:v>
                </c:pt>
                <c:pt idx="26">
                  <c:v>3</c:v>
                </c:pt>
                <c:pt idx="27">
                  <c:v>2.8</c:v>
                </c:pt>
                <c:pt idx="28">
                  <c:v>2.8</c:v>
                </c:pt>
                <c:pt idx="29">
                  <c:v>2.5</c:v>
                </c:pt>
                <c:pt idx="30">
                  <c:v>2.5</c:v>
                </c:pt>
                <c:pt idx="31">
                  <c:v>2.5</c:v>
                </c:pt>
                <c:pt idx="32">
                  <c:v>2.5</c:v>
                </c:pt>
                <c:pt idx="33">
                  <c:v>2.5</c:v>
                </c:pt>
                <c:pt idx="34">
                  <c:v>2.5</c:v>
                </c:pt>
                <c:pt idx="35">
                  <c:v>2.5</c:v>
                </c:pt>
                <c:pt idx="36">
                  <c:v>2.5</c:v>
                </c:pt>
                <c:pt idx="37">
                  <c:v>2.5</c:v>
                </c:pt>
                <c:pt idx="38">
                  <c:v>2.5</c:v>
                </c:pt>
                <c:pt idx="39">
                  <c:v>2.5</c:v>
                </c:pt>
                <c:pt idx="40">
                  <c:v>2.4</c:v>
                </c:pt>
                <c:pt idx="41">
                  <c:v>2.5</c:v>
                </c:pt>
                <c:pt idx="42">
                  <c:v>2.5</c:v>
                </c:pt>
                <c:pt idx="43">
                  <c:v>2.5</c:v>
                </c:pt>
                <c:pt idx="44">
                  <c:v>2.5</c:v>
                </c:pt>
                <c:pt idx="45">
                  <c:v>2.5</c:v>
                </c:pt>
                <c:pt idx="46">
                  <c:v>2.5</c:v>
                </c:pt>
                <c:pt idx="47">
                  <c:v>2.5</c:v>
                </c:pt>
                <c:pt idx="48">
                  <c:v>2.6</c:v>
                </c:pt>
                <c:pt idx="49">
                  <c:v>2.8</c:v>
                </c:pt>
                <c:pt idx="50">
                  <c:v>2.9</c:v>
                </c:pt>
                <c:pt idx="51">
                  <c:v>3</c:v>
                </c:pt>
                <c:pt idx="52">
                  <c:v>3</c:v>
                </c:pt>
                <c:pt idx="53">
                  <c:v>3</c:v>
                </c:pt>
                <c:pt idx="54">
                  <c:v>3</c:v>
                </c:pt>
                <c:pt idx="55" formatCode="General">
                  <c:v>3</c:v>
                </c:pt>
                <c:pt idx="56" formatCode="General">
                  <c:v>3</c:v>
                </c:pt>
              </c:numCache>
            </c:numRef>
          </c:val>
          <c:smooth val="0"/>
          <c:extLst>
            <c:ext xmlns:c16="http://schemas.microsoft.com/office/drawing/2014/chart" uri="{C3380CC4-5D6E-409C-BE32-E72D297353CC}">
              <c16:uniqueId val="{00000002-D31B-4EED-BA9A-2FDD2A13AFE6}"/>
            </c:ext>
          </c:extLst>
        </c:ser>
        <c:ser>
          <c:idx val="0"/>
          <c:order val="3"/>
          <c:tx>
            <c:strRef>
              <c:f>'Slide 18'!$K$10</c:f>
              <c:strCache>
                <c:ptCount val="1"/>
                <c:pt idx="0">
                  <c:v> Federal Funds Rate</c:v>
                </c:pt>
              </c:strCache>
            </c:strRef>
          </c:tx>
          <c:spPr>
            <a:ln w="28575" cap="rnd">
              <a:solidFill>
                <a:srgbClr val="117FA8"/>
              </a:solidFill>
              <a:round/>
            </a:ln>
            <a:effectLst/>
          </c:spPr>
          <c:marker>
            <c:symbol val="none"/>
          </c:marker>
          <c:cat>
            <c:numRef>
              <c:f>'Slide 18'!$J$11:$J$67</c:f>
              <c:numCache>
                <c:formatCode>mmm"-"yyyy</c:formatCode>
                <c:ptCount val="57"/>
                <c:pt idx="0">
                  <c:v>40999</c:v>
                </c:pt>
                <c:pt idx="1">
                  <c:v>41090</c:v>
                </c:pt>
                <c:pt idx="2">
                  <c:v>41182</c:v>
                </c:pt>
                <c:pt idx="3">
                  <c:v>41274</c:v>
                </c:pt>
                <c:pt idx="4">
                  <c:v>41364</c:v>
                </c:pt>
                <c:pt idx="5">
                  <c:v>41455</c:v>
                </c:pt>
                <c:pt idx="6">
                  <c:v>41547</c:v>
                </c:pt>
                <c:pt idx="7">
                  <c:v>41639</c:v>
                </c:pt>
                <c:pt idx="8">
                  <c:v>41729</c:v>
                </c:pt>
                <c:pt idx="9">
                  <c:v>41820</c:v>
                </c:pt>
                <c:pt idx="10">
                  <c:v>41912</c:v>
                </c:pt>
                <c:pt idx="11">
                  <c:v>42004</c:v>
                </c:pt>
                <c:pt idx="12">
                  <c:v>42094</c:v>
                </c:pt>
                <c:pt idx="13">
                  <c:v>42185</c:v>
                </c:pt>
                <c:pt idx="14">
                  <c:v>42277</c:v>
                </c:pt>
                <c:pt idx="15">
                  <c:v>42369</c:v>
                </c:pt>
                <c:pt idx="16">
                  <c:v>42460</c:v>
                </c:pt>
                <c:pt idx="17">
                  <c:v>42551</c:v>
                </c:pt>
                <c:pt idx="18">
                  <c:v>42643</c:v>
                </c:pt>
                <c:pt idx="19">
                  <c:v>42735</c:v>
                </c:pt>
                <c:pt idx="20">
                  <c:v>42825</c:v>
                </c:pt>
                <c:pt idx="21">
                  <c:v>42916</c:v>
                </c:pt>
                <c:pt idx="22">
                  <c:v>43008</c:v>
                </c:pt>
                <c:pt idx="23">
                  <c:v>43100</c:v>
                </c:pt>
                <c:pt idx="24">
                  <c:v>43190</c:v>
                </c:pt>
                <c:pt idx="25">
                  <c:v>43281</c:v>
                </c:pt>
                <c:pt idx="26">
                  <c:v>43373</c:v>
                </c:pt>
                <c:pt idx="27">
                  <c:v>43465</c:v>
                </c:pt>
                <c:pt idx="28">
                  <c:v>43555</c:v>
                </c:pt>
                <c:pt idx="29">
                  <c:v>43646</c:v>
                </c:pt>
                <c:pt idx="30">
                  <c:v>43738</c:v>
                </c:pt>
                <c:pt idx="31">
                  <c:v>43830</c:v>
                </c:pt>
                <c:pt idx="32">
                  <c:v>43921</c:v>
                </c:pt>
                <c:pt idx="33">
                  <c:v>44012</c:v>
                </c:pt>
                <c:pt idx="34">
                  <c:v>44104</c:v>
                </c:pt>
                <c:pt idx="35">
                  <c:v>44196</c:v>
                </c:pt>
                <c:pt idx="36">
                  <c:v>44286</c:v>
                </c:pt>
                <c:pt idx="37">
                  <c:v>44377</c:v>
                </c:pt>
                <c:pt idx="38">
                  <c:v>44469</c:v>
                </c:pt>
                <c:pt idx="39">
                  <c:v>44561</c:v>
                </c:pt>
                <c:pt idx="40">
                  <c:v>44651</c:v>
                </c:pt>
                <c:pt idx="41">
                  <c:v>44742</c:v>
                </c:pt>
                <c:pt idx="42">
                  <c:v>44834</c:v>
                </c:pt>
                <c:pt idx="43">
                  <c:v>44926</c:v>
                </c:pt>
                <c:pt idx="44">
                  <c:v>45016</c:v>
                </c:pt>
                <c:pt idx="45">
                  <c:v>45107</c:v>
                </c:pt>
                <c:pt idx="46">
                  <c:v>45199</c:v>
                </c:pt>
                <c:pt idx="47">
                  <c:v>45291</c:v>
                </c:pt>
                <c:pt idx="48">
                  <c:v>45382</c:v>
                </c:pt>
                <c:pt idx="49">
                  <c:v>45473</c:v>
                </c:pt>
                <c:pt idx="50">
                  <c:v>45565</c:v>
                </c:pt>
                <c:pt idx="51">
                  <c:v>45657</c:v>
                </c:pt>
                <c:pt idx="52">
                  <c:v>45747</c:v>
                </c:pt>
                <c:pt idx="53">
                  <c:v>45838</c:v>
                </c:pt>
                <c:pt idx="54">
                  <c:v>45930</c:v>
                </c:pt>
                <c:pt idx="55">
                  <c:v>45931</c:v>
                </c:pt>
                <c:pt idx="56" formatCode="mmm\-yy">
                  <c:v>45962</c:v>
                </c:pt>
              </c:numCache>
            </c:numRef>
          </c:cat>
          <c:val>
            <c:numRef>
              <c:f>'Slide 18'!$K$11:$K$66</c:f>
              <c:numCache>
                <c:formatCode>0.0000</c:formatCode>
                <c:ptCount val="56"/>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0.375</c:v>
                </c:pt>
                <c:pt idx="16">
                  <c:v>0.375</c:v>
                </c:pt>
                <c:pt idx="17">
                  <c:v>0.375</c:v>
                </c:pt>
                <c:pt idx="18">
                  <c:v>0.375</c:v>
                </c:pt>
                <c:pt idx="19">
                  <c:v>0.625</c:v>
                </c:pt>
                <c:pt idx="20">
                  <c:v>0.875</c:v>
                </c:pt>
                <c:pt idx="21">
                  <c:v>1.125</c:v>
                </c:pt>
                <c:pt idx="22">
                  <c:v>1.125</c:v>
                </c:pt>
                <c:pt idx="23">
                  <c:v>1.375</c:v>
                </c:pt>
                <c:pt idx="24">
                  <c:v>1.625</c:v>
                </c:pt>
                <c:pt idx="25">
                  <c:v>1.875</c:v>
                </c:pt>
                <c:pt idx="26">
                  <c:v>2.125</c:v>
                </c:pt>
                <c:pt idx="27">
                  <c:v>2.375</c:v>
                </c:pt>
                <c:pt idx="28">
                  <c:v>2.375</c:v>
                </c:pt>
                <c:pt idx="29">
                  <c:v>2.375</c:v>
                </c:pt>
                <c:pt idx="30">
                  <c:v>1.875</c:v>
                </c:pt>
                <c:pt idx="31">
                  <c:v>1.625</c:v>
                </c:pt>
                <c:pt idx="32">
                  <c:v>0.125</c:v>
                </c:pt>
                <c:pt idx="33">
                  <c:v>0.125</c:v>
                </c:pt>
                <c:pt idx="34">
                  <c:v>0.125</c:v>
                </c:pt>
                <c:pt idx="35">
                  <c:v>0.125</c:v>
                </c:pt>
                <c:pt idx="36">
                  <c:v>0.125</c:v>
                </c:pt>
                <c:pt idx="37">
                  <c:v>0.125</c:v>
                </c:pt>
                <c:pt idx="38">
                  <c:v>0.125</c:v>
                </c:pt>
                <c:pt idx="39">
                  <c:v>0.125</c:v>
                </c:pt>
                <c:pt idx="40">
                  <c:v>0.375</c:v>
                </c:pt>
                <c:pt idx="41">
                  <c:v>1.625</c:v>
                </c:pt>
                <c:pt idx="42">
                  <c:v>3.125</c:v>
                </c:pt>
                <c:pt idx="43">
                  <c:v>4.375</c:v>
                </c:pt>
                <c:pt idx="44">
                  <c:v>4.875</c:v>
                </c:pt>
                <c:pt idx="45">
                  <c:v>5.125</c:v>
                </c:pt>
                <c:pt idx="46">
                  <c:v>5.375</c:v>
                </c:pt>
                <c:pt idx="47">
                  <c:v>5.375</c:v>
                </c:pt>
                <c:pt idx="48">
                  <c:v>5.375</c:v>
                </c:pt>
                <c:pt idx="49">
                  <c:v>5.375</c:v>
                </c:pt>
                <c:pt idx="50">
                  <c:v>4.875</c:v>
                </c:pt>
                <c:pt idx="51">
                  <c:v>4.375</c:v>
                </c:pt>
                <c:pt idx="52">
                  <c:v>4.375</c:v>
                </c:pt>
                <c:pt idx="53">
                  <c:v>4.375</c:v>
                </c:pt>
                <c:pt idx="54">
                  <c:v>4.125</c:v>
                </c:pt>
                <c:pt idx="55" formatCode="General">
                  <c:v>3.875</c:v>
                </c:pt>
              </c:numCache>
            </c:numRef>
          </c:val>
          <c:smooth val="0"/>
          <c:extLst>
            <c:ext xmlns:c16="http://schemas.microsoft.com/office/drawing/2014/chart" uri="{C3380CC4-5D6E-409C-BE32-E72D297353CC}">
              <c16:uniqueId val="{00000003-D31B-4EED-BA9A-2FDD2A13AFE6}"/>
            </c:ext>
          </c:extLst>
        </c:ser>
        <c:dLbls>
          <c:showLegendKey val="0"/>
          <c:showVal val="0"/>
          <c:showCatName val="0"/>
          <c:showSerName val="0"/>
          <c:showPercent val="0"/>
          <c:showBubbleSize val="0"/>
        </c:dLbls>
        <c:marker val="1"/>
        <c:smooth val="0"/>
        <c:axId val="1132358607"/>
        <c:axId val="1132357647"/>
      </c:lineChart>
      <c:dateAx>
        <c:axId val="1132358607"/>
        <c:scaling>
          <c:orientation val="minMax"/>
          <c:max val="45931"/>
          <c:min val="42156"/>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132357647"/>
        <c:crosses val="autoZero"/>
        <c:auto val="1"/>
        <c:lblOffset val="100"/>
        <c:baseTimeUnit val="months"/>
        <c:majorUnit val="12"/>
        <c:majorTimeUnit val="months"/>
      </c:dateAx>
      <c:valAx>
        <c:axId val="1132357647"/>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132358607"/>
        <c:crosses val="autoZero"/>
        <c:crossBetween val="between"/>
      </c:valAx>
      <c:valAx>
        <c:axId val="1023889007"/>
        <c:scaling>
          <c:orientation val="minMax"/>
          <c:max val="6"/>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023888527"/>
        <c:crosses val="max"/>
        <c:crossBetween val="between"/>
      </c:valAx>
      <c:dateAx>
        <c:axId val="1023888527"/>
        <c:scaling>
          <c:orientation val="minMax"/>
        </c:scaling>
        <c:delete val="1"/>
        <c:axPos val="b"/>
        <c:numFmt formatCode="mmm&quot;-&quot;yyyy" sourceLinked="1"/>
        <c:majorTickMark val="out"/>
        <c:minorTickMark val="none"/>
        <c:tickLblPos val="nextTo"/>
        <c:crossAx val="1023889007"/>
        <c:crosses val="autoZero"/>
        <c:auto val="1"/>
        <c:lblOffset val="100"/>
        <c:baseTimeUnit val="days"/>
        <c:majorUnit val="1"/>
        <c:minorUnit val="1"/>
      </c:dateAx>
      <c:spPr>
        <a:noFill/>
        <a:ln w="25400">
          <a:noFill/>
        </a:ln>
        <a:effectLst/>
      </c:spPr>
    </c:plotArea>
    <c:legend>
      <c:legendPos val="b"/>
      <c:legendEntry>
        <c:idx val="0"/>
        <c:delete val="1"/>
      </c:legendEntry>
      <c:layout>
        <c:manualLayout>
          <c:xMode val="edge"/>
          <c:yMode val="edge"/>
          <c:x val="1.2762710216778458E-3"/>
          <c:y val="0.88463718958207138"/>
          <c:w val="0.99744745795664436"/>
          <c:h val="0.11536281041792852"/>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'Figure 6 (2)'!$C$8</c:f>
              <c:strCache>
                <c:ptCount val="1"/>
                <c:pt idx="0">
                  <c:v>Debt held by the public</c:v>
                </c:pt>
              </c:strCache>
            </c:strRef>
          </c:tx>
          <c:spPr>
            <a:ln w="28575" cap="rnd">
              <a:solidFill>
                <a:srgbClr val="117FA8"/>
              </a:solidFill>
              <a:round/>
            </a:ln>
            <a:effectLst/>
          </c:spPr>
          <c:marker>
            <c:symbol val="none"/>
          </c:marker>
          <c:cat>
            <c:numRef>
              <c:f>'Figure 6 (2)'!$B$9:$B$144</c:f>
              <c:numCache>
                <c:formatCode>m/d/yyyy</c:formatCode>
                <c:ptCount val="136"/>
                <c:pt idx="0">
                  <c:v>1</c:v>
                </c:pt>
                <c:pt idx="1">
                  <c:v>367</c:v>
                </c:pt>
                <c:pt idx="2">
                  <c:v>732</c:v>
                </c:pt>
                <c:pt idx="3">
                  <c:v>1097</c:v>
                </c:pt>
                <c:pt idx="4">
                  <c:v>1462</c:v>
                </c:pt>
                <c:pt idx="5">
                  <c:v>1828</c:v>
                </c:pt>
                <c:pt idx="6">
                  <c:v>2193</c:v>
                </c:pt>
                <c:pt idx="7">
                  <c:v>2558</c:v>
                </c:pt>
                <c:pt idx="8">
                  <c:v>2923</c:v>
                </c:pt>
                <c:pt idx="9">
                  <c:v>3289</c:v>
                </c:pt>
                <c:pt idx="10">
                  <c:v>3654</c:v>
                </c:pt>
                <c:pt idx="11">
                  <c:v>4019</c:v>
                </c:pt>
                <c:pt idx="12">
                  <c:v>4384</c:v>
                </c:pt>
                <c:pt idx="13">
                  <c:v>4750</c:v>
                </c:pt>
                <c:pt idx="14">
                  <c:v>5115</c:v>
                </c:pt>
                <c:pt idx="15">
                  <c:v>5480</c:v>
                </c:pt>
                <c:pt idx="16">
                  <c:v>5845</c:v>
                </c:pt>
                <c:pt idx="17">
                  <c:v>6211</c:v>
                </c:pt>
                <c:pt idx="18">
                  <c:v>6576</c:v>
                </c:pt>
                <c:pt idx="19">
                  <c:v>6941</c:v>
                </c:pt>
                <c:pt idx="20">
                  <c:v>7306</c:v>
                </c:pt>
                <c:pt idx="21">
                  <c:v>7672</c:v>
                </c:pt>
                <c:pt idx="22">
                  <c:v>8037</c:v>
                </c:pt>
                <c:pt idx="23">
                  <c:v>8402</c:v>
                </c:pt>
                <c:pt idx="24">
                  <c:v>8767</c:v>
                </c:pt>
                <c:pt idx="25">
                  <c:v>9133</c:v>
                </c:pt>
                <c:pt idx="26">
                  <c:v>9498</c:v>
                </c:pt>
                <c:pt idx="27">
                  <c:v>9863</c:v>
                </c:pt>
                <c:pt idx="28">
                  <c:v>10228</c:v>
                </c:pt>
                <c:pt idx="29">
                  <c:v>10594</c:v>
                </c:pt>
                <c:pt idx="30">
                  <c:v>10959</c:v>
                </c:pt>
                <c:pt idx="31">
                  <c:v>11324</c:v>
                </c:pt>
                <c:pt idx="32">
                  <c:v>11689</c:v>
                </c:pt>
                <c:pt idx="33">
                  <c:v>12055</c:v>
                </c:pt>
                <c:pt idx="34">
                  <c:v>12420</c:v>
                </c:pt>
                <c:pt idx="35">
                  <c:v>12785</c:v>
                </c:pt>
                <c:pt idx="36">
                  <c:v>13150</c:v>
                </c:pt>
                <c:pt idx="37">
                  <c:v>13516</c:v>
                </c:pt>
                <c:pt idx="38">
                  <c:v>13881</c:v>
                </c:pt>
                <c:pt idx="39">
                  <c:v>14246</c:v>
                </c:pt>
                <c:pt idx="40">
                  <c:v>14611</c:v>
                </c:pt>
                <c:pt idx="41">
                  <c:v>14977</c:v>
                </c:pt>
                <c:pt idx="42">
                  <c:v>15342</c:v>
                </c:pt>
                <c:pt idx="43">
                  <c:v>15707</c:v>
                </c:pt>
                <c:pt idx="44">
                  <c:v>16072</c:v>
                </c:pt>
                <c:pt idx="45">
                  <c:v>16438</c:v>
                </c:pt>
                <c:pt idx="46">
                  <c:v>16803</c:v>
                </c:pt>
                <c:pt idx="47">
                  <c:v>17168</c:v>
                </c:pt>
                <c:pt idx="48">
                  <c:v>17533</c:v>
                </c:pt>
                <c:pt idx="49">
                  <c:v>17899</c:v>
                </c:pt>
                <c:pt idx="50">
                  <c:v>18264</c:v>
                </c:pt>
                <c:pt idx="51">
                  <c:v>18629</c:v>
                </c:pt>
                <c:pt idx="52">
                  <c:v>18994</c:v>
                </c:pt>
                <c:pt idx="53">
                  <c:v>19360</c:v>
                </c:pt>
                <c:pt idx="54">
                  <c:v>19725</c:v>
                </c:pt>
                <c:pt idx="55">
                  <c:v>20090</c:v>
                </c:pt>
                <c:pt idx="56">
                  <c:v>20455</c:v>
                </c:pt>
                <c:pt idx="57">
                  <c:v>20821</c:v>
                </c:pt>
                <c:pt idx="58">
                  <c:v>21186</c:v>
                </c:pt>
                <c:pt idx="59">
                  <c:v>21551</c:v>
                </c:pt>
                <c:pt idx="60">
                  <c:v>21916</c:v>
                </c:pt>
                <c:pt idx="61">
                  <c:v>22282</c:v>
                </c:pt>
                <c:pt idx="62">
                  <c:v>22647</c:v>
                </c:pt>
                <c:pt idx="63">
                  <c:v>23012</c:v>
                </c:pt>
                <c:pt idx="64">
                  <c:v>23377</c:v>
                </c:pt>
                <c:pt idx="65">
                  <c:v>23743</c:v>
                </c:pt>
                <c:pt idx="66">
                  <c:v>24108</c:v>
                </c:pt>
                <c:pt idx="67">
                  <c:v>24473</c:v>
                </c:pt>
                <c:pt idx="68">
                  <c:v>24838</c:v>
                </c:pt>
                <c:pt idx="69">
                  <c:v>25204</c:v>
                </c:pt>
                <c:pt idx="70">
                  <c:v>25569</c:v>
                </c:pt>
                <c:pt idx="71">
                  <c:v>25934</c:v>
                </c:pt>
                <c:pt idx="72">
                  <c:v>26299</c:v>
                </c:pt>
                <c:pt idx="73">
                  <c:v>26665</c:v>
                </c:pt>
                <c:pt idx="74">
                  <c:v>27030</c:v>
                </c:pt>
                <c:pt idx="75">
                  <c:v>27395</c:v>
                </c:pt>
                <c:pt idx="76">
                  <c:v>27760</c:v>
                </c:pt>
                <c:pt idx="77">
                  <c:v>28126</c:v>
                </c:pt>
                <c:pt idx="78">
                  <c:v>28491</c:v>
                </c:pt>
                <c:pt idx="79">
                  <c:v>28856</c:v>
                </c:pt>
                <c:pt idx="80">
                  <c:v>29221</c:v>
                </c:pt>
                <c:pt idx="81">
                  <c:v>29587</c:v>
                </c:pt>
                <c:pt idx="82">
                  <c:v>29952</c:v>
                </c:pt>
                <c:pt idx="83">
                  <c:v>30317</c:v>
                </c:pt>
                <c:pt idx="84">
                  <c:v>30682</c:v>
                </c:pt>
                <c:pt idx="85">
                  <c:v>31048</c:v>
                </c:pt>
                <c:pt idx="86">
                  <c:v>31413</c:v>
                </c:pt>
                <c:pt idx="87">
                  <c:v>31778</c:v>
                </c:pt>
                <c:pt idx="88">
                  <c:v>32143</c:v>
                </c:pt>
                <c:pt idx="89">
                  <c:v>32509</c:v>
                </c:pt>
                <c:pt idx="90">
                  <c:v>32874</c:v>
                </c:pt>
                <c:pt idx="91">
                  <c:v>33239</c:v>
                </c:pt>
                <c:pt idx="92">
                  <c:v>33604</c:v>
                </c:pt>
                <c:pt idx="93">
                  <c:v>33970</c:v>
                </c:pt>
                <c:pt idx="94">
                  <c:v>34335</c:v>
                </c:pt>
                <c:pt idx="95">
                  <c:v>34700</c:v>
                </c:pt>
                <c:pt idx="96">
                  <c:v>35065</c:v>
                </c:pt>
                <c:pt idx="97">
                  <c:v>35431</c:v>
                </c:pt>
                <c:pt idx="98">
                  <c:v>35796</c:v>
                </c:pt>
                <c:pt idx="99">
                  <c:v>36161</c:v>
                </c:pt>
                <c:pt idx="100">
                  <c:v>36526</c:v>
                </c:pt>
                <c:pt idx="101">
                  <c:v>36892</c:v>
                </c:pt>
                <c:pt idx="102">
                  <c:v>37257</c:v>
                </c:pt>
                <c:pt idx="103">
                  <c:v>37622</c:v>
                </c:pt>
                <c:pt idx="104">
                  <c:v>37987</c:v>
                </c:pt>
                <c:pt idx="105">
                  <c:v>38353</c:v>
                </c:pt>
                <c:pt idx="106">
                  <c:v>38718</c:v>
                </c:pt>
                <c:pt idx="107">
                  <c:v>39083</c:v>
                </c:pt>
                <c:pt idx="108">
                  <c:v>39448</c:v>
                </c:pt>
                <c:pt idx="109">
                  <c:v>39814</c:v>
                </c:pt>
                <c:pt idx="110">
                  <c:v>40179</c:v>
                </c:pt>
                <c:pt idx="111">
                  <c:v>40544</c:v>
                </c:pt>
                <c:pt idx="112">
                  <c:v>40909</c:v>
                </c:pt>
                <c:pt idx="113">
                  <c:v>41275</c:v>
                </c:pt>
                <c:pt idx="114">
                  <c:v>41640</c:v>
                </c:pt>
                <c:pt idx="115">
                  <c:v>42005</c:v>
                </c:pt>
                <c:pt idx="116">
                  <c:v>42370</c:v>
                </c:pt>
                <c:pt idx="117">
                  <c:v>42736</c:v>
                </c:pt>
                <c:pt idx="118">
                  <c:v>43101</c:v>
                </c:pt>
                <c:pt idx="119">
                  <c:v>43466</c:v>
                </c:pt>
                <c:pt idx="120">
                  <c:v>43831</c:v>
                </c:pt>
                <c:pt idx="121">
                  <c:v>44197</c:v>
                </c:pt>
                <c:pt idx="122">
                  <c:v>44562</c:v>
                </c:pt>
                <c:pt idx="123">
                  <c:v>44927</c:v>
                </c:pt>
                <c:pt idx="124">
                  <c:v>45292</c:v>
                </c:pt>
                <c:pt idx="125">
                  <c:v>45658</c:v>
                </c:pt>
                <c:pt idx="126">
                  <c:v>46023</c:v>
                </c:pt>
                <c:pt idx="127">
                  <c:v>46388</c:v>
                </c:pt>
                <c:pt idx="128">
                  <c:v>46753</c:v>
                </c:pt>
                <c:pt idx="129">
                  <c:v>47119</c:v>
                </c:pt>
                <c:pt idx="130">
                  <c:v>47484</c:v>
                </c:pt>
                <c:pt idx="131">
                  <c:v>47849</c:v>
                </c:pt>
                <c:pt idx="132">
                  <c:v>48214</c:v>
                </c:pt>
                <c:pt idx="133">
                  <c:v>48580</c:v>
                </c:pt>
                <c:pt idx="134">
                  <c:v>48945</c:v>
                </c:pt>
                <c:pt idx="135">
                  <c:v>49310</c:v>
                </c:pt>
              </c:numCache>
            </c:numRef>
          </c:cat>
          <c:val>
            <c:numRef>
              <c:f>'Figure 6 (2)'!$C$9:$C$144</c:f>
              <c:numCache>
                <c:formatCode>0.0</c:formatCode>
                <c:ptCount val="136"/>
                <c:pt idx="0">
                  <c:v>6.6</c:v>
                </c:pt>
                <c:pt idx="1">
                  <c:v>5.7</c:v>
                </c:pt>
                <c:pt idx="2">
                  <c:v>5.4</c:v>
                </c:pt>
                <c:pt idx="3">
                  <c:v>5</c:v>
                </c:pt>
                <c:pt idx="4">
                  <c:v>4.7</c:v>
                </c:pt>
                <c:pt idx="5">
                  <c:v>4.3</c:v>
                </c:pt>
                <c:pt idx="6">
                  <c:v>4</c:v>
                </c:pt>
                <c:pt idx="7">
                  <c:v>4</c:v>
                </c:pt>
                <c:pt idx="8">
                  <c:v>4.3</c:v>
                </c:pt>
                <c:pt idx="9">
                  <c:v>3.8</c:v>
                </c:pt>
                <c:pt idx="10">
                  <c:v>3.7</c:v>
                </c:pt>
                <c:pt idx="11">
                  <c:v>3.6</c:v>
                </c:pt>
                <c:pt idx="12">
                  <c:v>3.4</c:v>
                </c:pt>
                <c:pt idx="13">
                  <c:v>3.2</c:v>
                </c:pt>
                <c:pt idx="14">
                  <c:v>3.5</c:v>
                </c:pt>
                <c:pt idx="15">
                  <c:v>3.3</c:v>
                </c:pt>
                <c:pt idx="16">
                  <c:v>2.7</c:v>
                </c:pt>
                <c:pt idx="17">
                  <c:v>13.3</c:v>
                </c:pt>
                <c:pt idx="18">
                  <c:v>30.2</c:v>
                </c:pt>
                <c:pt idx="19">
                  <c:v>33.4</c:v>
                </c:pt>
                <c:pt idx="20">
                  <c:v>27.3</c:v>
                </c:pt>
                <c:pt idx="21">
                  <c:v>31.6</c:v>
                </c:pt>
                <c:pt idx="22">
                  <c:v>31.1</c:v>
                </c:pt>
                <c:pt idx="23">
                  <c:v>25.2</c:v>
                </c:pt>
                <c:pt idx="24">
                  <c:v>23.5</c:v>
                </c:pt>
                <c:pt idx="25">
                  <c:v>21.6</c:v>
                </c:pt>
                <c:pt idx="26">
                  <c:v>19</c:v>
                </c:pt>
                <c:pt idx="27">
                  <c:v>18</c:v>
                </c:pt>
                <c:pt idx="28">
                  <c:v>17</c:v>
                </c:pt>
                <c:pt idx="29">
                  <c:v>14.757999999999999</c:v>
                </c:pt>
                <c:pt idx="30">
                  <c:v>16.321000000000002</c:v>
                </c:pt>
                <c:pt idx="31">
                  <c:v>22.041</c:v>
                </c:pt>
                <c:pt idx="32">
                  <c:v>34.036000000000001</c:v>
                </c:pt>
                <c:pt idx="33">
                  <c:v>38.552999999999997</c:v>
                </c:pt>
                <c:pt idx="34">
                  <c:v>43.472999999999999</c:v>
                </c:pt>
                <c:pt idx="35">
                  <c:v>42.38</c:v>
                </c:pt>
                <c:pt idx="36">
                  <c:v>42.493000000000002</c:v>
                </c:pt>
                <c:pt idx="37">
                  <c:v>39.625999999999998</c:v>
                </c:pt>
                <c:pt idx="38">
                  <c:v>42.162999999999997</c:v>
                </c:pt>
                <c:pt idx="39">
                  <c:v>42.448</c:v>
                </c:pt>
                <c:pt idx="40">
                  <c:v>43.6</c:v>
                </c:pt>
                <c:pt idx="41">
                  <c:v>41.5</c:v>
                </c:pt>
                <c:pt idx="42">
                  <c:v>45.9</c:v>
                </c:pt>
                <c:pt idx="43">
                  <c:v>69.2</c:v>
                </c:pt>
                <c:pt idx="44">
                  <c:v>86.4</c:v>
                </c:pt>
                <c:pt idx="45">
                  <c:v>103.9</c:v>
                </c:pt>
                <c:pt idx="46">
                  <c:v>106.1</c:v>
                </c:pt>
                <c:pt idx="47">
                  <c:v>93.9</c:v>
                </c:pt>
                <c:pt idx="48">
                  <c:v>82.4</c:v>
                </c:pt>
                <c:pt idx="49">
                  <c:v>77.400000000000006</c:v>
                </c:pt>
                <c:pt idx="50">
                  <c:v>78.593999999999994</c:v>
                </c:pt>
                <c:pt idx="51">
                  <c:v>65.533000000000001</c:v>
                </c:pt>
                <c:pt idx="52">
                  <c:v>60.139000000000003</c:v>
                </c:pt>
                <c:pt idx="53">
                  <c:v>57.161000000000001</c:v>
                </c:pt>
                <c:pt idx="54">
                  <c:v>57.988</c:v>
                </c:pt>
                <c:pt idx="55">
                  <c:v>55.771999999999998</c:v>
                </c:pt>
                <c:pt idx="56">
                  <c:v>50.692</c:v>
                </c:pt>
                <c:pt idx="57">
                  <c:v>47.331000000000003</c:v>
                </c:pt>
                <c:pt idx="58">
                  <c:v>47.802999999999997</c:v>
                </c:pt>
                <c:pt idx="59">
                  <c:v>46.512</c:v>
                </c:pt>
                <c:pt idx="60">
                  <c:v>44.325000000000003</c:v>
                </c:pt>
                <c:pt idx="61">
                  <c:v>43.609000000000002</c:v>
                </c:pt>
                <c:pt idx="62">
                  <c:v>42.345999999999997</c:v>
                </c:pt>
                <c:pt idx="63">
                  <c:v>41.082999999999998</c:v>
                </c:pt>
                <c:pt idx="64">
                  <c:v>38.817</c:v>
                </c:pt>
                <c:pt idx="65">
                  <c:v>36.764000000000003</c:v>
                </c:pt>
                <c:pt idx="66">
                  <c:v>33.789000000000001</c:v>
                </c:pt>
                <c:pt idx="67">
                  <c:v>31.873000000000001</c:v>
                </c:pt>
                <c:pt idx="68">
                  <c:v>32.259</c:v>
                </c:pt>
                <c:pt idx="69">
                  <c:v>28.37</c:v>
                </c:pt>
                <c:pt idx="70">
                  <c:v>27.056999999999999</c:v>
                </c:pt>
                <c:pt idx="71">
                  <c:v>27.14</c:v>
                </c:pt>
                <c:pt idx="72">
                  <c:v>26.506</c:v>
                </c:pt>
                <c:pt idx="73">
                  <c:v>25.202000000000002</c:v>
                </c:pt>
                <c:pt idx="74">
                  <c:v>23.178000000000001</c:v>
                </c:pt>
                <c:pt idx="75">
                  <c:v>24.562000000000001</c:v>
                </c:pt>
                <c:pt idx="76">
                  <c:v>26.728999999999999</c:v>
                </c:pt>
                <c:pt idx="77">
                  <c:v>27.125</c:v>
                </c:pt>
                <c:pt idx="78">
                  <c:v>26.704999999999998</c:v>
                </c:pt>
                <c:pt idx="79">
                  <c:v>24.957999999999998</c:v>
                </c:pt>
                <c:pt idx="80">
                  <c:v>25.5</c:v>
                </c:pt>
                <c:pt idx="81">
                  <c:v>25.195</c:v>
                </c:pt>
                <c:pt idx="82">
                  <c:v>27.905000000000001</c:v>
                </c:pt>
                <c:pt idx="83">
                  <c:v>32.162999999999997</c:v>
                </c:pt>
                <c:pt idx="84">
                  <c:v>33.094999999999999</c:v>
                </c:pt>
                <c:pt idx="85">
                  <c:v>35.338999999999999</c:v>
                </c:pt>
                <c:pt idx="86">
                  <c:v>38.456000000000003</c:v>
                </c:pt>
                <c:pt idx="87">
                  <c:v>39.637</c:v>
                </c:pt>
                <c:pt idx="88">
                  <c:v>39.926000000000002</c:v>
                </c:pt>
                <c:pt idx="89">
                  <c:v>39.439</c:v>
                </c:pt>
                <c:pt idx="90">
                  <c:v>40.883000000000003</c:v>
                </c:pt>
                <c:pt idx="91">
                  <c:v>44.131</c:v>
                </c:pt>
                <c:pt idx="92">
                  <c:v>46.752000000000002</c:v>
                </c:pt>
                <c:pt idx="93">
                  <c:v>47.945</c:v>
                </c:pt>
                <c:pt idx="94">
                  <c:v>47.835000000000001</c:v>
                </c:pt>
                <c:pt idx="95">
                  <c:v>47.673999999999999</c:v>
                </c:pt>
                <c:pt idx="96">
                  <c:v>46.962000000000003</c:v>
                </c:pt>
                <c:pt idx="97">
                  <c:v>44.637999999999998</c:v>
                </c:pt>
                <c:pt idx="98">
                  <c:v>41.665999999999997</c:v>
                </c:pt>
                <c:pt idx="99">
                  <c:v>38.317999999999998</c:v>
                </c:pt>
                <c:pt idx="100">
                  <c:v>33.703000000000003</c:v>
                </c:pt>
                <c:pt idx="101">
                  <c:v>31.538</c:v>
                </c:pt>
                <c:pt idx="102">
                  <c:v>32.694000000000003</c:v>
                </c:pt>
                <c:pt idx="103">
                  <c:v>34.697000000000003</c:v>
                </c:pt>
                <c:pt idx="104">
                  <c:v>35.712000000000003</c:v>
                </c:pt>
                <c:pt idx="105">
                  <c:v>35.765000000000001</c:v>
                </c:pt>
                <c:pt idx="106">
                  <c:v>35.411000000000001</c:v>
                </c:pt>
                <c:pt idx="107">
                  <c:v>35.197000000000003</c:v>
                </c:pt>
                <c:pt idx="108">
                  <c:v>39.219000000000001</c:v>
                </c:pt>
                <c:pt idx="109">
                  <c:v>52.15</c:v>
                </c:pt>
                <c:pt idx="110">
                  <c:v>60.593000000000004</c:v>
                </c:pt>
                <c:pt idx="111">
                  <c:v>65.484999999999999</c:v>
                </c:pt>
                <c:pt idx="112">
                  <c:v>70.028000000000006</c:v>
                </c:pt>
                <c:pt idx="113">
                  <c:v>71.805000000000007</c:v>
                </c:pt>
                <c:pt idx="114">
                  <c:v>73.328999999999994</c:v>
                </c:pt>
                <c:pt idx="115">
                  <c:v>72.212000000000003</c:v>
                </c:pt>
                <c:pt idx="116">
                  <c:v>76.001000000000005</c:v>
                </c:pt>
                <c:pt idx="117">
                  <c:v>75.691999999999993</c:v>
                </c:pt>
                <c:pt idx="118">
                  <c:v>77.066999999999993</c:v>
                </c:pt>
                <c:pt idx="119">
                  <c:v>78.927999999999997</c:v>
                </c:pt>
                <c:pt idx="120">
                  <c:v>98.575999999999993</c:v>
                </c:pt>
                <c:pt idx="121">
                  <c:v>96.87</c:v>
                </c:pt>
                <c:pt idx="122">
                  <c:v>95.046000000000006</c:v>
                </c:pt>
                <c:pt idx="123">
                  <c:v>95.995000000000005</c:v>
                </c:pt>
                <c:pt idx="124">
                  <c:v>97.819000000000003</c:v>
                </c:pt>
              </c:numCache>
            </c:numRef>
          </c:val>
          <c:smooth val="0"/>
          <c:extLst>
            <c:ext xmlns:c16="http://schemas.microsoft.com/office/drawing/2014/chart" uri="{C3380CC4-5D6E-409C-BE32-E72D297353CC}">
              <c16:uniqueId val="{00000000-93A4-45B2-95F4-499053886CF6}"/>
            </c:ext>
          </c:extLst>
        </c:ser>
        <c:ser>
          <c:idx val="3"/>
          <c:order val="1"/>
          <c:tx>
            <c:strRef>
              <c:f>'Figure 6 (2)'!$F$8</c:f>
              <c:strCache>
                <c:ptCount val="1"/>
                <c:pt idx="0">
                  <c:v>2019 CBO Projections</c:v>
                </c:pt>
              </c:strCache>
            </c:strRef>
          </c:tx>
          <c:spPr>
            <a:ln w="28575" cap="rnd">
              <a:solidFill>
                <a:srgbClr val="610390"/>
              </a:solidFill>
              <a:prstDash val="dash"/>
              <a:round/>
            </a:ln>
            <a:effectLst/>
          </c:spPr>
          <c:marker>
            <c:symbol val="none"/>
          </c:marker>
          <c:cat>
            <c:numRef>
              <c:f>'Figure 6 (2)'!$B$9:$B$144</c:f>
              <c:numCache>
                <c:formatCode>m/d/yyyy</c:formatCode>
                <c:ptCount val="136"/>
                <c:pt idx="0">
                  <c:v>1</c:v>
                </c:pt>
                <c:pt idx="1">
                  <c:v>367</c:v>
                </c:pt>
                <c:pt idx="2">
                  <c:v>732</c:v>
                </c:pt>
                <c:pt idx="3">
                  <c:v>1097</c:v>
                </c:pt>
                <c:pt idx="4">
                  <c:v>1462</c:v>
                </c:pt>
                <c:pt idx="5">
                  <c:v>1828</c:v>
                </c:pt>
                <c:pt idx="6">
                  <c:v>2193</c:v>
                </c:pt>
                <c:pt idx="7">
                  <c:v>2558</c:v>
                </c:pt>
                <c:pt idx="8">
                  <c:v>2923</c:v>
                </c:pt>
                <c:pt idx="9">
                  <c:v>3289</c:v>
                </c:pt>
                <c:pt idx="10">
                  <c:v>3654</c:v>
                </c:pt>
                <c:pt idx="11">
                  <c:v>4019</c:v>
                </c:pt>
                <c:pt idx="12">
                  <c:v>4384</c:v>
                </c:pt>
                <c:pt idx="13">
                  <c:v>4750</c:v>
                </c:pt>
                <c:pt idx="14">
                  <c:v>5115</c:v>
                </c:pt>
                <c:pt idx="15">
                  <c:v>5480</c:v>
                </c:pt>
                <c:pt idx="16">
                  <c:v>5845</c:v>
                </c:pt>
                <c:pt idx="17">
                  <c:v>6211</c:v>
                </c:pt>
                <c:pt idx="18">
                  <c:v>6576</c:v>
                </c:pt>
                <c:pt idx="19">
                  <c:v>6941</c:v>
                </c:pt>
                <c:pt idx="20">
                  <c:v>7306</c:v>
                </c:pt>
                <c:pt idx="21">
                  <c:v>7672</c:v>
                </c:pt>
                <c:pt idx="22">
                  <c:v>8037</c:v>
                </c:pt>
                <c:pt idx="23">
                  <c:v>8402</c:v>
                </c:pt>
                <c:pt idx="24">
                  <c:v>8767</c:v>
                </c:pt>
                <c:pt idx="25">
                  <c:v>9133</c:v>
                </c:pt>
                <c:pt idx="26">
                  <c:v>9498</c:v>
                </c:pt>
                <c:pt idx="27">
                  <c:v>9863</c:v>
                </c:pt>
                <c:pt idx="28">
                  <c:v>10228</c:v>
                </c:pt>
                <c:pt idx="29">
                  <c:v>10594</c:v>
                </c:pt>
                <c:pt idx="30">
                  <c:v>10959</c:v>
                </c:pt>
                <c:pt idx="31">
                  <c:v>11324</c:v>
                </c:pt>
                <c:pt idx="32">
                  <c:v>11689</c:v>
                </c:pt>
                <c:pt idx="33">
                  <c:v>12055</c:v>
                </c:pt>
                <c:pt idx="34">
                  <c:v>12420</c:v>
                </c:pt>
                <c:pt idx="35">
                  <c:v>12785</c:v>
                </c:pt>
                <c:pt idx="36">
                  <c:v>13150</c:v>
                </c:pt>
                <c:pt idx="37">
                  <c:v>13516</c:v>
                </c:pt>
                <c:pt idx="38">
                  <c:v>13881</c:v>
                </c:pt>
                <c:pt idx="39">
                  <c:v>14246</c:v>
                </c:pt>
                <c:pt idx="40">
                  <c:v>14611</c:v>
                </c:pt>
                <c:pt idx="41">
                  <c:v>14977</c:v>
                </c:pt>
                <c:pt idx="42">
                  <c:v>15342</c:v>
                </c:pt>
                <c:pt idx="43">
                  <c:v>15707</c:v>
                </c:pt>
                <c:pt idx="44">
                  <c:v>16072</c:v>
                </c:pt>
                <c:pt idx="45">
                  <c:v>16438</c:v>
                </c:pt>
                <c:pt idx="46">
                  <c:v>16803</c:v>
                </c:pt>
                <c:pt idx="47">
                  <c:v>17168</c:v>
                </c:pt>
                <c:pt idx="48">
                  <c:v>17533</c:v>
                </c:pt>
                <c:pt idx="49">
                  <c:v>17899</c:v>
                </c:pt>
                <c:pt idx="50">
                  <c:v>18264</c:v>
                </c:pt>
                <c:pt idx="51">
                  <c:v>18629</c:v>
                </c:pt>
                <c:pt idx="52">
                  <c:v>18994</c:v>
                </c:pt>
                <c:pt idx="53">
                  <c:v>19360</c:v>
                </c:pt>
                <c:pt idx="54">
                  <c:v>19725</c:v>
                </c:pt>
                <c:pt idx="55">
                  <c:v>20090</c:v>
                </c:pt>
                <c:pt idx="56">
                  <c:v>20455</c:v>
                </c:pt>
                <c:pt idx="57">
                  <c:v>20821</c:v>
                </c:pt>
                <c:pt idx="58">
                  <c:v>21186</c:v>
                </c:pt>
                <c:pt idx="59">
                  <c:v>21551</c:v>
                </c:pt>
                <c:pt idx="60">
                  <c:v>21916</c:v>
                </c:pt>
                <c:pt idx="61">
                  <c:v>22282</c:v>
                </c:pt>
                <c:pt idx="62">
                  <c:v>22647</c:v>
                </c:pt>
                <c:pt idx="63">
                  <c:v>23012</c:v>
                </c:pt>
                <c:pt idx="64">
                  <c:v>23377</c:v>
                </c:pt>
                <c:pt idx="65">
                  <c:v>23743</c:v>
                </c:pt>
                <c:pt idx="66">
                  <c:v>24108</c:v>
                </c:pt>
                <c:pt idx="67">
                  <c:v>24473</c:v>
                </c:pt>
                <c:pt idx="68">
                  <c:v>24838</c:v>
                </c:pt>
                <c:pt idx="69">
                  <c:v>25204</c:v>
                </c:pt>
                <c:pt idx="70">
                  <c:v>25569</c:v>
                </c:pt>
                <c:pt idx="71">
                  <c:v>25934</c:v>
                </c:pt>
                <c:pt idx="72">
                  <c:v>26299</c:v>
                </c:pt>
                <c:pt idx="73">
                  <c:v>26665</c:v>
                </c:pt>
                <c:pt idx="74">
                  <c:v>27030</c:v>
                </c:pt>
                <c:pt idx="75">
                  <c:v>27395</c:v>
                </c:pt>
                <c:pt idx="76">
                  <c:v>27760</c:v>
                </c:pt>
                <c:pt idx="77">
                  <c:v>28126</c:v>
                </c:pt>
                <c:pt idx="78">
                  <c:v>28491</c:v>
                </c:pt>
                <c:pt idx="79">
                  <c:v>28856</c:v>
                </c:pt>
                <c:pt idx="80">
                  <c:v>29221</c:v>
                </c:pt>
                <c:pt idx="81">
                  <c:v>29587</c:v>
                </c:pt>
                <c:pt idx="82">
                  <c:v>29952</c:v>
                </c:pt>
                <c:pt idx="83">
                  <c:v>30317</c:v>
                </c:pt>
                <c:pt idx="84">
                  <c:v>30682</c:v>
                </c:pt>
                <c:pt idx="85">
                  <c:v>31048</c:v>
                </c:pt>
                <c:pt idx="86">
                  <c:v>31413</c:v>
                </c:pt>
                <c:pt idx="87">
                  <c:v>31778</c:v>
                </c:pt>
                <c:pt idx="88">
                  <c:v>32143</c:v>
                </c:pt>
                <c:pt idx="89">
                  <c:v>32509</c:v>
                </c:pt>
                <c:pt idx="90">
                  <c:v>32874</c:v>
                </c:pt>
                <c:pt idx="91">
                  <c:v>33239</c:v>
                </c:pt>
                <c:pt idx="92">
                  <c:v>33604</c:v>
                </c:pt>
                <c:pt idx="93">
                  <c:v>33970</c:v>
                </c:pt>
                <c:pt idx="94">
                  <c:v>34335</c:v>
                </c:pt>
                <c:pt idx="95">
                  <c:v>34700</c:v>
                </c:pt>
                <c:pt idx="96">
                  <c:v>35065</c:v>
                </c:pt>
                <c:pt idx="97">
                  <c:v>35431</c:v>
                </c:pt>
                <c:pt idx="98">
                  <c:v>35796</c:v>
                </c:pt>
                <c:pt idx="99">
                  <c:v>36161</c:v>
                </c:pt>
                <c:pt idx="100">
                  <c:v>36526</c:v>
                </c:pt>
                <c:pt idx="101">
                  <c:v>36892</c:v>
                </c:pt>
                <c:pt idx="102">
                  <c:v>37257</c:v>
                </c:pt>
                <c:pt idx="103">
                  <c:v>37622</c:v>
                </c:pt>
                <c:pt idx="104">
                  <c:v>37987</c:v>
                </c:pt>
                <c:pt idx="105">
                  <c:v>38353</c:v>
                </c:pt>
                <c:pt idx="106">
                  <c:v>38718</c:v>
                </c:pt>
                <c:pt idx="107">
                  <c:v>39083</c:v>
                </c:pt>
                <c:pt idx="108">
                  <c:v>39448</c:v>
                </c:pt>
                <c:pt idx="109">
                  <c:v>39814</c:v>
                </c:pt>
                <c:pt idx="110">
                  <c:v>40179</c:v>
                </c:pt>
                <c:pt idx="111">
                  <c:v>40544</c:v>
                </c:pt>
                <c:pt idx="112">
                  <c:v>40909</c:v>
                </c:pt>
                <c:pt idx="113">
                  <c:v>41275</c:v>
                </c:pt>
                <c:pt idx="114">
                  <c:v>41640</c:v>
                </c:pt>
                <c:pt idx="115">
                  <c:v>42005</c:v>
                </c:pt>
                <c:pt idx="116">
                  <c:v>42370</c:v>
                </c:pt>
                <c:pt idx="117">
                  <c:v>42736</c:v>
                </c:pt>
                <c:pt idx="118">
                  <c:v>43101</c:v>
                </c:pt>
                <c:pt idx="119">
                  <c:v>43466</c:v>
                </c:pt>
                <c:pt idx="120">
                  <c:v>43831</c:v>
                </c:pt>
                <c:pt idx="121">
                  <c:v>44197</c:v>
                </c:pt>
                <c:pt idx="122">
                  <c:v>44562</c:v>
                </c:pt>
                <c:pt idx="123">
                  <c:v>44927</c:v>
                </c:pt>
                <c:pt idx="124">
                  <c:v>45292</c:v>
                </c:pt>
                <c:pt idx="125">
                  <c:v>45658</c:v>
                </c:pt>
                <c:pt idx="126">
                  <c:v>46023</c:v>
                </c:pt>
                <c:pt idx="127">
                  <c:v>46388</c:v>
                </c:pt>
                <c:pt idx="128">
                  <c:v>46753</c:v>
                </c:pt>
                <c:pt idx="129">
                  <c:v>47119</c:v>
                </c:pt>
                <c:pt idx="130">
                  <c:v>47484</c:v>
                </c:pt>
                <c:pt idx="131">
                  <c:v>47849</c:v>
                </c:pt>
                <c:pt idx="132">
                  <c:v>48214</c:v>
                </c:pt>
                <c:pt idx="133">
                  <c:v>48580</c:v>
                </c:pt>
                <c:pt idx="134">
                  <c:v>48945</c:v>
                </c:pt>
                <c:pt idx="135">
                  <c:v>49310</c:v>
                </c:pt>
              </c:numCache>
            </c:numRef>
          </c:cat>
          <c:val>
            <c:numRef>
              <c:f>'Figure 6 (2)'!$F$9:$F$144</c:f>
              <c:numCache>
                <c:formatCode>General</c:formatCode>
                <c:ptCount val="136"/>
                <c:pt idx="119" formatCode="#,##0.0">
                  <c:v>78.900000000000006</c:v>
                </c:pt>
                <c:pt idx="120" formatCode="#,##0.0">
                  <c:v>80.751999999999995</c:v>
                </c:pt>
                <c:pt idx="121" formatCode="#,##0.0">
                  <c:v>82.009</c:v>
                </c:pt>
                <c:pt idx="122" formatCode="#,##0.0">
                  <c:v>83.9</c:v>
                </c:pt>
                <c:pt idx="123" formatCode="#,##0.0">
                  <c:v>85.646000000000001</c:v>
                </c:pt>
                <c:pt idx="124" formatCode="#,##0.0">
                  <c:v>87.284000000000006</c:v>
                </c:pt>
                <c:pt idx="125" formatCode="#,##0.0">
                  <c:v>89.399000000000001</c:v>
                </c:pt>
                <c:pt idx="126" formatCode="#,##0.0">
                  <c:v>91.239000000000004</c:v>
                </c:pt>
                <c:pt idx="127" formatCode="#,##0.0">
                  <c:v>92.644000000000005</c:v>
                </c:pt>
                <c:pt idx="128" formatCode="#,##0.0">
                  <c:v>94.668999999999997</c:v>
                </c:pt>
                <c:pt idx="129" formatCode="#,##0.0">
                  <c:v>96.165999999999997</c:v>
                </c:pt>
                <c:pt idx="130" formatCode="#,##0.0">
                  <c:v>98.263000000000005</c:v>
                </c:pt>
              </c:numCache>
            </c:numRef>
          </c:val>
          <c:smooth val="0"/>
          <c:extLst>
            <c:ext xmlns:c16="http://schemas.microsoft.com/office/drawing/2014/chart" uri="{C3380CC4-5D6E-409C-BE32-E72D297353CC}">
              <c16:uniqueId val="{00000001-93A4-45B2-95F4-499053886CF6}"/>
            </c:ext>
          </c:extLst>
        </c:ser>
        <c:ser>
          <c:idx val="1"/>
          <c:order val="2"/>
          <c:tx>
            <c:strRef>
              <c:f>'Figure 6 (2)'!$D$8</c:f>
              <c:strCache>
                <c:ptCount val="1"/>
                <c:pt idx="0">
                  <c:v>2025 CBO Projections</c:v>
                </c:pt>
              </c:strCache>
            </c:strRef>
          </c:tx>
          <c:spPr>
            <a:ln w="28575" cap="rnd">
              <a:solidFill>
                <a:srgbClr val="25854E"/>
              </a:solidFill>
              <a:prstDash val="dash"/>
              <a:round/>
            </a:ln>
            <a:effectLst/>
          </c:spPr>
          <c:marker>
            <c:symbol val="none"/>
          </c:marker>
          <c:cat>
            <c:numRef>
              <c:f>'Figure 6 (2)'!$B$9:$B$144</c:f>
              <c:numCache>
                <c:formatCode>m/d/yyyy</c:formatCode>
                <c:ptCount val="136"/>
                <c:pt idx="0">
                  <c:v>1</c:v>
                </c:pt>
                <c:pt idx="1">
                  <c:v>367</c:v>
                </c:pt>
                <c:pt idx="2">
                  <c:v>732</c:v>
                </c:pt>
                <c:pt idx="3">
                  <c:v>1097</c:v>
                </c:pt>
                <c:pt idx="4">
                  <c:v>1462</c:v>
                </c:pt>
                <c:pt idx="5">
                  <c:v>1828</c:v>
                </c:pt>
                <c:pt idx="6">
                  <c:v>2193</c:v>
                </c:pt>
                <c:pt idx="7">
                  <c:v>2558</c:v>
                </c:pt>
                <c:pt idx="8">
                  <c:v>2923</c:v>
                </c:pt>
                <c:pt idx="9">
                  <c:v>3289</c:v>
                </c:pt>
                <c:pt idx="10">
                  <c:v>3654</c:v>
                </c:pt>
                <c:pt idx="11">
                  <c:v>4019</c:v>
                </c:pt>
                <c:pt idx="12">
                  <c:v>4384</c:v>
                </c:pt>
                <c:pt idx="13">
                  <c:v>4750</c:v>
                </c:pt>
                <c:pt idx="14">
                  <c:v>5115</c:v>
                </c:pt>
                <c:pt idx="15">
                  <c:v>5480</c:v>
                </c:pt>
                <c:pt idx="16">
                  <c:v>5845</c:v>
                </c:pt>
                <c:pt idx="17">
                  <c:v>6211</c:v>
                </c:pt>
                <c:pt idx="18">
                  <c:v>6576</c:v>
                </c:pt>
                <c:pt idx="19">
                  <c:v>6941</c:v>
                </c:pt>
                <c:pt idx="20">
                  <c:v>7306</c:v>
                </c:pt>
                <c:pt idx="21">
                  <c:v>7672</c:v>
                </c:pt>
                <c:pt idx="22">
                  <c:v>8037</c:v>
                </c:pt>
                <c:pt idx="23">
                  <c:v>8402</c:v>
                </c:pt>
                <c:pt idx="24">
                  <c:v>8767</c:v>
                </c:pt>
                <c:pt idx="25">
                  <c:v>9133</c:v>
                </c:pt>
                <c:pt idx="26">
                  <c:v>9498</c:v>
                </c:pt>
                <c:pt idx="27">
                  <c:v>9863</c:v>
                </c:pt>
                <c:pt idx="28">
                  <c:v>10228</c:v>
                </c:pt>
                <c:pt idx="29">
                  <c:v>10594</c:v>
                </c:pt>
                <c:pt idx="30">
                  <c:v>10959</c:v>
                </c:pt>
                <c:pt idx="31">
                  <c:v>11324</c:v>
                </c:pt>
                <c:pt idx="32">
                  <c:v>11689</c:v>
                </c:pt>
                <c:pt idx="33">
                  <c:v>12055</c:v>
                </c:pt>
                <c:pt idx="34">
                  <c:v>12420</c:v>
                </c:pt>
                <c:pt idx="35">
                  <c:v>12785</c:v>
                </c:pt>
                <c:pt idx="36">
                  <c:v>13150</c:v>
                </c:pt>
                <c:pt idx="37">
                  <c:v>13516</c:v>
                </c:pt>
                <c:pt idx="38">
                  <c:v>13881</c:v>
                </c:pt>
                <c:pt idx="39">
                  <c:v>14246</c:v>
                </c:pt>
                <c:pt idx="40">
                  <c:v>14611</c:v>
                </c:pt>
                <c:pt idx="41">
                  <c:v>14977</c:v>
                </c:pt>
                <c:pt idx="42">
                  <c:v>15342</c:v>
                </c:pt>
                <c:pt idx="43">
                  <c:v>15707</c:v>
                </c:pt>
                <c:pt idx="44">
                  <c:v>16072</c:v>
                </c:pt>
                <c:pt idx="45">
                  <c:v>16438</c:v>
                </c:pt>
                <c:pt idx="46">
                  <c:v>16803</c:v>
                </c:pt>
                <c:pt idx="47">
                  <c:v>17168</c:v>
                </c:pt>
                <c:pt idx="48">
                  <c:v>17533</c:v>
                </c:pt>
                <c:pt idx="49">
                  <c:v>17899</c:v>
                </c:pt>
                <c:pt idx="50">
                  <c:v>18264</c:v>
                </c:pt>
                <c:pt idx="51">
                  <c:v>18629</c:v>
                </c:pt>
                <c:pt idx="52">
                  <c:v>18994</c:v>
                </c:pt>
                <c:pt idx="53">
                  <c:v>19360</c:v>
                </c:pt>
                <c:pt idx="54">
                  <c:v>19725</c:v>
                </c:pt>
                <c:pt idx="55">
                  <c:v>20090</c:v>
                </c:pt>
                <c:pt idx="56">
                  <c:v>20455</c:v>
                </c:pt>
                <c:pt idx="57">
                  <c:v>20821</c:v>
                </c:pt>
                <c:pt idx="58">
                  <c:v>21186</c:v>
                </c:pt>
                <c:pt idx="59">
                  <c:v>21551</c:v>
                </c:pt>
                <c:pt idx="60">
                  <c:v>21916</c:v>
                </c:pt>
                <c:pt idx="61">
                  <c:v>22282</c:v>
                </c:pt>
                <c:pt idx="62">
                  <c:v>22647</c:v>
                </c:pt>
                <c:pt idx="63">
                  <c:v>23012</c:v>
                </c:pt>
                <c:pt idx="64">
                  <c:v>23377</c:v>
                </c:pt>
                <c:pt idx="65">
                  <c:v>23743</c:v>
                </c:pt>
                <c:pt idx="66">
                  <c:v>24108</c:v>
                </c:pt>
                <c:pt idx="67">
                  <c:v>24473</c:v>
                </c:pt>
                <c:pt idx="68">
                  <c:v>24838</c:v>
                </c:pt>
                <c:pt idx="69">
                  <c:v>25204</c:v>
                </c:pt>
                <c:pt idx="70">
                  <c:v>25569</c:v>
                </c:pt>
                <c:pt idx="71">
                  <c:v>25934</c:v>
                </c:pt>
                <c:pt idx="72">
                  <c:v>26299</c:v>
                </c:pt>
                <c:pt idx="73">
                  <c:v>26665</c:v>
                </c:pt>
                <c:pt idx="74">
                  <c:v>27030</c:v>
                </c:pt>
                <c:pt idx="75">
                  <c:v>27395</c:v>
                </c:pt>
                <c:pt idx="76">
                  <c:v>27760</c:v>
                </c:pt>
                <c:pt idx="77">
                  <c:v>28126</c:v>
                </c:pt>
                <c:pt idx="78">
                  <c:v>28491</c:v>
                </c:pt>
                <c:pt idx="79">
                  <c:v>28856</c:v>
                </c:pt>
                <c:pt idx="80">
                  <c:v>29221</c:v>
                </c:pt>
                <c:pt idx="81">
                  <c:v>29587</c:v>
                </c:pt>
                <c:pt idx="82">
                  <c:v>29952</c:v>
                </c:pt>
                <c:pt idx="83">
                  <c:v>30317</c:v>
                </c:pt>
                <c:pt idx="84">
                  <c:v>30682</c:v>
                </c:pt>
                <c:pt idx="85">
                  <c:v>31048</c:v>
                </c:pt>
                <c:pt idx="86">
                  <c:v>31413</c:v>
                </c:pt>
                <c:pt idx="87">
                  <c:v>31778</c:v>
                </c:pt>
                <c:pt idx="88">
                  <c:v>32143</c:v>
                </c:pt>
                <c:pt idx="89">
                  <c:v>32509</c:v>
                </c:pt>
                <c:pt idx="90">
                  <c:v>32874</c:v>
                </c:pt>
                <c:pt idx="91">
                  <c:v>33239</c:v>
                </c:pt>
                <c:pt idx="92">
                  <c:v>33604</c:v>
                </c:pt>
                <c:pt idx="93">
                  <c:v>33970</c:v>
                </c:pt>
                <c:pt idx="94">
                  <c:v>34335</c:v>
                </c:pt>
                <c:pt idx="95">
                  <c:v>34700</c:v>
                </c:pt>
                <c:pt idx="96">
                  <c:v>35065</c:v>
                </c:pt>
                <c:pt idx="97">
                  <c:v>35431</c:v>
                </c:pt>
                <c:pt idx="98">
                  <c:v>35796</c:v>
                </c:pt>
                <c:pt idx="99">
                  <c:v>36161</c:v>
                </c:pt>
                <c:pt idx="100">
                  <c:v>36526</c:v>
                </c:pt>
                <c:pt idx="101">
                  <c:v>36892</c:v>
                </c:pt>
                <c:pt idx="102">
                  <c:v>37257</c:v>
                </c:pt>
                <c:pt idx="103">
                  <c:v>37622</c:v>
                </c:pt>
                <c:pt idx="104">
                  <c:v>37987</c:v>
                </c:pt>
                <c:pt idx="105">
                  <c:v>38353</c:v>
                </c:pt>
                <c:pt idx="106">
                  <c:v>38718</c:v>
                </c:pt>
                <c:pt idx="107">
                  <c:v>39083</c:v>
                </c:pt>
                <c:pt idx="108">
                  <c:v>39448</c:v>
                </c:pt>
                <c:pt idx="109">
                  <c:v>39814</c:v>
                </c:pt>
                <c:pt idx="110">
                  <c:v>40179</c:v>
                </c:pt>
                <c:pt idx="111">
                  <c:v>40544</c:v>
                </c:pt>
                <c:pt idx="112">
                  <c:v>40909</c:v>
                </c:pt>
                <c:pt idx="113">
                  <c:v>41275</c:v>
                </c:pt>
                <c:pt idx="114">
                  <c:v>41640</c:v>
                </c:pt>
                <c:pt idx="115">
                  <c:v>42005</c:v>
                </c:pt>
                <c:pt idx="116">
                  <c:v>42370</c:v>
                </c:pt>
                <c:pt idx="117">
                  <c:v>42736</c:v>
                </c:pt>
                <c:pt idx="118">
                  <c:v>43101</c:v>
                </c:pt>
                <c:pt idx="119">
                  <c:v>43466</c:v>
                </c:pt>
                <c:pt idx="120">
                  <c:v>43831</c:v>
                </c:pt>
                <c:pt idx="121">
                  <c:v>44197</c:v>
                </c:pt>
                <c:pt idx="122">
                  <c:v>44562</c:v>
                </c:pt>
                <c:pt idx="123">
                  <c:v>44927</c:v>
                </c:pt>
                <c:pt idx="124">
                  <c:v>45292</c:v>
                </c:pt>
                <c:pt idx="125">
                  <c:v>45658</c:v>
                </c:pt>
                <c:pt idx="126">
                  <c:v>46023</c:v>
                </c:pt>
                <c:pt idx="127">
                  <c:v>46388</c:v>
                </c:pt>
                <c:pt idx="128">
                  <c:v>46753</c:v>
                </c:pt>
                <c:pt idx="129">
                  <c:v>47119</c:v>
                </c:pt>
                <c:pt idx="130">
                  <c:v>47484</c:v>
                </c:pt>
                <c:pt idx="131">
                  <c:v>47849</c:v>
                </c:pt>
                <c:pt idx="132">
                  <c:v>48214</c:v>
                </c:pt>
                <c:pt idx="133">
                  <c:v>48580</c:v>
                </c:pt>
                <c:pt idx="134">
                  <c:v>48945</c:v>
                </c:pt>
                <c:pt idx="135">
                  <c:v>49310</c:v>
                </c:pt>
              </c:numCache>
            </c:numRef>
          </c:cat>
          <c:val>
            <c:numRef>
              <c:f>'Figure 6 (2)'!$D$9:$D$144</c:f>
              <c:numCache>
                <c:formatCode>General</c:formatCode>
                <c:ptCount val="136"/>
                <c:pt idx="125" formatCode="0.0">
                  <c:v>99.888999999999996</c:v>
                </c:pt>
                <c:pt idx="126" formatCode="0.0">
                  <c:v>101.727</c:v>
                </c:pt>
                <c:pt idx="127" formatCode="0.0">
                  <c:v>103.375</c:v>
                </c:pt>
                <c:pt idx="128" formatCode="0.0">
                  <c:v>105.438</c:v>
                </c:pt>
                <c:pt idx="129" formatCode="0.0">
                  <c:v>107.22799999999999</c:v>
                </c:pt>
                <c:pt idx="130" formatCode="0.0">
                  <c:v>109.21599999999999</c:v>
                </c:pt>
                <c:pt idx="131" formatCode="0.0">
                  <c:v>111.114</c:v>
                </c:pt>
                <c:pt idx="132" formatCode="0.0">
                  <c:v>113.042</c:v>
                </c:pt>
                <c:pt idx="133" formatCode="0.0">
                  <c:v>115.25</c:v>
                </c:pt>
                <c:pt idx="134" formatCode="0.0">
                  <c:v>117.068</c:v>
                </c:pt>
                <c:pt idx="135" formatCode="0.0">
                  <c:v>118.48</c:v>
                </c:pt>
              </c:numCache>
            </c:numRef>
          </c:val>
          <c:smooth val="0"/>
          <c:extLst>
            <c:ext xmlns:c16="http://schemas.microsoft.com/office/drawing/2014/chart" uri="{C3380CC4-5D6E-409C-BE32-E72D297353CC}">
              <c16:uniqueId val="{00000002-93A4-45B2-95F4-499053886CF6}"/>
            </c:ext>
          </c:extLst>
        </c:ser>
        <c:ser>
          <c:idx val="2"/>
          <c:order val="3"/>
          <c:tx>
            <c:strRef>
              <c:f>'Figure 6 (2)'!$E$8</c:f>
              <c:strCache>
                <c:ptCount val="1"/>
                <c:pt idx="0">
                  <c:v>OBBBA Projections</c:v>
                </c:pt>
              </c:strCache>
            </c:strRef>
          </c:tx>
          <c:spPr>
            <a:ln w="28575" cap="rnd">
              <a:solidFill>
                <a:srgbClr val="117FA8"/>
              </a:solidFill>
              <a:prstDash val="dash"/>
              <a:round/>
            </a:ln>
            <a:effectLst/>
          </c:spPr>
          <c:marker>
            <c:symbol val="none"/>
          </c:marker>
          <c:cat>
            <c:numRef>
              <c:f>'Figure 6 (2)'!$B$9:$B$144</c:f>
              <c:numCache>
                <c:formatCode>m/d/yyyy</c:formatCode>
                <c:ptCount val="136"/>
                <c:pt idx="0">
                  <c:v>1</c:v>
                </c:pt>
                <c:pt idx="1">
                  <c:v>367</c:v>
                </c:pt>
                <c:pt idx="2">
                  <c:v>732</c:v>
                </c:pt>
                <c:pt idx="3">
                  <c:v>1097</c:v>
                </c:pt>
                <c:pt idx="4">
                  <c:v>1462</c:v>
                </c:pt>
                <c:pt idx="5">
                  <c:v>1828</c:v>
                </c:pt>
                <c:pt idx="6">
                  <c:v>2193</c:v>
                </c:pt>
                <c:pt idx="7">
                  <c:v>2558</c:v>
                </c:pt>
                <c:pt idx="8">
                  <c:v>2923</c:v>
                </c:pt>
                <c:pt idx="9">
                  <c:v>3289</c:v>
                </c:pt>
                <c:pt idx="10">
                  <c:v>3654</c:v>
                </c:pt>
                <c:pt idx="11">
                  <c:v>4019</c:v>
                </c:pt>
                <c:pt idx="12">
                  <c:v>4384</c:v>
                </c:pt>
                <c:pt idx="13">
                  <c:v>4750</c:v>
                </c:pt>
                <c:pt idx="14">
                  <c:v>5115</c:v>
                </c:pt>
                <c:pt idx="15">
                  <c:v>5480</c:v>
                </c:pt>
                <c:pt idx="16">
                  <c:v>5845</c:v>
                </c:pt>
                <c:pt idx="17">
                  <c:v>6211</c:v>
                </c:pt>
                <c:pt idx="18">
                  <c:v>6576</c:v>
                </c:pt>
                <c:pt idx="19">
                  <c:v>6941</c:v>
                </c:pt>
                <c:pt idx="20">
                  <c:v>7306</c:v>
                </c:pt>
                <c:pt idx="21">
                  <c:v>7672</c:v>
                </c:pt>
                <c:pt idx="22">
                  <c:v>8037</c:v>
                </c:pt>
                <c:pt idx="23">
                  <c:v>8402</c:v>
                </c:pt>
                <c:pt idx="24">
                  <c:v>8767</c:v>
                </c:pt>
                <c:pt idx="25">
                  <c:v>9133</c:v>
                </c:pt>
                <c:pt idx="26">
                  <c:v>9498</c:v>
                </c:pt>
                <c:pt idx="27">
                  <c:v>9863</c:v>
                </c:pt>
                <c:pt idx="28">
                  <c:v>10228</c:v>
                </c:pt>
                <c:pt idx="29">
                  <c:v>10594</c:v>
                </c:pt>
                <c:pt idx="30">
                  <c:v>10959</c:v>
                </c:pt>
                <c:pt idx="31">
                  <c:v>11324</c:v>
                </c:pt>
                <c:pt idx="32">
                  <c:v>11689</c:v>
                </c:pt>
                <c:pt idx="33">
                  <c:v>12055</c:v>
                </c:pt>
                <c:pt idx="34">
                  <c:v>12420</c:v>
                </c:pt>
                <c:pt idx="35">
                  <c:v>12785</c:v>
                </c:pt>
                <c:pt idx="36">
                  <c:v>13150</c:v>
                </c:pt>
                <c:pt idx="37">
                  <c:v>13516</c:v>
                </c:pt>
                <c:pt idx="38">
                  <c:v>13881</c:v>
                </c:pt>
                <c:pt idx="39">
                  <c:v>14246</c:v>
                </c:pt>
                <c:pt idx="40">
                  <c:v>14611</c:v>
                </c:pt>
                <c:pt idx="41">
                  <c:v>14977</c:v>
                </c:pt>
                <c:pt idx="42">
                  <c:v>15342</c:v>
                </c:pt>
                <c:pt idx="43">
                  <c:v>15707</c:v>
                </c:pt>
                <c:pt idx="44">
                  <c:v>16072</c:v>
                </c:pt>
                <c:pt idx="45">
                  <c:v>16438</c:v>
                </c:pt>
                <c:pt idx="46">
                  <c:v>16803</c:v>
                </c:pt>
                <c:pt idx="47">
                  <c:v>17168</c:v>
                </c:pt>
                <c:pt idx="48">
                  <c:v>17533</c:v>
                </c:pt>
                <c:pt idx="49">
                  <c:v>17899</c:v>
                </c:pt>
                <c:pt idx="50">
                  <c:v>18264</c:v>
                </c:pt>
                <c:pt idx="51">
                  <c:v>18629</c:v>
                </c:pt>
                <c:pt idx="52">
                  <c:v>18994</c:v>
                </c:pt>
                <c:pt idx="53">
                  <c:v>19360</c:v>
                </c:pt>
                <c:pt idx="54">
                  <c:v>19725</c:v>
                </c:pt>
                <c:pt idx="55">
                  <c:v>20090</c:v>
                </c:pt>
                <c:pt idx="56">
                  <c:v>20455</c:v>
                </c:pt>
                <c:pt idx="57">
                  <c:v>20821</c:v>
                </c:pt>
                <c:pt idx="58">
                  <c:v>21186</c:v>
                </c:pt>
                <c:pt idx="59">
                  <c:v>21551</c:v>
                </c:pt>
                <c:pt idx="60">
                  <c:v>21916</c:v>
                </c:pt>
                <c:pt idx="61">
                  <c:v>22282</c:v>
                </c:pt>
                <c:pt idx="62">
                  <c:v>22647</c:v>
                </c:pt>
                <c:pt idx="63">
                  <c:v>23012</c:v>
                </c:pt>
                <c:pt idx="64">
                  <c:v>23377</c:v>
                </c:pt>
                <c:pt idx="65">
                  <c:v>23743</c:v>
                </c:pt>
                <c:pt idx="66">
                  <c:v>24108</c:v>
                </c:pt>
                <c:pt idx="67">
                  <c:v>24473</c:v>
                </c:pt>
                <c:pt idx="68">
                  <c:v>24838</c:v>
                </c:pt>
                <c:pt idx="69">
                  <c:v>25204</c:v>
                </c:pt>
                <c:pt idx="70">
                  <c:v>25569</c:v>
                </c:pt>
                <c:pt idx="71">
                  <c:v>25934</c:v>
                </c:pt>
                <c:pt idx="72">
                  <c:v>26299</c:v>
                </c:pt>
                <c:pt idx="73">
                  <c:v>26665</c:v>
                </c:pt>
                <c:pt idx="74">
                  <c:v>27030</c:v>
                </c:pt>
                <c:pt idx="75">
                  <c:v>27395</c:v>
                </c:pt>
                <c:pt idx="76">
                  <c:v>27760</c:v>
                </c:pt>
                <c:pt idx="77">
                  <c:v>28126</c:v>
                </c:pt>
                <c:pt idx="78">
                  <c:v>28491</c:v>
                </c:pt>
                <c:pt idx="79">
                  <c:v>28856</c:v>
                </c:pt>
                <c:pt idx="80">
                  <c:v>29221</c:v>
                </c:pt>
                <c:pt idx="81">
                  <c:v>29587</c:v>
                </c:pt>
                <c:pt idx="82">
                  <c:v>29952</c:v>
                </c:pt>
                <c:pt idx="83">
                  <c:v>30317</c:v>
                </c:pt>
                <c:pt idx="84">
                  <c:v>30682</c:v>
                </c:pt>
                <c:pt idx="85">
                  <c:v>31048</c:v>
                </c:pt>
                <c:pt idx="86">
                  <c:v>31413</c:v>
                </c:pt>
                <c:pt idx="87">
                  <c:v>31778</c:v>
                </c:pt>
                <c:pt idx="88">
                  <c:v>32143</c:v>
                </c:pt>
                <c:pt idx="89">
                  <c:v>32509</c:v>
                </c:pt>
                <c:pt idx="90">
                  <c:v>32874</c:v>
                </c:pt>
                <c:pt idx="91">
                  <c:v>33239</c:v>
                </c:pt>
                <c:pt idx="92">
                  <c:v>33604</c:v>
                </c:pt>
                <c:pt idx="93">
                  <c:v>33970</c:v>
                </c:pt>
                <c:pt idx="94">
                  <c:v>34335</c:v>
                </c:pt>
                <c:pt idx="95">
                  <c:v>34700</c:v>
                </c:pt>
                <c:pt idx="96">
                  <c:v>35065</c:v>
                </c:pt>
                <c:pt idx="97">
                  <c:v>35431</c:v>
                </c:pt>
                <c:pt idx="98">
                  <c:v>35796</c:v>
                </c:pt>
                <c:pt idx="99">
                  <c:v>36161</c:v>
                </c:pt>
                <c:pt idx="100">
                  <c:v>36526</c:v>
                </c:pt>
                <c:pt idx="101">
                  <c:v>36892</c:v>
                </c:pt>
                <c:pt idx="102">
                  <c:v>37257</c:v>
                </c:pt>
                <c:pt idx="103">
                  <c:v>37622</c:v>
                </c:pt>
                <c:pt idx="104">
                  <c:v>37987</c:v>
                </c:pt>
                <c:pt idx="105">
                  <c:v>38353</c:v>
                </c:pt>
                <c:pt idx="106">
                  <c:v>38718</c:v>
                </c:pt>
                <c:pt idx="107">
                  <c:v>39083</c:v>
                </c:pt>
                <c:pt idx="108">
                  <c:v>39448</c:v>
                </c:pt>
                <c:pt idx="109">
                  <c:v>39814</c:v>
                </c:pt>
                <c:pt idx="110">
                  <c:v>40179</c:v>
                </c:pt>
                <c:pt idx="111">
                  <c:v>40544</c:v>
                </c:pt>
                <c:pt idx="112">
                  <c:v>40909</c:v>
                </c:pt>
                <c:pt idx="113">
                  <c:v>41275</c:v>
                </c:pt>
                <c:pt idx="114">
                  <c:v>41640</c:v>
                </c:pt>
                <c:pt idx="115">
                  <c:v>42005</c:v>
                </c:pt>
                <c:pt idx="116">
                  <c:v>42370</c:v>
                </c:pt>
                <c:pt idx="117">
                  <c:v>42736</c:v>
                </c:pt>
                <c:pt idx="118">
                  <c:v>43101</c:v>
                </c:pt>
                <c:pt idx="119">
                  <c:v>43466</c:v>
                </c:pt>
                <c:pt idx="120">
                  <c:v>43831</c:v>
                </c:pt>
                <c:pt idx="121">
                  <c:v>44197</c:v>
                </c:pt>
                <c:pt idx="122">
                  <c:v>44562</c:v>
                </c:pt>
                <c:pt idx="123">
                  <c:v>44927</c:v>
                </c:pt>
                <c:pt idx="124">
                  <c:v>45292</c:v>
                </c:pt>
                <c:pt idx="125">
                  <c:v>45658</c:v>
                </c:pt>
                <c:pt idx="126">
                  <c:v>46023</c:v>
                </c:pt>
                <c:pt idx="127">
                  <c:v>46388</c:v>
                </c:pt>
                <c:pt idx="128">
                  <c:v>46753</c:v>
                </c:pt>
                <c:pt idx="129">
                  <c:v>47119</c:v>
                </c:pt>
                <c:pt idx="130">
                  <c:v>47484</c:v>
                </c:pt>
                <c:pt idx="131">
                  <c:v>47849</c:v>
                </c:pt>
                <c:pt idx="132">
                  <c:v>48214</c:v>
                </c:pt>
                <c:pt idx="133">
                  <c:v>48580</c:v>
                </c:pt>
                <c:pt idx="134">
                  <c:v>48945</c:v>
                </c:pt>
                <c:pt idx="135">
                  <c:v>49310</c:v>
                </c:pt>
              </c:numCache>
            </c:numRef>
          </c:cat>
          <c:val>
            <c:numRef>
              <c:f>'Figure 6 (2)'!$E$9:$E$144</c:f>
              <c:numCache>
                <c:formatCode>General</c:formatCode>
                <c:ptCount val="136"/>
                <c:pt idx="125" formatCode="0.0">
                  <c:v>99.9</c:v>
                </c:pt>
                <c:pt idx="126" formatCode="0.0">
                  <c:v>105.727</c:v>
                </c:pt>
                <c:pt idx="127" formatCode="0.0">
                  <c:v>108.375</c:v>
                </c:pt>
                <c:pt idx="128" formatCode="0.0">
                  <c:v>111.438</c:v>
                </c:pt>
                <c:pt idx="129" formatCode="0.0">
                  <c:v>114</c:v>
                </c:pt>
                <c:pt idx="130" formatCode="0.0">
                  <c:v>116.5</c:v>
                </c:pt>
                <c:pt idx="131" formatCode="0.0">
                  <c:v>119</c:v>
                </c:pt>
                <c:pt idx="132" formatCode="0.0">
                  <c:v>121.5</c:v>
                </c:pt>
                <c:pt idx="133" formatCode="0.0">
                  <c:v>124</c:v>
                </c:pt>
                <c:pt idx="134" formatCode="0.0">
                  <c:v>126.5</c:v>
                </c:pt>
                <c:pt idx="135" formatCode="0.0">
                  <c:v>128.5</c:v>
                </c:pt>
              </c:numCache>
            </c:numRef>
          </c:val>
          <c:smooth val="0"/>
          <c:extLst>
            <c:ext xmlns:c16="http://schemas.microsoft.com/office/drawing/2014/chart" uri="{C3380CC4-5D6E-409C-BE32-E72D297353CC}">
              <c16:uniqueId val="{00000003-93A4-45B2-95F4-499053886CF6}"/>
            </c:ext>
          </c:extLst>
        </c:ser>
        <c:dLbls>
          <c:showLegendKey val="0"/>
          <c:showVal val="0"/>
          <c:showCatName val="0"/>
          <c:showSerName val="0"/>
          <c:showPercent val="0"/>
          <c:showBubbleSize val="0"/>
        </c:dLbls>
        <c:marker val="1"/>
        <c:smooth val="0"/>
        <c:axId val="1847902352"/>
        <c:axId val="1847900432"/>
      </c:lineChart>
      <c:lineChart>
        <c:grouping val="standard"/>
        <c:varyColors val="0"/>
        <c:dLbls>
          <c:showLegendKey val="0"/>
          <c:showVal val="0"/>
          <c:showCatName val="0"/>
          <c:showSerName val="0"/>
          <c:showPercent val="0"/>
          <c:showBubbleSize val="0"/>
        </c:dLbls>
        <c:marker val="1"/>
        <c:smooth val="0"/>
        <c:axId val="1781206480"/>
        <c:axId val="1781210320"/>
        <c:extLst>
          <c:ext xmlns:c15="http://schemas.microsoft.com/office/drawing/2012/chart" uri="{02D57815-91ED-43cb-92C2-25804820EDAC}">
            <c15:filteredLineSeries>
              <c15:ser>
                <c:idx val="4"/>
                <c:order val="4"/>
                <c:spPr>
                  <a:ln w="28575" cap="rnd">
                    <a:solidFill>
                      <a:schemeClr val="accent5"/>
                    </a:solidFill>
                    <a:round/>
                  </a:ln>
                  <a:effectLst/>
                </c:spPr>
                <c:marker>
                  <c:symbol val="none"/>
                </c:marker>
                <c:val>
                  <c:numLit>
                    <c:formatCode>General</c:formatCode>
                    <c:ptCount val="136"/>
                    <c:pt idx="0">
                      <c:v>6.6</c:v>
                    </c:pt>
                    <c:pt idx="1">
                      <c:v>5.7</c:v>
                    </c:pt>
                    <c:pt idx="2">
                      <c:v>5.4</c:v>
                    </c:pt>
                    <c:pt idx="3">
                      <c:v>5</c:v>
                    </c:pt>
                    <c:pt idx="4">
                      <c:v>4.7</c:v>
                    </c:pt>
                    <c:pt idx="5">
                      <c:v>4.3</c:v>
                    </c:pt>
                    <c:pt idx="6">
                      <c:v>4</c:v>
                    </c:pt>
                    <c:pt idx="7">
                      <c:v>4</c:v>
                    </c:pt>
                    <c:pt idx="8">
                      <c:v>4.3</c:v>
                    </c:pt>
                    <c:pt idx="9">
                      <c:v>3.8</c:v>
                    </c:pt>
                    <c:pt idx="10">
                      <c:v>3.7</c:v>
                    </c:pt>
                    <c:pt idx="11">
                      <c:v>3.6</c:v>
                    </c:pt>
                    <c:pt idx="12">
                      <c:v>3.4</c:v>
                    </c:pt>
                    <c:pt idx="13">
                      <c:v>3.2</c:v>
                    </c:pt>
                    <c:pt idx="14">
                      <c:v>3.5</c:v>
                    </c:pt>
                    <c:pt idx="15">
                      <c:v>3.3</c:v>
                    </c:pt>
                    <c:pt idx="16">
                      <c:v>2.7</c:v>
                    </c:pt>
                    <c:pt idx="17">
                      <c:v>13.3</c:v>
                    </c:pt>
                    <c:pt idx="18">
                      <c:v>30.2</c:v>
                    </c:pt>
                    <c:pt idx="19">
                      <c:v>33.4</c:v>
                    </c:pt>
                    <c:pt idx="20">
                      <c:v>27.3</c:v>
                    </c:pt>
                    <c:pt idx="21">
                      <c:v>31.6</c:v>
                    </c:pt>
                    <c:pt idx="22">
                      <c:v>31.1</c:v>
                    </c:pt>
                    <c:pt idx="23">
                      <c:v>25.2</c:v>
                    </c:pt>
                    <c:pt idx="24">
                      <c:v>23.5</c:v>
                    </c:pt>
                    <c:pt idx="25">
                      <c:v>21.6</c:v>
                    </c:pt>
                    <c:pt idx="26">
                      <c:v>19</c:v>
                    </c:pt>
                    <c:pt idx="27">
                      <c:v>18</c:v>
                    </c:pt>
                    <c:pt idx="28">
                      <c:v>17</c:v>
                    </c:pt>
                    <c:pt idx="29">
                      <c:v>14.757999999999999</c:v>
                    </c:pt>
                    <c:pt idx="30">
                      <c:v>16.321000000000002</c:v>
                    </c:pt>
                    <c:pt idx="31">
                      <c:v>22.041</c:v>
                    </c:pt>
                    <c:pt idx="32">
                      <c:v>34.036000000000001</c:v>
                    </c:pt>
                    <c:pt idx="33">
                      <c:v>38.552999999999997</c:v>
                    </c:pt>
                    <c:pt idx="34">
                      <c:v>43.472999999999999</c:v>
                    </c:pt>
                    <c:pt idx="35">
                      <c:v>42.38</c:v>
                    </c:pt>
                    <c:pt idx="36">
                      <c:v>42.493000000000002</c:v>
                    </c:pt>
                    <c:pt idx="37">
                      <c:v>39.625999999999998</c:v>
                    </c:pt>
                    <c:pt idx="38">
                      <c:v>42.162999999999997</c:v>
                    </c:pt>
                    <c:pt idx="39">
                      <c:v>42.448</c:v>
                    </c:pt>
                    <c:pt idx="40">
                      <c:v>43.6</c:v>
                    </c:pt>
                    <c:pt idx="41">
                      <c:v>41.5</c:v>
                    </c:pt>
                    <c:pt idx="42">
                      <c:v>45.9</c:v>
                    </c:pt>
                    <c:pt idx="43">
                      <c:v>69.2</c:v>
                    </c:pt>
                    <c:pt idx="44">
                      <c:v>86.4</c:v>
                    </c:pt>
                    <c:pt idx="45">
                      <c:v>103.9</c:v>
                    </c:pt>
                    <c:pt idx="46">
                      <c:v>106.1</c:v>
                    </c:pt>
                    <c:pt idx="47">
                      <c:v>93.9</c:v>
                    </c:pt>
                    <c:pt idx="48">
                      <c:v>82.4</c:v>
                    </c:pt>
                    <c:pt idx="49">
                      <c:v>77.400000000000006</c:v>
                    </c:pt>
                    <c:pt idx="50">
                      <c:v>78.593999999999994</c:v>
                    </c:pt>
                    <c:pt idx="51">
                      <c:v>65.533000000000001</c:v>
                    </c:pt>
                    <c:pt idx="52">
                      <c:v>60.139000000000003</c:v>
                    </c:pt>
                    <c:pt idx="53">
                      <c:v>57.161000000000001</c:v>
                    </c:pt>
                    <c:pt idx="54">
                      <c:v>57.988</c:v>
                    </c:pt>
                    <c:pt idx="55">
                      <c:v>55.771999999999998</c:v>
                    </c:pt>
                    <c:pt idx="56">
                      <c:v>50.692</c:v>
                    </c:pt>
                    <c:pt idx="57">
                      <c:v>47.331000000000003</c:v>
                    </c:pt>
                    <c:pt idx="58">
                      <c:v>47.802999999999997</c:v>
                    </c:pt>
                    <c:pt idx="59">
                      <c:v>46.512</c:v>
                    </c:pt>
                    <c:pt idx="60">
                      <c:v>44.325000000000003</c:v>
                    </c:pt>
                    <c:pt idx="61">
                      <c:v>43.609000000000002</c:v>
                    </c:pt>
                    <c:pt idx="62">
                      <c:v>42.345999999999997</c:v>
                    </c:pt>
                    <c:pt idx="63">
                      <c:v>41.082999999999998</c:v>
                    </c:pt>
                    <c:pt idx="64">
                      <c:v>38.817</c:v>
                    </c:pt>
                    <c:pt idx="65">
                      <c:v>36.764000000000003</c:v>
                    </c:pt>
                    <c:pt idx="66">
                      <c:v>33.789000000000001</c:v>
                    </c:pt>
                    <c:pt idx="67">
                      <c:v>31.873000000000001</c:v>
                    </c:pt>
                    <c:pt idx="68">
                      <c:v>32.259</c:v>
                    </c:pt>
                    <c:pt idx="69">
                      <c:v>28.37</c:v>
                    </c:pt>
                    <c:pt idx="70">
                      <c:v>27.056999999999999</c:v>
                    </c:pt>
                    <c:pt idx="71">
                      <c:v>27.14</c:v>
                    </c:pt>
                    <c:pt idx="72">
                      <c:v>26.506</c:v>
                    </c:pt>
                    <c:pt idx="73">
                      <c:v>25.202000000000002</c:v>
                    </c:pt>
                    <c:pt idx="74">
                      <c:v>23.178000000000001</c:v>
                    </c:pt>
                    <c:pt idx="75">
                      <c:v>24.562000000000001</c:v>
                    </c:pt>
                    <c:pt idx="76">
                      <c:v>26.728999999999999</c:v>
                    </c:pt>
                    <c:pt idx="77">
                      <c:v>27.125</c:v>
                    </c:pt>
                    <c:pt idx="78">
                      <c:v>26.704999999999998</c:v>
                    </c:pt>
                    <c:pt idx="79">
                      <c:v>24.957999999999998</c:v>
                    </c:pt>
                    <c:pt idx="80">
                      <c:v>25.5</c:v>
                    </c:pt>
                    <c:pt idx="81">
                      <c:v>25.195</c:v>
                    </c:pt>
                    <c:pt idx="82">
                      <c:v>27.905000000000001</c:v>
                    </c:pt>
                    <c:pt idx="83">
                      <c:v>32.162999999999997</c:v>
                    </c:pt>
                    <c:pt idx="84">
                      <c:v>33.094999999999999</c:v>
                    </c:pt>
                    <c:pt idx="85">
                      <c:v>35.338999999999999</c:v>
                    </c:pt>
                    <c:pt idx="86">
                      <c:v>38.456000000000003</c:v>
                    </c:pt>
                    <c:pt idx="87">
                      <c:v>39.637</c:v>
                    </c:pt>
                    <c:pt idx="88">
                      <c:v>39.926000000000002</c:v>
                    </c:pt>
                    <c:pt idx="89">
                      <c:v>39.439</c:v>
                    </c:pt>
                    <c:pt idx="90">
                      <c:v>40.883000000000003</c:v>
                    </c:pt>
                    <c:pt idx="91">
                      <c:v>44.131</c:v>
                    </c:pt>
                    <c:pt idx="92">
                      <c:v>46.752000000000002</c:v>
                    </c:pt>
                    <c:pt idx="93">
                      <c:v>47.945</c:v>
                    </c:pt>
                    <c:pt idx="94">
                      <c:v>47.835000000000001</c:v>
                    </c:pt>
                    <c:pt idx="95">
                      <c:v>47.673999999999999</c:v>
                    </c:pt>
                    <c:pt idx="96">
                      <c:v>46.962000000000003</c:v>
                    </c:pt>
                    <c:pt idx="97">
                      <c:v>44.637999999999998</c:v>
                    </c:pt>
                    <c:pt idx="98">
                      <c:v>41.665999999999997</c:v>
                    </c:pt>
                    <c:pt idx="99">
                      <c:v>38.317999999999998</c:v>
                    </c:pt>
                    <c:pt idx="100">
                      <c:v>33.703000000000003</c:v>
                    </c:pt>
                    <c:pt idx="101">
                      <c:v>31.538</c:v>
                    </c:pt>
                    <c:pt idx="102">
                      <c:v>32.694000000000003</c:v>
                    </c:pt>
                    <c:pt idx="103">
                      <c:v>34.697000000000003</c:v>
                    </c:pt>
                    <c:pt idx="104">
                      <c:v>35.712000000000003</c:v>
                    </c:pt>
                    <c:pt idx="105">
                      <c:v>35.765000000000001</c:v>
                    </c:pt>
                    <c:pt idx="106">
                      <c:v>35.411000000000001</c:v>
                    </c:pt>
                    <c:pt idx="107">
                      <c:v>35.197000000000003</c:v>
                    </c:pt>
                    <c:pt idx="108">
                      <c:v>39.219000000000001</c:v>
                    </c:pt>
                    <c:pt idx="109">
                      <c:v>52.15</c:v>
                    </c:pt>
                    <c:pt idx="110">
                      <c:v>60.593000000000004</c:v>
                    </c:pt>
                    <c:pt idx="111">
                      <c:v>65.484999999999999</c:v>
                    </c:pt>
                    <c:pt idx="112">
                      <c:v>70.028000000000006</c:v>
                    </c:pt>
                    <c:pt idx="113">
                      <c:v>71.805000000000007</c:v>
                    </c:pt>
                    <c:pt idx="114">
                      <c:v>73.328999999999994</c:v>
                    </c:pt>
                    <c:pt idx="115">
                      <c:v>72.212000000000003</c:v>
                    </c:pt>
                    <c:pt idx="116">
                      <c:v>76.001000000000005</c:v>
                    </c:pt>
                    <c:pt idx="117">
                      <c:v>75.691999999999993</c:v>
                    </c:pt>
                    <c:pt idx="118">
                      <c:v>77.066999999999993</c:v>
                    </c:pt>
                    <c:pt idx="119">
                      <c:v>78.927999999999997</c:v>
                    </c:pt>
                    <c:pt idx="120">
                      <c:v>98.575999999999993</c:v>
                    </c:pt>
                    <c:pt idx="121">
                      <c:v>96.87</c:v>
                    </c:pt>
                    <c:pt idx="122">
                      <c:v>95.046000000000006</c:v>
                    </c:pt>
                    <c:pt idx="123">
                      <c:v>95.995000000000005</c:v>
                    </c:pt>
                    <c:pt idx="124">
                      <c:v>97.819000000000003</c:v>
                    </c:pt>
                    <c:pt idx="125">
                      <c:v>99.888999999999996</c:v>
                    </c:pt>
                    <c:pt idx="126">
                      <c:v>101.727</c:v>
                    </c:pt>
                    <c:pt idx="127">
                      <c:v>103.375</c:v>
                    </c:pt>
                    <c:pt idx="128">
                      <c:v>105.438</c:v>
                    </c:pt>
                    <c:pt idx="129">
                      <c:v>107.22799999999999</c:v>
                    </c:pt>
                    <c:pt idx="130">
                      <c:v>109.21599999999999</c:v>
                    </c:pt>
                    <c:pt idx="131">
                      <c:v>111.114</c:v>
                    </c:pt>
                    <c:pt idx="132">
                      <c:v>113.042</c:v>
                    </c:pt>
                    <c:pt idx="133">
                      <c:v>115.25</c:v>
                    </c:pt>
                    <c:pt idx="134">
                      <c:v>117.068</c:v>
                    </c:pt>
                    <c:pt idx="135">
                      <c:v>118.48</c:v>
                    </c:pt>
                  </c:numLit>
                </c:val>
                <c:smooth val="0"/>
                <c:extLst>
                  <c:ext xmlns:c16="http://schemas.microsoft.com/office/drawing/2014/chart" uri="{C3380CC4-5D6E-409C-BE32-E72D297353CC}">
                    <c16:uniqueId val="{00000004-93A4-45B2-95F4-499053886CF6}"/>
                  </c:ext>
                </c:extLst>
              </c15:ser>
            </c15:filteredLineSeries>
          </c:ext>
        </c:extLst>
      </c:lineChart>
      <c:dateAx>
        <c:axId val="1847902352"/>
        <c:scaling>
          <c:orientation val="minMax"/>
          <c:min val="5480"/>
        </c:scaling>
        <c:delete val="0"/>
        <c:axPos val="b"/>
        <c:numFmt formatCode="yyyy"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847900432"/>
        <c:crosses val="autoZero"/>
        <c:auto val="1"/>
        <c:lblOffset val="100"/>
        <c:baseTimeUnit val="years"/>
        <c:majorUnit val="10"/>
        <c:majorTimeUnit val="years"/>
      </c:dateAx>
      <c:valAx>
        <c:axId val="1847900432"/>
        <c:scaling>
          <c:orientation val="minMax"/>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847902352"/>
        <c:crosses val="autoZero"/>
        <c:crossBetween val="between"/>
      </c:valAx>
      <c:valAx>
        <c:axId val="1781210320"/>
        <c:scaling>
          <c:orientation val="minMax"/>
          <c:max val="140"/>
          <c:min val="0"/>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781206480"/>
        <c:crosses val="max"/>
        <c:crossBetween val="between"/>
      </c:valAx>
      <c:catAx>
        <c:axId val="1781206480"/>
        <c:scaling>
          <c:orientation val="minMax"/>
        </c:scaling>
        <c:delete val="1"/>
        <c:axPos val="b"/>
        <c:numFmt formatCode="m/d/yyyy" sourceLinked="1"/>
        <c:majorTickMark val="out"/>
        <c:minorTickMark val="none"/>
        <c:tickLblPos val="nextTo"/>
        <c:crossAx val="1781210320"/>
        <c:crosses val="autoZero"/>
        <c:auto val="1"/>
        <c:lblAlgn val="ctr"/>
        <c:lblOffset val="100"/>
        <c:noMultiLvlLbl val="0"/>
      </c:catAx>
      <c:spPr>
        <a:noFill/>
        <a:ln w="25400">
          <a:noFill/>
        </a:ln>
        <a:effectLst/>
      </c:spPr>
    </c:plotArea>
    <c:legend>
      <c:legendPos val="b"/>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5.8599472604746556E-3"/>
          <c:y val="9.1540404040404047E-2"/>
          <c:w val="0.98095517140345734"/>
          <c:h val="0.81060606060606055"/>
        </c:manualLayout>
      </c:layout>
      <c:lineChart>
        <c:grouping val="standard"/>
        <c:varyColors val="0"/>
        <c:ser>
          <c:idx val="0"/>
          <c:order val="0"/>
          <c:tx>
            <c:strRef>
              <c:f>'Slide 19a'!$G$10</c:f>
              <c:strCache>
                <c:ptCount val="1"/>
                <c:pt idx="0">
                  <c:v>U.S. Population Growth</c:v>
                </c:pt>
              </c:strCache>
            </c:strRef>
          </c:tx>
          <c:spPr>
            <a:ln w="28575" cap="rnd">
              <a:solidFill>
                <a:srgbClr val="117FA8"/>
              </a:solidFill>
              <a:round/>
            </a:ln>
            <a:effectLst/>
          </c:spPr>
          <c:marker>
            <c:symbol val="none"/>
          </c:marker>
          <c:cat>
            <c:numRef>
              <c:f>'Slide 19a'!$F$11:$F$186</c:f>
              <c:numCache>
                <c:formatCode>yyyy</c:formatCode>
                <c:ptCount val="176"/>
                <c:pt idx="0">
                  <c:v>1</c:v>
                </c:pt>
                <c:pt idx="1">
                  <c:v>367</c:v>
                </c:pt>
                <c:pt idx="2">
                  <c:v>1096</c:v>
                </c:pt>
                <c:pt idx="3">
                  <c:v>1461</c:v>
                </c:pt>
                <c:pt idx="4">
                  <c:v>1827</c:v>
                </c:pt>
                <c:pt idx="5">
                  <c:v>2192</c:v>
                </c:pt>
                <c:pt idx="6">
                  <c:v>2557</c:v>
                </c:pt>
                <c:pt idx="7">
                  <c:v>2922</c:v>
                </c:pt>
                <c:pt idx="8">
                  <c:v>3288</c:v>
                </c:pt>
                <c:pt idx="9">
                  <c:v>3653</c:v>
                </c:pt>
                <c:pt idx="10">
                  <c:v>4018</c:v>
                </c:pt>
                <c:pt idx="11">
                  <c:v>4383</c:v>
                </c:pt>
                <c:pt idx="12">
                  <c:v>4749</c:v>
                </c:pt>
                <c:pt idx="13">
                  <c:v>5114</c:v>
                </c:pt>
                <c:pt idx="14">
                  <c:v>5479</c:v>
                </c:pt>
                <c:pt idx="15">
                  <c:v>5844</c:v>
                </c:pt>
                <c:pt idx="16">
                  <c:v>6210</c:v>
                </c:pt>
                <c:pt idx="17">
                  <c:v>6575</c:v>
                </c:pt>
                <c:pt idx="18">
                  <c:v>6940</c:v>
                </c:pt>
                <c:pt idx="19">
                  <c:v>7305</c:v>
                </c:pt>
                <c:pt idx="20">
                  <c:v>7671</c:v>
                </c:pt>
                <c:pt idx="21">
                  <c:v>8036</c:v>
                </c:pt>
                <c:pt idx="22">
                  <c:v>8401</c:v>
                </c:pt>
                <c:pt idx="23">
                  <c:v>8766</c:v>
                </c:pt>
                <c:pt idx="24">
                  <c:v>9132</c:v>
                </c:pt>
                <c:pt idx="25">
                  <c:v>9497</c:v>
                </c:pt>
                <c:pt idx="26">
                  <c:v>9862</c:v>
                </c:pt>
                <c:pt idx="27">
                  <c:v>10227</c:v>
                </c:pt>
                <c:pt idx="28">
                  <c:v>10593</c:v>
                </c:pt>
                <c:pt idx="29">
                  <c:v>10958</c:v>
                </c:pt>
                <c:pt idx="30">
                  <c:v>11323</c:v>
                </c:pt>
                <c:pt idx="31">
                  <c:v>11688</c:v>
                </c:pt>
                <c:pt idx="32">
                  <c:v>12054</c:v>
                </c:pt>
                <c:pt idx="33">
                  <c:v>12419</c:v>
                </c:pt>
                <c:pt idx="34">
                  <c:v>12784</c:v>
                </c:pt>
                <c:pt idx="35">
                  <c:v>13149</c:v>
                </c:pt>
                <c:pt idx="36">
                  <c:v>13515</c:v>
                </c:pt>
                <c:pt idx="37">
                  <c:v>13880</c:v>
                </c:pt>
                <c:pt idx="38">
                  <c:v>14245</c:v>
                </c:pt>
                <c:pt idx="39">
                  <c:v>14610</c:v>
                </c:pt>
                <c:pt idx="40">
                  <c:v>14976</c:v>
                </c:pt>
                <c:pt idx="41">
                  <c:v>15341</c:v>
                </c:pt>
                <c:pt idx="42">
                  <c:v>15706</c:v>
                </c:pt>
                <c:pt idx="43">
                  <c:v>16071</c:v>
                </c:pt>
                <c:pt idx="44">
                  <c:v>16437</c:v>
                </c:pt>
                <c:pt idx="45">
                  <c:v>16802</c:v>
                </c:pt>
                <c:pt idx="46">
                  <c:v>17167</c:v>
                </c:pt>
                <c:pt idx="47">
                  <c:v>17532</c:v>
                </c:pt>
                <c:pt idx="48">
                  <c:v>17898</c:v>
                </c:pt>
                <c:pt idx="49">
                  <c:v>18263</c:v>
                </c:pt>
                <c:pt idx="50">
                  <c:v>18628</c:v>
                </c:pt>
                <c:pt idx="51">
                  <c:v>18993</c:v>
                </c:pt>
                <c:pt idx="52">
                  <c:v>19359</c:v>
                </c:pt>
                <c:pt idx="53">
                  <c:v>19724</c:v>
                </c:pt>
                <c:pt idx="54">
                  <c:v>20089</c:v>
                </c:pt>
                <c:pt idx="55">
                  <c:v>20454</c:v>
                </c:pt>
                <c:pt idx="56">
                  <c:v>20820</c:v>
                </c:pt>
                <c:pt idx="57">
                  <c:v>21185</c:v>
                </c:pt>
                <c:pt idx="58">
                  <c:v>21550</c:v>
                </c:pt>
                <c:pt idx="59">
                  <c:v>21915</c:v>
                </c:pt>
                <c:pt idx="60">
                  <c:v>22281</c:v>
                </c:pt>
                <c:pt idx="61">
                  <c:v>22646</c:v>
                </c:pt>
                <c:pt idx="62">
                  <c:v>23011</c:v>
                </c:pt>
                <c:pt idx="63">
                  <c:v>23376</c:v>
                </c:pt>
                <c:pt idx="64">
                  <c:v>23742</c:v>
                </c:pt>
                <c:pt idx="65">
                  <c:v>24107</c:v>
                </c:pt>
                <c:pt idx="66">
                  <c:v>24472</c:v>
                </c:pt>
                <c:pt idx="67">
                  <c:v>24837</c:v>
                </c:pt>
                <c:pt idx="68">
                  <c:v>25203</c:v>
                </c:pt>
                <c:pt idx="69">
                  <c:v>25568</c:v>
                </c:pt>
                <c:pt idx="70">
                  <c:v>25933</c:v>
                </c:pt>
                <c:pt idx="71">
                  <c:v>26298</c:v>
                </c:pt>
                <c:pt idx="72">
                  <c:v>26664</c:v>
                </c:pt>
                <c:pt idx="73">
                  <c:v>27029</c:v>
                </c:pt>
                <c:pt idx="74">
                  <c:v>27394</c:v>
                </c:pt>
                <c:pt idx="75">
                  <c:v>27759</c:v>
                </c:pt>
                <c:pt idx="76">
                  <c:v>28125</c:v>
                </c:pt>
                <c:pt idx="77">
                  <c:v>28490</c:v>
                </c:pt>
                <c:pt idx="78">
                  <c:v>28855</c:v>
                </c:pt>
                <c:pt idx="79">
                  <c:v>29220</c:v>
                </c:pt>
                <c:pt idx="80">
                  <c:v>29586</c:v>
                </c:pt>
                <c:pt idx="81">
                  <c:v>29951</c:v>
                </c:pt>
                <c:pt idx="82">
                  <c:v>30316</c:v>
                </c:pt>
                <c:pt idx="83">
                  <c:v>30681</c:v>
                </c:pt>
                <c:pt idx="84">
                  <c:v>31047</c:v>
                </c:pt>
                <c:pt idx="85">
                  <c:v>31412</c:v>
                </c:pt>
                <c:pt idx="86">
                  <c:v>31777</c:v>
                </c:pt>
                <c:pt idx="87">
                  <c:v>32142</c:v>
                </c:pt>
                <c:pt idx="88">
                  <c:v>32508</c:v>
                </c:pt>
                <c:pt idx="89">
                  <c:v>32873</c:v>
                </c:pt>
                <c:pt idx="90">
                  <c:v>33238</c:v>
                </c:pt>
                <c:pt idx="91">
                  <c:v>33603</c:v>
                </c:pt>
                <c:pt idx="92">
                  <c:v>33969</c:v>
                </c:pt>
                <c:pt idx="93">
                  <c:v>34334</c:v>
                </c:pt>
                <c:pt idx="94">
                  <c:v>34699</c:v>
                </c:pt>
                <c:pt idx="95">
                  <c:v>35064</c:v>
                </c:pt>
                <c:pt idx="96">
                  <c:v>35430</c:v>
                </c:pt>
                <c:pt idx="97">
                  <c:v>35795</c:v>
                </c:pt>
                <c:pt idx="98">
                  <c:v>36160</c:v>
                </c:pt>
                <c:pt idx="99">
                  <c:v>36525</c:v>
                </c:pt>
                <c:pt idx="100">
                  <c:v>36891</c:v>
                </c:pt>
                <c:pt idx="101">
                  <c:v>37256</c:v>
                </c:pt>
                <c:pt idx="102">
                  <c:v>37621</c:v>
                </c:pt>
                <c:pt idx="103">
                  <c:v>37986</c:v>
                </c:pt>
                <c:pt idx="104">
                  <c:v>38352</c:v>
                </c:pt>
                <c:pt idx="105">
                  <c:v>38717</c:v>
                </c:pt>
                <c:pt idx="106">
                  <c:v>39082</c:v>
                </c:pt>
                <c:pt idx="107">
                  <c:v>39447</c:v>
                </c:pt>
                <c:pt idx="108">
                  <c:v>39813</c:v>
                </c:pt>
                <c:pt idx="109">
                  <c:v>40178</c:v>
                </c:pt>
                <c:pt idx="110">
                  <c:v>40543</c:v>
                </c:pt>
                <c:pt idx="111">
                  <c:v>40908</c:v>
                </c:pt>
                <c:pt idx="112">
                  <c:v>41274</c:v>
                </c:pt>
                <c:pt idx="113">
                  <c:v>41639</c:v>
                </c:pt>
                <c:pt idx="114">
                  <c:v>42004</c:v>
                </c:pt>
                <c:pt idx="115">
                  <c:v>42369</c:v>
                </c:pt>
                <c:pt idx="116">
                  <c:v>42735</c:v>
                </c:pt>
                <c:pt idx="117">
                  <c:v>43100</c:v>
                </c:pt>
                <c:pt idx="118">
                  <c:v>43465</c:v>
                </c:pt>
                <c:pt idx="119">
                  <c:v>43830</c:v>
                </c:pt>
                <c:pt idx="120">
                  <c:v>44196</c:v>
                </c:pt>
                <c:pt idx="121">
                  <c:v>44561</c:v>
                </c:pt>
                <c:pt idx="122">
                  <c:v>44926</c:v>
                </c:pt>
                <c:pt idx="123">
                  <c:v>45291</c:v>
                </c:pt>
                <c:pt idx="124">
                  <c:v>45657</c:v>
                </c:pt>
                <c:pt idx="125">
                  <c:v>46022</c:v>
                </c:pt>
                <c:pt idx="126">
                  <c:v>46387</c:v>
                </c:pt>
                <c:pt idx="127">
                  <c:v>46752</c:v>
                </c:pt>
                <c:pt idx="128">
                  <c:v>47118</c:v>
                </c:pt>
                <c:pt idx="129">
                  <c:v>47483</c:v>
                </c:pt>
                <c:pt idx="130">
                  <c:v>47848</c:v>
                </c:pt>
                <c:pt idx="131">
                  <c:v>48213</c:v>
                </c:pt>
                <c:pt idx="132">
                  <c:v>48579</c:v>
                </c:pt>
                <c:pt idx="133">
                  <c:v>48944</c:v>
                </c:pt>
                <c:pt idx="134">
                  <c:v>49309</c:v>
                </c:pt>
                <c:pt idx="135">
                  <c:v>49674</c:v>
                </c:pt>
                <c:pt idx="136">
                  <c:v>50040</c:v>
                </c:pt>
                <c:pt idx="137">
                  <c:v>50405</c:v>
                </c:pt>
                <c:pt idx="138">
                  <c:v>50770</c:v>
                </c:pt>
                <c:pt idx="139">
                  <c:v>51135</c:v>
                </c:pt>
                <c:pt idx="140">
                  <c:v>51501</c:v>
                </c:pt>
                <c:pt idx="141">
                  <c:v>51866</c:v>
                </c:pt>
                <c:pt idx="142">
                  <c:v>52231</c:v>
                </c:pt>
                <c:pt idx="143">
                  <c:v>52596</c:v>
                </c:pt>
                <c:pt idx="144">
                  <c:v>52962</c:v>
                </c:pt>
                <c:pt idx="145">
                  <c:v>53327</c:v>
                </c:pt>
                <c:pt idx="146">
                  <c:v>53692</c:v>
                </c:pt>
                <c:pt idx="147">
                  <c:v>54057</c:v>
                </c:pt>
                <c:pt idx="148">
                  <c:v>54423</c:v>
                </c:pt>
                <c:pt idx="149">
                  <c:v>54788</c:v>
                </c:pt>
                <c:pt idx="150">
                  <c:v>55153</c:v>
                </c:pt>
                <c:pt idx="151">
                  <c:v>55518</c:v>
                </c:pt>
                <c:pt idx="152">
                  <c:v>55884</c:v>
                </c:pt>
                <c:pt idx="153">
                  <c:v>56249</c:v>
                </c:pt>
                <c:pt idx="154">
                  <c:v>56614</c:v>
                </c:pt>
                <c:pt idx="155">
                  <c:v>56979</c:v>
                </c:pt>
                <c:pt idx="156">
                  <c:v>57345</c:v>
                </c:pt>
                <c:pt idx="157">
                  <c:v>57710</c:v>
                </c:pt>
                <c:pt idx="158">
                  <c:v>58075</c:v>
                </c:pt>
                <c:pt idx="159">
                  <c:v>58440</c:v>
                </c:pt>
                <c:pt idx="160">
                  <c:v>58806</c:v>
                </c:pt>
                <c:pt idx="161">
                  <c:v>59171</c:v>
                </c:pt>
                <c:pt idx="162">
                  <c:v>59536</c:v>
                </c:pt>
                <c:pt idx="163">
                  <c:v>59901</c:v>
                </c:pt>
                <c:pt idx="164">
                  <c:v>60267</c:v>
                </c:pt>
                <c:pt idx="165">
                  <c:v>60632</c:v>
                </c:pt>
                <c:pt idx="166">
                  <c:v>60997</c:v>
                </c:pt>
                <c:pt idx="167">
                  <c:v>61362</c:v>
                </c:pt>
                <c:pt idx="168">
                  <c:v>61728</c:v>
                </c:pt>
                <c:pt idx="169">
                  <c:v>62093</c:v>
                </c:pt>
                <c:pt idx="170">
                  <c:v>62458</c:v>
                </c:pt>
                <c:pt idx="171">
                  <c:v>62823</c:v>
                </c:pt>
                <c:pt idx="172">
                  <c:v>63189</c:v>
                </c:pt>
                <c:pt idx="173">
                  <c:v>63554</c:v>
                </c:pt>
                <c:pt idx="174">
                  <c:v>63919</c:v>
                </c:pt>
                <c:pt idx="175">
                  <c:v>64284</c:v>
                </c:pt>
              </c:numCache>
            </c:numRef>
          </c:cat>
          <c:val>
            <c:numRef>
              <c:f>'Slide 19a'!$G$11:$G$186</c:f>
              <c:numCache>
                <c:formatCode>0.00</c:formatCode>
                <c:ptCount val="176"/>
                <c:pt idx="0">
                  <c:v>#N/A</c:v>
                </c:pt>
                <c:pt idx="1">
                  <c:v>#N/A</c:v>
                </c:pt>
                <c:pt idx="2">
                  <c:v>2.03521344607136</c:v>
                </c:pt>
                <c:pt idx="3">
                  <c:v>1.8556648939529907</c:v>
                </c:pt>
                <c:pt idx="4">
                  <c:v>1.9024704831828609</c:v>
                </c:pt>
                <c:pt idx="5">
                  <c:v>2.0154321738918846</c:v>
                </c:pt>
                <c:pt idx="6">
                  <c:v>1.9422108754264977</c:v>
                </c:pt>
                <c:pt idx="7">
                  <c:v>1.8232884727910958</c:v>
                </c:pt>
                <c:pt idx="8">
                  <c:v>1.9561419639573474</c:v>
                </c:pt>
                <c:pt idx="9">
                  <c:v>2.0065381580430586</c:v>
                </c:pt>
                <c:pt idx="10">
                  <c:v>2.1184661288540241</c:v>
                </c:pt>
                <c:pt idx="11">
                  <c:v>1.5756382092265708</c:v>
                </c:pt>
                <c:pt idx="12">
                  <c:v>1.5682430776770451</c:v>
                </c:pt>
                <c:pt idx="13">
                  <c:v>1.982482823726861</c:v>
                </c:pt>
                <c:pt idx="14">
                  <c:v>1.9398302905631271</c:v>
                </c:pt>
                <c:pt idx="15">
                  <c:v>1.4478715783313723</c:v>
                </c:pt>
                <c:pt idx="16">
                  <c:v>1.4073160543432772</c:v>
                </c:pt>
                <c:pt idx="17">
                  <c:v>1.2818626729828031</c:v>
                </c:pt>
                <c:pt idx="18">
                  <c:v>-5.8101251113606978E-2</c:v>
                </c:pt>
                <c:pt idx="19">
                  <c:v>1.2654057824974752</c:v>
                </c:pt>
                <c:pt idx="20">
                  <c:v>1.8629083185027762</c:v>
                </c:pt>
                <c:pt idx="21">
                  <c:v>1.9509491738758822</c:v>
                </c:pt>
                <c:pt idx="22">
                  <c:v>1.3921391586356746</c:v>
                </c:pt>
                <c:pt idx="23">
                  <c:v>1.7246862761133741</c:v>
                </c:pt>
                <c:pt idx="24">
                  <c:v>1.931271047906602</c:v>
                </c:pt>
                <c:pt idx="25">
                  <c:v>1.5073307101105105</c:v>
                </c:pt>
                <c:pt idx="26">
                  <c:v>1.3537197074998453</c:v>
                </c:pt>
                <c:pt idx="27">
                  <c:v>1.3952656371116756</c:v>
                </c:pt>
                <c:pt idx="28">
                  <c:v>1.2382912588734474</c:v>
                </c:pt>
                <c:pt idx="29">
                  <c:v>1.0439054344488774</c:v>
                </c:pt>
                <c:pt idx="30">
                  <c:v>1.0758251414586972</c:v>
                </c:pt>
                <c:pt idx="31">
                  <c:v>0.78243701097686635</c:v>
                </c:pt>
                <c:pt idx="32">
                  <c:v>0.64495324089004491</c:v>
                </c:pt>
                <c:pt idx="33">
                  <c:v>0.5919577058635106</c:v>
                </c:pt>
                <c:pt idx="34">
                  <c:v>0.63306763073442962</c:v>
                </c:pt>
                <c:pt idx="35">
                  <c:v>0.6931805592922613</c:v>
                </c:pt>
                <c:pt idx="36">
                  <c:v>0.63104125736739292</c:v>
                </c:pt>
                <c:pt idx="37">
                  <c:v>0.60287537191632268</c:v>
                </c:pt>
                <c:pt idx="38">
                  <c:v>0.77624684649717501</c:v>
                </c:pt>
                <c:pt idx="39">
                  <c:v>0.81263238975544105</c:v>
                </c:pt>
                <c:pt idx="40">
                  <c:v>0.82059902200488644</c:v>
                </c:pt>
                <c:pt idx="41">
                  <c:v>0.88439910878033157</c:v>
                </c:pt>
                <c:pt idx="42">
                  <c:v>0.60020582778073095</c:v>
                </c:pt>
                <c:pt idx="43">
                  <c:v>0.24268219832734861</c:v>
                </c:pt>
                <c:pt idx="44">
                  <c:v>-1.013073112592644</c:v>
                </c:pt>
                <c:pt idx="45">
                  <c:v>-0.30402227489935152</c:v>
                </c:pt>
                <c:pt idx="46">
                  <c:v>5.7162913927280234</c:v>
                </c:pt>
                <c:pt idx="47">
                  <c:v>2.4219229725677138</c:v>
                </c:pt>
                <c:pt idx="48">
                  <c:v>1.8452936993711866</c:v>
                </c:pt>
                <c:pt idx="49">
                  <c:v>1.7605224069599412</c:v>
                </c:pt>
                <c:pt idx="50">
                  <c:v>2.154508458615001</c:v>
                </c:pt>
                <c:pt idx="51">
                  <c:v>1.3919983143255932</c:v>
                </c:pt>
                <c:pt idx="52">
                  <c:v>1.5657674273616307</c:v>
                </c:pt>
                <c:pt idx="53">
                  <c:v>1.6388201517970824</c:v>
                </c:pt>
                <c:pt idx="54">
                  <c:v>1.8420191751176374</c:v>
                </c:pt>
                <c:pt idx="55">
                  <c:v>1.967458179931314</c:v>
                </c:pt>
                <c:pt idx="56">
                  <c:v>1.8289321435278616</c:v>
                </c:pt>
                <c:pt idx="57">
                  <c:v>1.8436771215077918</c:v>
                </c:pt>
                <c:pt idx="58">
                  <c:v>1.7302715743602093</c:v>
                </c:pt>
                <c:pt idx="59">
                  <c:v>1.7146236843162965</c:v>
                </c:pt>
                <c:pt idx="60">
                  <c:v>1.6055550851045819</c:v>
                </c:pt>
                <c:pt idx="61">
                  <c:v>1.6740841987120669</c:v>
                </c:pt>
                <c:pt idx="62">
                  <c:v>1.5186456238523993</c:v>
                </c:pt>
                <c:pt idx="63">
                  <c:v>1.459861872951107</c:v>
                </c:pt>
                <c:pt idx="64">
                  <c:v>1.4102067560469722</c:v>
                </c:pt>
                <c:pt idx="65">
                  <c:v>1.2477699708592027</c:v>
                </c:pt>
                <c:pt idx="66">
                  <c:v>1.0592891911164415</c:v>
                </c:pt>
                <c:pt idx="67">
                  <c:v>0.96177445085285918</c:v>
                </c:pt>
                <c:pt idx="68">
                  <c:v>0.98350526950170547</c:v>
                </c:pt>
                <c:pt idx="69">
                  <c:v>0.99599295884131855</c:v>
                </c:pt>
                <c:pt idx="70">
                  <c:v>1.2905628522481782</c:v>
                </c:pt>
                <c:pt idx="71">
                  <c:v>1.3937367636677411</c:v>
                </c:pt>
                <c:pt idx="72">
                  <c:v>1.1879493489728166</c:v>
                </c:pt>
                <c:pt idx="73">
                  <c:v>0.99052005886737238</c:v>
                </c:pt>
                <c:pt idx="74">
                  <c:v>0.93916927284167784</c:v>
                </c:pt>
                <c:pt idx="75">
                  <c:v>0.99511582341966776</c:v>
                </c:pt>
                <c:pt idx="76">
                  <c:v>0.97370802682570368</c:v>
                </c:pt>
                <c:pt idx="77">
                  <c:v>1.009822442235131</c:v>
                </c:pt>
                <c:pt idx="78">
                  <c:v>1.0625227520931979</c:v>
                </c:pt>
                <c:pt idx="79">
                  <c:v>1.1130372138049127</c:v>
                </c:pt>
                <c:pt idx="80">
                  <c:v>1.1836111271914307</c:v>
                </c:pt>
                <c:pt idx="81">
                  <c:v>0.98624711189350123</c:v>
                </c:pt>
                <c:pt idx="82">
                  <c:v>0.95787611236524128</c:v>
                </c:pt>
                <c:pt idx="83">
                  <c:v>0.91857172456661917</c:v>
                </c:pt>
                <c:pt idx="84">
                  <c:v>0.86957637558171541</c:v>
                </c:pt>
                <c:pt idx="85">
                  <c:v>0.89006678681224916</c:v>
                </c:pt>
                <c:pt idx="86">
                  <c:v>0.92844773961433535</c:v>
                </c:pt>
                <c:pt idx="87">
                  <c:v>0.89783578267044195</c:v>
                </c:pt>
                <c:pt idx="88">
                  <c:v>0.91213385667530122</c:v>
                </c:pt>
                <c:pt idx="89">
                  <c:v>0.94887913651997557</c:v>
                </c:pt>
                <c:pt idx="90">
                  <c:v>1.1360551659313156</c:v>
                </c:pt>
                <c:pt idx="91">
                  <c:v>1.3452286047359374</c:v>
                </c:pt>
                <c:pt idx="92">
                  <c:v>1.3965475668133109</c:v>
                </c:pt>
                <c:pt idx="93">
                  <c:v>1.3274129287290437</c:v>
                </c:pt>
                <c:pt idx="94">
                  <c:v>1.2338459289240156</c:v>
                </c:pt>
                <c:pt idx="95">
                  <c:v>1.197905186108561</c:v>
                </c:pt>
                <c:pt idx="96">
                  <c:v>1.1702055746250162</c:v>
                </c:pt>
                <c:pt idx="97">
                  <c:v>1.2075250376771596</c:v>
                </c:pt>
                <c:pt idx="98">
                  <c:v>1.1762462084673686</c:v>
                </c:pt>
                <c:pt idx="99">
                  <c:v>1.1549587825443908</c:v>
                </c:pt>
                <c:pt idx="100">
                  <c:v>1.1188360091743066</c:v>
                </c:pt>
                <c:pt idx="101">
                  <c:v>0.99481857939764939</c:v>
                </c:pt>
                <c:pt idx="102">
                  <c:v>0.93203120339404588</c:v>
                </c:pt>
                <c:pt idx="103">
                  <c:v>0.86327683615818884</c:v>
                </c:pt>
                <c:pt idx="104">
                  <c:v>0.9296537841079866</c:v>
                </c:pt>
                <c:pt idx="105">
                  <c:v>0.92621369170609036</c:v>
                </c:pt>
                <c:pt idx="106">
                  <c:v>0.96881059296081151</c:v>
                </c:pt>
                <c:pt idx="107">
                  <c:v>0.9554929955090774</c:v>
                </c:pt>
                <c:pt idx="108">
                  <c:v>0.95043338832989654</c:v>
                </c:pt>
                <c:pt idx="109">
                  <c:v>0.8806487467690971</c:v>
                </c:pt>
                <c:pt idx="110">
                  <c:v>0.84949082706373691</c:v>
                </c:pt>
                <c:pt idx="111">
                  <c:v>0.79546703385502404</c:v>
                </c:pt>
                <c:pt idx="112">
                  <c:v>0.80169574684372247</c:v>
                </c:pt>
                <c:pt idx="113">
                  <c:v>0.75937125205589595</c:v>
                </c:pt>
                <c:pt idx="114">
                  <c:v>0.79942915958903793</c:v>
                </c:pt>
                <c:pt idx="115">
                  <c:v>0.80091963239761199</c:v>
                </c:pt>
                <c:pt idx="116">
                  <c:v>0.78865186520205022</c:v>
                </c:pt>
                <c:pt idx="117">
                  <c:v>0.69553850280403839</c:v>
                </c:pt>
                <c:pt idx="118">
                  <c:v>0.58816505362682125</c:v>
                </c:pt>
                <c:pt idx="119">
                  <c:v>0.51623900404833556</c:v>
                </c:pt>
                <c:pt idx="120">
                  <c:v>0.40941658137154668</c:v>
                </c:pt>
                <c:pt idx="121">
                  <c:v>0.15742902122577451</c:v>
                </c:pt>
                <c:pt idx="122">
                  <c:v>0.57723577235773149</c:v>
                </c:pt>
                <c:pt idx="123">
                  <c:v>0.83498744075900522</c:v>
                </c:pt>
              </c:numCache>
            </c:numRef>
          </c:val>
          <c:smooth val="0"/>
          <c:extLst>
            <c:ext xmlns:c16="http://schemas.microsoft.com/office/drawing/2014/chart" uri="{C3380CC4-5D6E-409C-BE32-E72D297353CC}">
              <c16:uniqueId val="{00000000-0628-4335-A4C4-36C14403F5FE}"/>
            </c:ext>
          </c:extLst>
        </c:ser>
        <c:ser>
          <c:idx val="1"/>
          <c:order val="1"/>
          <c:tx>
            <c:strRef>
              <c:f>'Slide 19a'!$H$10</c:f>
              <c:strCache>
                <c:ptCount val="1"/>
                <c:pt idx="0">
                  <c:v>Projections</c:v>
                </c:pt>
              </c:strCache>
            </c:strRef>
          </c:tx>
          <c:spPr>
            <a:ln w="28575" cap="rnd">
              <a:solidFill>
                <a:srgbClr val="117FA8"/>
              </a:solidFill>
              <a:prstDash val="dash"/>
              <a:round/>
            </a:ln>
            <a:effectLst/>
          </c:spPr>
          <c:marker>
            <c:symbol val="none"/>
          </c:marker>
          <c:cat>
            <c:numRef>
              <c:f>'Slide 19a'!$F$11:$F$186</c:f>
              <c:numCache>
                <c:formatCode>yyyy</c:formatCode>
                <c:ptCount val="176"/>
                <c:pt idx="0">
                  <c:v>1</c:v>
                </c:pt>
                <c:pt idx="1">
                  <c:v>367</c:v>
                </c:pt>
                <c:pt idx="2">
                  <c:v>1096</c:v>
                </c:pt>
                <c:pt idx="3">
                  <c:v>1461</c:v>
                </c:pt>
                <c:pt idx="4">
                  <c:v>1827</c:v>
                </c:pt>
                <c:pt idx="5">
                  <c:v>2192</c:v>
                </c:pt>
                <c:pt idx="6">
                  <c:v>2557</c:v>
                </c:pt>
                <c:pt idx="7">
                  <c:v>2922</c:v>
                </c:pt>
                <c:pt idx="8">
                  <c:v>3288</c:v>
                </c:pt>
                <c:pt idx="9">
                  <c:v>3653</c:v>
                </c:pt>
                <c:pt idx="10">
                  <c:v>4018</c:v>
                </c:pt>
                <c:pt idx="11">
                  <c:v>4383</c:v>
                </c:pt>
                <c:pt idx="12">
                  <c:v>4749</c:v>
                </c:pt>
                <c:pt idx="13">
                  <c:v>5114</c:v>
                </c:pt>
                <c:pt idx="14">
                  <c:v>5479</c:v>
                </c:pt>
                <c:pt idx="15">
                  <c:v>5844</c:v>
                </c:pt>
                <c:pt idx="16">
                  <c:v>6210</c:v>
                </c:pt>
                <c:pt idx="17">
                  <c:v>6575</c:v>
                </c:pt>
                <c:pt idx="18">
                  <c:v>6940</c:v>
                </c:pt>
                <c:pt idx="19">
                  <c:v>7305</c:v>
                </c:pt>
                <c:pt idx="20">
                  <c:v>7671</c:v>
                </c:pt>
                <c:pt idx="21">
                  <c:v>8036</c:v>
                </c:pt>
                <c:pt idx="22">
                  <c:v>8401</c:v>
                </c:pt>
                <c:pt idx="23">
                  <c:v>8766</c:v>
                </c:pt>
                <c:pt idx="24">
                  <c:v>9132</c:v>
                </c:pt>
                <c:pt idx="25">
                  <c:v>9497</c:v>
                </c:pt>
                <c:pt idx="26">
                  <c:v>9862</c:v>
                </c:pt>
                <c:pt idx="27">
                  <c:v>10227</c:v>
                </c:pt>
                <c:pt idx="28">
                  <c:v>10593</c:v>
                </c:pt>
                <c:pt idx="29">
                  <c:v>10958</c:v>
                </c:pt>
                <c:pt idx="30">
                  <c:v>11323</c:v>
                </c:pt>
                <c:pt idx="31">
                  <c:v>11688</c:v>
                </c:pt>
                <c:pt idx="32">
                  <c:v>12054</c:v>
                </c:pt>
                <c:pt idx="33">
                  <c:v>12419</c:v>
                </c:pt>
                <c:pt idx="34">
                  <c:v>12784</c:v>
                </c:pt>
                <c:pt idx="35">
                  <c:v>13149</c:v>
                </c:pt>
                <c:pt idx="36">
                  <c:v>13515</c:v>
                </c:pt>
                <c:pt idx="37">
                  <c:v>13880</c:v>
                </c:pt>
                <c:pt idx="38">
                  <c:v>14245</c:v>
                </c:pt>
                <c:pt idx="39">
                  <c:v>14610</c:v>
                </c:pt>
                <c:pt idx="40">
                  <c:v>14976</c:v>
                </c:pt>
                <c:pt idx="41">
                  <c:v>15341</c:v>
                </c:pt>
                <c:pt idx="42">
                  <c:v>15706</c:v>
                </c:pt>
                <c:pt idx="43">
                  <c:v>16071</c:v>
                </c:pt>
                <c:pt idx="44">
                  <c:v>16437</c:v>
                </c:pt>
                <c:pt idx="45">
                  <c:v>16802</c:v>
                </c:pt>
                <c:pt idx="46">
                  <c:v>17167</c:v>
                </c:pt>
                <c:pt idx="47">
                  <c:v>17532</c:v>
                </c:pt>
                <c:pt idx="48">
                  <c:v>17898</c:v>
                </c:pt>
                <c:pt idx="49">
                  <c:v>18263</c:v>
                </c:pt>
                <c:pt idx="50">
                  <c:v>18628</c:v>
                </c:pt>
                <c:pt idx="51">
                  <c:v>18993</c:v>
                </c:pt>
                <c:pt idx="52">
                  <c:v>19359</c:v>
                </c:pt>
                <c:pt idx="53">
                  <c:v>19724</c:v>
                </c:pt>
                <c:pt idx="54">
                  <c:v>20089</c:v>
                </c:pt>
                <c:pt idx="55">
                  <c:v>20454</c:v>
                </c:pt>
                <c:pt idx="56">
                  <c:v>20820</c:v>
                </c:pt>
                <c:pt idx="57">
                  <c:v>21185</c:v>
                </c:pt>
                <c:pt idx="58">
                  <c:v>21550</c:v>
                </c:pt>
                <c:pt idx="59">
                  <c:v>21915</c:v>
                </c:pt>
                <c:pt idx="60">
                  <c:v>22281</c:v>
                </c:pt>
                <c:pt idx="61">
                  <c:v>22646</c:v>
                </c:pt>
                <c:pt idx="62">
                  <c:v>23011</c:v>
                </c:pt>
                <c:pt idx="63">
                  <c:v>23376</c:v>
                </c:pt>
                <c:pt idx="64">
                  <c:v>23742</c:v>
                </c:pt>
                <c:pt idx="65">
                  <c:v>24107</c:v>
                </c:pt>
                <c:pt idx="66">
                  <c:v>24472</c:v>
                </c:pt>
                <c:pt idx="67">
                  <c:v>24837</c:v>
                </c:pt>
                <c:pt idx="68">
                  <c:v>25203</c:v>
                </c:pt>
                <c:pt idx="69">
                  <c:v>25568</c:v>
                </c:pt>
                <c:pt idx="70">
                  <c:v>25933</c:v>
                </c:pt>
                <c:pt idx="71">
                  <c:v>26298</c:v>
                </c:pt>
                <c:pt idx="72">
                  <c:v>26664</c:v>
                </c:pt>
                <c:pt idx="73">
                  <c:v>27029</c:v>
                </c:pt>
                <c:pt idx="74">
                  <c:v>27394</c:v>
                </c:pt>
                <c:pt idx="75">
                  <c:v>27759</c:v>
                </c:pt>
                <c:pt idx="76">
                  <c:v>28125</c:v>
                </c:pt>
                <c:pt idx="77">
                  <c:v>28490</c:v>
                </c:pt>
                <c:pt idx="78">
                  <c:v>28855</c:v>
                </c:pt>
                <c:pt idx="79">
                  <c:v>29220</c:v>
                </c:pt>
                <c:pt idx="80">
                  <c:v>29586</c:v>
                </c:pt>
                <c:pt idx="81">
                  <c:v>29951</c:v>
                </c:pt>
                <c:pt idx="82">
                  <c:v>30316</c:v>
                </c:pt>
                <c:pt idx="83">
                  <c:v>30681</c:v>
                </c:pt>
                <c:pt idx="84">
                  <c:v>31047</c:v>
                </c:pt>
                <c:pt idx="85">
                  <c:v>31412</c:v>
                </c:pt>
                <c:pt idx="86">
                  <c:v>31777</c:v>
                </c:pt>
                <c:pt idx="87">
                  <c:v>32142</c:v>
                </c:pt>
                <c:pt idx="88">
                  <c:v>32508</c:v>
                </c:pt>
                <c:pt idx="89">
                  <c:v>32873</c:v>
                </c:pt>
                <c:pt idx="90">
                  <c:v>33238</c:v>
                </c:pt>
                <c:pt idx="91">
                  <c:v>33603</c:v>
                </c:pt>
                <c:pt idx="92">
                  <c:v>33969</c:v>
                </c:pt>
                <c:pt idx="93">
                  <c:v>34334</c:v>
                </c:pt>
                <c:pt idx="94">
                  <c:v>34699</c:v>
                </c:pt>
                <c:pt idx="95">
                  <c:v>35064</c:v>
                </c:pt>
                <c:pt idx="96">
                  <c:v>35430</c:v>
                </c:pt>
                <c:pt idx="97">
                  <c:v>35795</c:v>
                </c:pt>
                <c:pt idx="98">
                  <c:v>36160</c:v>
                </c:pt>
                <c:pt idx="99">
                  <c:v>36525</c:v>
                </c:pt>
                <c:pt idx="100">
                  <c:v>36891</c:v>
                </c:pt>
                <c:pt idx="101">
                  <c:v>37256</c:v>
                </c:pt>
                <c:pt idx="102">
                  <c:v>37621</c:v>
                </c:pt>
                <c:pt idx="103">
                  <c:v>37986</c:v>
                </c:pt>
                <c:pt idx="104">
                  <c:v>38352</c:v>
                </c:pt>
                <c:pt idx="105">
                  <c:v>38717</c:v>
                </c:pt>
                <c:pt idx="106">
                  <c:v>39082</c:v>
                </c:pt>
                <c:pt idx="107">
                  <c:v>39447</c:v>
                </c:pt>
                <c:pt idx="108">
                  <c:v>39813</c:v>
                </c:pt>
                <c:pt idx="109">
                  <c:v>40178</c:v>
                </c:pt>
                <c:pt idx="110">
                  <c:v>40543</c:v>
                </c:pt>
                <c:pt idx="111">
                  <c:v>40908</c:v>
                </c:pt>
                <c:pt idx="112">
                  <c:v>41274</c:v>
                </c:pt>
                <c:pt idx="113">
                  <c:v>41639</c:v>
                </c:pt>
                <c:pt idx="114">
                  <c:v>42004</c:v>
                </c:pt>
                <c:pt idx="115">
                  <c:v>42369</c:v>
                </c:pt>
                <c:pt idx="116">
                  <c:v>42735</c:v>
                </c:pt>
                <c:pt idx="117">
                  <c:v>43100</c:v>
                </c:pt>
                <c:pt idx="118">
                  <c:v>43465</c:v>
                </c:pt>
                <c:pt idx="119">
                  <c:v>43830</c:v>
                </c:pt>
                <c:pt idx="120">
                  <c:v>44196</c:v>
                </c:pt>
                <c:pt idx="121">
                  <c:v>44561</c:v>
                </c:pt>
                <c:pt idx="122">
                  <c:v>44926</c:v>
                </c:pt>
                <c:pt idx="123">
                  <c:v>45291</c:v>
                </c:pt>
                <c:pt idx="124">
                  <c:v>45657</c:v>
                </c:pt>
                <c:pt idx="125">
                  <c:v>46022</c:v>
                </c:pt>
                <c:pt idx="126">
                  <c:v>46387</c:v>
                </c:pt>
                <c:pt idx="127">
                  <c:v>46752</c:v>
                </c:pt>
                <c:pt idx="128">
                  <c:v>47118</c:v>
                </c:pt>
                <c:pt idx="129">
                  <c:v>47483</c:v>
                </c:pt>
                <c:pt idx="130">
                  <c:v>47848</c:v>
                </c:pt>
                <c:pt idx="131">
                  <c:v>48213</c:v>
                </c:pt>
                <c:pt idx="132">
                  <c:v>48579</c:v>
                </c:pt>
                <c:pt idx="133">
                  <c:v>48944</c:v>
                </c:pt>
                <c:pt idx="134">
                  <c:v>49309</c:v>
                </c:pt>
                <c:pt idx="135">
                  <c:v>49674</c:v>
                </c:pt>
                <c:pt idx="136">
                  <c:v>50040</c:v>
                </c:pt>
                <c:pt idx="137">
                  <c:v>50405</c:v>
                </c:pt>
                <c:pt idx="138">
                  <c:v>50770</c:v>
                </c:pt>
                <c:pt idx="139">
                  <c:v>51135</c:v>
                </c:pt>
                <c:pt idx="140">
                  <c:v>51501</c:v>
                </c:pt>
                <c:pt idx="141">
                  <c:v>51866</c:v>
                </c:pt>
                <c:pt idx="142">
                  <c:v>52231</c:v>
                </c:pt>
                <c:pt idx="143">
                  <c:v>52596</c:v>
                </c:pt>
                <c:pt idx="144">
                  <c:v>52962</c:v>
                </c:pt>
                <c:pt idx="145">
                  <c:v>53327</c:v>
                </c:pt>
                <c:pt idx="146">
                  <c:v>53692</c:v>
                </c:pt>
                <c:pt idx="147">
                  <c:v>54057</c:v>
                </c:pt>
                <c:pt idx="148">
                  <c:v>54423</c:v>
                </c:pt>
                <c:pt idx="149">
                  <c:v>54788</c:v>
                </c:pt>
                <c:pt idx="150">
                  <c:v>55153</c:v>
                </c:pt>
                <c:pt idx="151">
                  <c:v>55518</c:v>
                </c:pt>
                <c:pt idx="152">
                  <c:v>55884</c:v>
                </c:pt>
                <c:pt idx="153">
                  <c:v>56249</c:v>
                </c:pt>
                <c:pt idx="154">
                  <c:v>56614</c:v>
                </c:pt>
                <c:pt idx="155">
                  <c:v>56979</c:v>
                </c:pt>
                <c:pt idx="156">
                  <c:v>57345</c:v>
                </c:pt>
                <c:pt idx="157">
                  <c:v>57710</c:v>
                </c:pt>
                <c:pt idx="158">
                  <c:v>58075</c:v>
                </c:pt>
                <c:pt idx="159">
                  <c:v>58440</c:v>
                </c:pt>
                <c:pt idx="160">
                  <c:v>58806</c:v>
                </c:pt>
                <c:pt idx="161">
                  <c:v>59171</c:v>
                </c:pt>
                <c:pt idx="162">
                  <c:v>59536</c:v>
                </c:pt>
                <c:pt idx="163">
                  <c:v>59901</c:v>
                </c:pt>
                <c:pt idx="164">
                  <c:v>60267</c:v>
                </c:pt>
                <c:pt idx="165">
                  <c:v>60632</c:v>
                </c:pt>
                <c:pt idx="166">
                  <c:v>60997</c:v>
                </c:pt>
                <c:pt idx="167">
                  <c:v>61362</c:v>
                </c:pt>
                <c:pt idx="168">
                  <c:v>61728</c:v>
                </c:pt>
                <c:pt idx="169">
                  <c:v>62093</c:v>
                </c:pt>
                <c:pt idx="170">
                  <c:v>62458</c:v>
                </c:pt>
                <c:pt idx="171">
                  <c:v>62823</c:v>
                </c:pt>
                <c:pt idx="172">
                  <c:v>63189</c:v>
                </c:pt>
                <c:pt idx="173">
                  <c:v>63554</c:v>
                </c:pt>
                <c:pt idx="174">
                  <c:v>63919</c:v>
                </c:pt>
                <c:pt idx="175">
                  <c:v>64284</c:v>
                </c:pt>
              </c:numCache>
            </c:numRef>
          </c:cat>
          <c:val>
            <c:numRef>
              <c:f>'Slide 19a'!$H$11:$H$186</c:f>
              <c:numCache>
                <c:formatCode>General</c:formatCode>
                <c:ptCount val="176"/>
                <c:pt idx="123" formatCode="0.00">
                  <c:v>0.83498744075900522</c:v>
                </c:pt>
                <c:pt idx="124" formatCode="0.00">
                  <c:v>0.47057980448246273</c:v>
                </c:pt>
                <c:pt idx="125" formatCode="0.00">
                  <c:v>0.45589362878251105</c:v>
                </c:pt>
                <c:pt idx="126" formatCode="0.00">
                  <c:v>0.44287844362396189</c:v>
                </c:pt>
                <c:pt idx="127" formatCode="0.00">
                  <c:v>0.42914409757506267</c:v>
                </c:pt>
                <c:pt idx="128" formatCode="0.00">
                  <c:v>0.41499252133618825</c:v>
                </c:pt>
                <c:pt idx="129" formatCode="0.00">
                  <c:v>0.3998422828102921</c:v>
                </c:pt>
                <c:pt idx="130" formatCode="0.00">
                  <c:v>0.38399553168835254</c:v>
                </c:pt>
                <c:pt idx="131" formatCode="0.00">
                  <c:v>0.36658803618934144</c:v>
                </c:pt>
                <c:pt idx="132" formatCode="0.00">
                  <c:v>0.3482137443372002</c:v>
                </c:pt>
                <c:pt idx="133" formatCode="0.00">
                  <c:v>0.33290653008963833</c:v>
                </c:pt>
                <c:pt idx="134" formatCode="0.00">
                  <c:v>0.31717627085592337</c:v>
                </c:pt>
                <c:pt idx="135" formatCode="0.00">
                  <c:v>0.30102227507662338</c:v>
                </c:pt>
                <c:pt idx="136" formatCode="0.00">
                  <c:v>0.2850131533570277</c:v>
                </c:pt>
                <c:pt idx="137" formatCode="0.00">
                  <c:v>0.26857196449734388</c:v>
                </c:pt>
                <c:pt idx="138" formatCode="0.00">
                  <c:v>0.25226328350425042</c:v>
                </c:pt>
                <c:pt idx="139" formatCode="0.00">
                  <c:v>0.23579571157152923</c:v>
                </c:pt>
                <c:pt idx="140" formatCode="0.00">
                  <c:v>0.21972752658450112</c:v>
                </c:pt>
                <c:pt idx="141" formatCode="0.00">
                  <c:v>0.2040477443577382</c:v>
                </c:pt>
                <c:pt idx="142" formatCode="0.00">
                  <c:v>0.18846514658712454</c:v>
                </c:pt>
                <c:pt idx="143" formatCode="0.00">
                  <c:v>0.17437378225704236</c:v>
                </c:pt>
                <c:pt idx="144" formatCode="0.00">
                  <c:v>0.16119688688511769</c:v>
                </c:pt>
                <c:pt idx="145" formatCode="0.00">
                  <c:v>0.14948184284568899</c:v>
                </c:pt>
                <c:pt idx="146" formatCode="0.00">
                  <c:v>0.13893616190248093</c:v>
                </c:pt>
                <c:pt idx="147" formatCode="0.00">
                  <c:v>0.12927095638219921</c:v>
                </c:pt>
                <c:pt idx="148" formatCode="0.00">
                  <c:v>0.12131329994435891</c:v>
                </c:pt>
                <c:pt idx="149" formatCode="0.00">
                  <c:v>0.11421869962984221</c:v>
                </c:pt>
                <c:pt idx="150" formatCode="0.00">
                  <c:v>0.10881423023647585</c:v>
                </c:pt>
                <c:pt idx="151" formatCode="0.00">
                  <c:v>0.10425938403777479</c:v>
                </c:pt>
                <c:pt idx="152" formatCode="0.00">
                  <c:v>0.10138082905142287</c:v>
                </c:pt>
                <c:pt idx="153" formatCode="0.00">
                  <c:v>9.9064422313288603E-2</c:v>
                </c:pt>
                <c:pt idx="154" formatCode="0.00">
                  <c:v>9.8413497024107954E-2</c:v>
                </c:pt>
                <c:pt idx="155" formatCode="0.00">
                  <c:v>9.804056946380868E-2</c:v>
                </c:pt>
                <c:pt idx="156" formatCode="0.00">
                  <c:v>9.8496344323351082E-2</c:v>
                </c:pt>
                <c:pt idx="157" formatCode="0.00">
                  <c:v>9.9777567687509006E-2</c:v>
                </c:pt>
                <c:pt idx="158" formatCode="0.00">
                  <c:v>0.10105488078553382</c:v>
                </c:pt>
                <c:pt idx="159" formatCode="0.00">
                  <c:v>0.10260331851590365</c:v>
                </c:pt>
                <c:pt idx="160" formatCode="0.00">
                  <c:v>0.10387212187661365</c:v>
                </c:pt>
                <c:pt idx="161" formatCode="0.00">
                  <c:v>0.10513688383060327</c:v>
                </c:pt>
                <c:pt idx="162" formatCode="0.00">
                  <c:v>0.10612334439357163</c:v>
                </c:pt>
                <c:pt idx="163" formatCode="0.00">
                  <c:v>0.1057369123178109</c:v>
                </c:pt>
                <c:pt idx="164" formatCode="0.00">
                  <c:v>0.10535158697799751</c:v>
                </c:pt>
                <c:pt idx="165" formatCode="0.00">
                  <c:v>0.10360059918868014</c:v>
                </c:pt>
                <c:pt idx="166" formatCode="0.00">
                  <c:v>0.10158189220850211</c:v>
                </c:pt>
                <c:pt idx="167" formatCode="0.00">
                  <c:v>9.7932505680908832E-2</c:v>
                </c:pt>
                <c:pt idx="168" formatCode="0.00">
                  <c:v>9.4021333304272758E-2</c:v>
                </c:pt>
                <c:pt idx="169" formatCode="0.00">
                  <c:v>8.8759893597045725E-2</c:v>
                </c:pt>
                <c:pt idx="170" formatCode="0.00">
                  <c:v>8.2696560747974601E-2</c:v>
                </c:pt>
                <c:pt idx="171" formatCode="0.00">
                  <c:v>7.5289538559397684E-2</c:v>
                </c:pt>
                <c:pt idx="172" formatCode="0.00">
                  <c:v>6.8171324587851245E-2</c:v>
                </c:pt>
                <c:pt idx="173" formatCode="0.00">
                  <c:v>6.0253880539895555E-2</c:v>
                </c:pt>
                <c:pt idx="174" formatCode="0.00">
                  <c:v>5.2351334416522732E-2</c:v>
                </c:pt>
                <c:pt idx="175" formatCode="0.00">
                  <c:v>4.3919578372042523E-2</c:v>
                </c:pt>
              </c:numCache>
            </c:numRef>
          </c:val>
          <c:smooth val="0"/>
          <c:extLst>
            <c:ext xmlns:c16="http://schemas.microsoft.com/office/drawing/2014/chart" uri="{C3380CC4-5D6E-409C-BE32-E72D297353CC}">
              <c16:uniqueId val="{00000001-0628-4335-A4C4-36C14403F5FE}"/>
            </c:ext>
          </c:extLst>
        </c:ser>
        <c:dLbls>
          <c:showLegendKey val="0"/>
          <c:showVal val="0"/>
          <c:showCatName val="0"/>
          <c:showSerName val="0"/>
          <c:showPercent val="0"/>
          <c:showBubbleSize val="0"/>
        </c:dLbls>
        <c:marker val="1"/>
        <c:smooth val="0"/>
        <c:axId val="1545282592"/>
        <c:axId val="1126325679"/>
      </c:lineChart>
      <c:lineChart>
        <c:grouping val="standard"/>
        <c:varyColors val="0"/>
        <c:dLbls>
          <c:showLegendKey val="0"/>
          <c:showVal val="0"/>
          <c:showCatName val="0"/>
          <c:showSerName val="0"/>
          <c:showPercent val="0"/>
          <c:showBubbleSize val="0"/>
        </c:dLbls>
        <c:marker val="1"/>
        <c:smooth val="0"/>
        <c:axId val="317567455"/>
        <c:axId val="317554975"/>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val>
                  <c:numLit>
                    <c:formatCode>General</c:formatCode>
                    <c:ptCount val="150"/>
                    <c:pt idx="0">
                      <c:v>#N/A</c:v>
                    </c:pt>
                    <c:pt idx="1">
                      <c:v>2.03521344607136</c:v>
                    </c:pt>
                    <c:pt idx="2">
                      <c:v>1.8556648939529907</c:v>
                    </c:pt>
                    <c:pt idx="3">
                      <c:v>1.9024704831828609</c:v>
                    </c:pt>
                    <c:pt idx="4">
                      <c:v>2.0154321738918846</c:v>
                    </c:pt>
                    <c:pt idx="5">
                      <c:v>1.9422108754264977</c:v>
                    </c:pt>
                    <c:pt idx="6">
                      <c:v>1.8232884727910958</c:v>
                    </c:pt>
                    <c:pt idx="7">
                      <c:v>1.9561419639573474</c:v>
                    </c:pt>
                    <c:pt idx="8">
                      <c:v>2.0065381580430586</c:v>
                    </c:pt>
                    <c:pt idx="9">
                      <c:v>2.1184661288540241</c:v>
                    </c:pt>
                    <c:pt idx="10">
                      <c:v>1.5756382092265708</c:v>
                    </c:pt>
                    <c:pt idx="11">
                      <c:v>1.5682430776770451</c:v>
                    </c:pt>
                    <c:pt idx="12">
                      <c:v>1.982482823726861</c:v>
                    </c:pt>
                    <c:pt idx="13">
                      <c:v>1.9398302905631271</c:v>
                    </c:pt>
                    <c:pt idx="14">
                      <c:v>1.4478715783313723</c:v>
                    </c:pt>
                    <c:pt idx="15">
                      <c:v>1.4073160543432772</c:v>
                    </c:pt>
                    <c:pt idx="16">
                      <c:v>1.2818626729828031</c:v>
                    </c:pt>
                    <c:pt idx="17">
                      <c:v>-5.8101251113606978E-2</c:v>
                    </c:pt>
                    <c:pt idx="18">
                      <c:v>1.2654057824974752</c:v>
                    </c:pt>
                    <c:pt idx="19">
                      <c:v>1.8629083185027762</c:v>
                    </c:pt>
                    <c:pt idx="20">
                      <c:v>1.9509491738758822</c:v>
                    </c:pt>
                    <c:pt idx="21">
                      <c:v>1.3921391586356746</c:v>
                    </c:pt>
                    <c:pt idx="22">
                      <c:v>1.7246862761133741</c:v>
                    </c:pt>
                    <c:pt idx="23">
                      <c:v>1.931271047906602</c:v>
                    </c:pt>
                    <c:pt idx="24">
                      <c:v>1.5073307101105105</c:v>
                    </c:pt>
                    <c:pt idx="25">
                      <c:v>1.3537197074998453</c:v>
                    </c:pt>
                    <c:pt idx="26">
                      <c:v>1.3952656371116756</c:v>
                    </c:pt>
                    <c:pt idx="27">
                      <c:v>1.2382912588734474</c:v>
                    </c:pt>
                    <c:pt idx="28">
                      <c:v>1.0439054344488774</c:v>
                    </c:pt>
                    <c:pt idx="29">
                      <c:v>1.0758251414586972</c:v>
                    </c:pt>
                    <c:pt idx="30">
                      <c:v>0.78243701097686635</c:v>
                    </c:pt>
                    <c:pt idx="31">
                      <c:v>0.64495324089004491</c:v>
                    </c:pt>
                    <c:pt idx="32">
                      <c:v>0.5919577058635106</c:v>
                    </c:pt>
                    <c:pt idx="33">
                      <c:v>0.63306763073442962</c:v>
                    </c:pt>
                    <c:pt idx="34">
                      <c:v>0.6931805592922613</c:v>
                    </c:pt>
                    <c:pt idx="35">
                      <c:v>0.63104125736739292</c:v>
                    </c:pt>
                    <c:pt idx="36">
                      <c:v>0.60287537191632268</c:v>
                    </c:pt>
                    <c:pt idx="37">
                      <c:v>0.77624684649717501</c:v>
                    </c:pt>
                    <c:pt idx="38">
                      <c:v>0.81263238975544105</c:v>
                    </c:pt>
                    <c:pt idx="39">
                      <c:v>0.82059902200488644</c:v>
                    </c:pt>
                    <c:pt idx="40">
                      <c:v>0.88439910878033157</c:v>
                    </c:pt>
                    <c:pt idx="41">
                      <c:v>0.60020582778073095</c:v>
                    </c:pt>
                    <c:pt idx="42">
                      <c:v>0.24268219832734861</c:v>
                    </c:pt>
                    <c:pt idx="43">
                      <c:v>-1.013073112592644</c:v>
                    </c:pt>
                    <c:pt idx="44">
                      <c:v>-0.30402227489935152</c:v>
                    </c:pt>
                    <c:pt idx="45">
                      <c:v>5.7162913927280234</c:v>
                    </c:pt>
                    <c:pt idx="46">
                      <c:v>2.4219229725677138</c:v>
                    </c:pt>
                    <c:pt idx="47">
                      <c:v>1.8452936993711866</c:v>
                    </c:pt>
                    <c:pt idx="48">
                      <c:v>1.7605224069599412</c:v>
                    </c:pt>
                    <c:pt idx="49">
                      <c:v>2.154508458615001</c:v>
                    </c:pt>
                    <c:pt idx="50">
                      <c:v>1.3919983143255932</c:v>
                    </c:pt>
                    <c:pt idx="51">
                      <c:v>1.5657674273616307</c:v>
                    </c:pt>
                    <c:pt idx="52">
                      <c:v>1.6388201517970824</c:v>
                    </c:pt>
                    <c:pt idx="53">
                      <c:v>1.8420191751176374</c:v>
                    </c:pt>
                    <c:pt idx="54">
                      <c:v>1.967458179931314</c:v>
                    </c:pt>
                    <c:pt idx="55">
                      <c:v>1.8289321435278616</c:v>
                    </c:pt>
                    <c:pt idx="56">
                      <c:v>1.8436771215077918</c:v>
                    </c:pt>
                    <c:pt idx="57">
                      <c:v>1.7302715743602093</c:v>
                    </c:pt>
                    <c:pt idx="58">
                      <c:v>1.7146236843162965</c:v>
                    </c:pt>
                    <c:pt idx="59">
                      <c:v>1.6055550851045819</c:v>
                    </c:pt>
                    <c:pt idx="60">
                      <c:v>1.6740841987120669</c:v>
                    </c:pt>
                    <c:pt idx="61">
                      <c:v>1.5186456238523993</c:v>
                    </c:pt>
                    <c:pt idx="62">
                      <c:v>1.459861872951107</c:v>
                    </c:pt>
                    <c:pt idx="63">
                      <c:v>1.4102067560469722</c:v>
                    </c:pt>
                    <c:pt idx="64">
                      <c:v>1.2477699708592027</c:v>
                    </c:pt>
                    <c:pt idx="65">
                      <c:v>1.0592891911164415</c:v>
                    </c:pt>
                    <c:pt idx="66">
                      <c:v>0.96177445085285918</c:v>
                    </c:pt>
                    <c:pt idx="67">
                      <c:v>0.98350526950170547</c:v>
                    </c:pt>
                    <c:pt idx="68">
                      <c:v>0.99599295884131855</c:v>
                    </c:pt>
                    <c:pt idx="69">
                      <c:v>1.2905628522481782</c:v>
                    </c:pt>
                    <c:pt idx="70">
                      <c:v>1.3937367636677411</c:v>
                    </c:pt>
                    <c:pt idx="71">
                      <c:v>1.1879493489728166</c:v>
                    </c:pt>
                    <c:pt idx="72">
                      <c:v>0.99052005886737238</c:v>
                    </c:pt>
                    <c:pt idx="73">
                      <c:v>0.93916927284167784</c:v>
                    </c:pt>
                    <c:pt idx="74">
                      <c:v>0.99511582341966776</c:v>
                    </c:pt>
                    <c:pt idx="75">
                      <c:v>0.97370802682570368</c:v>
                    </c:pt>
                    <c:pt idx="76">
                      <c:v>1.009822442235131</c:v>
                    </c:pt>
                    <c:pt idx="77">
                      <c:v>1.0625227520931979</c:v>
                    </c:pt>
                    <c:pt idx="78">
                      <c:v>1.1130372138049127</c:v>
                    </c:pt>
                    <c:pt idx="79">
                      <c:v>1.1836111271914307</c:v>
                    </c:pt>
                    <c:pt idx="80">
                      <c:v>0.98624711189350123</c:v>
                    </c:pt>
                    <c:pt idx="81">
                      <c:v>0.95787611236524128</c:v>
                    </c:pt>
                    <c:pt idx="82">
                      <c:v>0.91857172456661917</c:v>
                    </c:pt>
                    <c:pt idx="83">
                      <c:v>0.86957637558171541</c:v>
                    </c:pt>
                    <c:pt idx="84">
                      <c:v>0.89006678681224916</c:v>
                    </c:pt>
                    <c:pt idx="85">
                      <c:v>0.92844773961433535</c:v>
                    </c:pt>
                    <c:pt idx="86">
                      <c:v>0.89783578267044195</c:v>
                    </c:pt>
                    <c:pt idx="87">
                      <c:v>0.91213385667530122</c:v>
                    </c:pt>
                    <c:pt idx="88">
                      <c:v>0.94887913651997557</c:v>
                    </c:pt>
                    <c:pt idx="89">
                      <c:v>1.1360551659313156</c:v>
                    </c:pt>
                    <c:pt idx="90">
                      <c:v>1.3452286047359374</c:v>
                    </c:pt>
                    <c:pt idx="91">
                      <c:v>1.3965475668133109</c:v>
                    </c:pt>
                    <c:pt idx="92">
                      <c:v>1.3274129287290437</c:v>
                    </c:pt>
                    <c:pt idx="93">
                      <c:v>1.2338459289240156</c:v>
                    </c:pt>
                    <c:pt idx="94">
                      <c:v>1.197905186108561</c:v>
                    </c:pt>
                    <c:pt idx="95">
                      <c:v>1.1702055746250162</c:v>
                    </c:pt>
                    <c:pt idx="96">
                      <c:v>1.2075250376771596</c:v>
                    </c:pt>
                    <c:pt idx="97">
                      <c:v>1.1762462084673686</c:v>
                    </c:pt>
                    <c:pt idx="98">
                      <c:v>1.1549587825443908</c:v>
                    </c:pt>
                    <c:pt idx="99">
                      <c:v>1.1188360091743066</c:v>
                    </c:pt>
                    <c:pt idx="100">
                      <c:v>0.99481857939764939</c:v>
                    </c:pt>
                    <c:pt idx="101">
                      <c:v>0.93203120339404588</c:v>
                    </c:pt>
                    <c:pt idx="102">
                      <c:v>0.86327683615818884</c:v>
                    </c:pt>
                    <c:pt idx="103">
                      <c:v>0.9296537841079866</c:v>
                    </c:pt>
                    <c:pt idx="104">
                      <c:v>0.92621369170609036</c:v>
                    </c:pt>
                    <c:pt idx="105">
                      <c:v>0.96881059296081151</c:v>
                    </c:pt>
                    <c:pt idx="106">
                      <c:v>0.9554929955090774</c:v>
                    </c:pt>
                    <c:pt idx="107">
                      <c:v>0.95043338832989654</c:v>
                    </c:pt>
                    <c:pt idx="108">
                      <c:v>0.8806487467690971</c:v>
                    </c:pt>
                    <c:pt idx="109">
                      <c:v>0.84949082706373691</c:v>
                    </c:pt>
                    <c:pt idx="110">
                      <c:v>0.79546703385502404</c:v>
                    </c:pt>
                    <c:pt idx="111">
                      <c:v>0.80169574684372247</c:v>
                    </c:pt>
                    <c:pt idx="112">
                      <c:v>0.75937125205589595</c:v>
                    </c:pt>
                    <c:pt idx="113">
                      <c:v>0.79942915958903793</c:v>
                    </c:pt>
                    <c:pt idx="114">
                      <c:v>0.80091963239761199</c:v>
                    </c:pt>
                    <c:pt idx="115">
                      <c:v>0.78865186520205022</c:v>
                    </c:pt>
                    <c:pt idx="116">
                      <c:v>0.69553850280403839</c:v>
                    </c:pt>
                    <c:pt idx="117">
                      <c:v>0.58816505362682125</c:v>
                    </c:pt>
                    <c:pt idx="118">
                      <c:v>0.51623900404833556</c:v>
                    </c:pt>
                    <c:pt idx="119">
                      <c:v>0.40941658137154668</c:v>
                    </c:pt>
                    <c:pt idx="120">
                      <c:v>0.15742902122577451</c:v>
                    </c:pt>
                    <c:pt idx="121">
                      <c:v>0.57723577235773149</c:v>
                    </c:pt>
                    <c:pt idx="122">
                      <c:v>0.83498744075900522</c:v>
                    </c:pt>
                    <c:pt idx="123">
                      <c:v>0.98127705563439971</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numLit>
                </c:val>
                <c:smooth val="0"/>
                <c:extLst>
                  <c:ext xmlns:c16="http://schemas.microsoft.com/office/drawing/2014/chart" uri="{C3380CC4-5D6E-409C-BE32-E72D297353CC}">
                    <c16:uniqueId val="{00000002-0628-4335-A4C4-36C14403F5FE}"/>
                  </c:ext>
                </c:extLst>
              </c15:ser>
            </c15:filteredLineSeries>
          </c:ext>
        </c:extLst>
      </c:lineChart>
      <c:dateAx>
        <c:axId val="1545282592"/>
        <c:scaling>
          <c:orientation val="minMax"/>
          <c:max val="45658"/>
          <c:min val="32"/>
        </c:scaling>
        <c:delete val="0"/>
        <c:axPos val="b"/>
        <c:numFmt formatCode="yyyy" sourceLinked="1"/>
        <c:majorTickMark val="out"/>
        <c:minorTickMark val="none"/>
        <c:tickLblPos val="low"/>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126325679"/>
        <c:crosses val="autoZero"/>
        <c:auto val="1"/>
        <c:lblOffset val="100"/>
        <c:baseTimeUnit val="years"/>
        <c:majorUnit val="25"/>
        <c:majorTimeUnit val="years"/>
      </c:dateAx>
      <c:valAx>
        <c:axId val="1126325679"/>
        <c:scaling>
          <c:orientation val="minMax"/>
          <c:max val="8"/>
        </c:scaling>
        <c:delete val="0"/>
        <c:axPos val="l"/>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1545282592"/>
        <c:crosses val="autoZero"/>
        <c:crossBetween val="between"/>
        <c:majorUnit val="2"/>
      </c:valAx>
      <c:valAx>
        <c:axId val="317554975"/>
        <c:scaling>
          <c:orientation val="minMax"/>
          <c:max val="8"/>
          <c:min val="-2"/>
        </c:scaling>
        <c:delete val="0"/>
        <c:axPos val="r"/>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317567455"/>
        <c:crosses val="max"/>
        <c:crossBetween val="between"/>
        <c:majorUnit val="2"/>
      </c:valAx>
      <c:catAx>
        <c:axId val="317567455"/>
        <c:scaling>
          <c:orientation val="minMax"/>
        </c:scaling>
        <c:delete val="1"/>
        <c:axPos val="b"/>
        <c:majorTickMark val="out"/>
        <c:minorTickMark val="none"/>
        <c:tickLblPos val="nextTo"/>
        <c:crossAx val="317554975"/>
        <c:crosses val="autoZero"/>
        <c:auto val="1"/>
        <c:lblAlgn val="ctr"/>
        <c:lblOffset val="100"/>
        <c:noMultiLvlLbl val="0"/>
      </c:catAx>
      <c:spPr>
        <a:noFill/>
        <a:ln w="25400">
          <a:noFill/>
        </a:ln>
        <a:effectLst/>
      </c:spPr>
    </c:plotArea>
    <c:legend>
      <c:legendPos val="b"/>
      <c:legendEntry>
        <c:idx val="1"/>
        <c:delete val="1"/>
      </c:legendEntry>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8599472604746556E-3"/>
          <c:y val="9.1540404040404047E-2"/>
          <c:w val="0.98095517140345734"/>
          <c:h val="0.81060606060606055"/>
        </c:manualLayout>
      </c:layout>
      <c:barChart>
        <c:barDir val="col"/>
        <c:grouping val="stacked"/>
        <c:varyColors val="0"/>
        <c:ser>
          <c:idx val="2"/>
          <c:order val="1"/>
          <c:tx>
            <c:strRef>
              <c:f>'Population Growth - Lee'!$C$8</c:f>
              <c:strCache>
                <c:ptCount val="1"/>
                <c:pt idx="0">
                  <c:v>Births minus deaths</c:v>
                </c:pt>
              </c:strCache>
            </c:strRef>
          </c:tx>
          <c:spPr>
            <a:solidFill>
              <a:schemeClr val="accent1"/>
            </a:solidFill>
            <a:ln>
              <a:noFill/>
            </a:ln>
            <a:effectLst/>
          </c:spPr>
          <c:invertIfNegative val="0"/>
          <c:cat>
            <c:numRef>
              <c:f>'Population Growth - Lee'!$A$9:$A$59</c:f>
              <c:numCache>
                <c:formatCode>yyyy</c:formatCode>
                <c:ptCount val="51"/>
                <c:pt idx="0">
                  <c:v>38717</c:v>
                </c:pt>
                <c:pt idx="1">
                  <c:v>39082</c:v>
                </c:pt>
                <c:pt idx="2">
                  <c:v>39447</c:v>
                </c:pt>
                <c:pt idx="3">
                  <c:v>39813</c:v>
                </c:pt>
                <c:pt idx="4">
                  <c:v>40178</c:v>
                </c:pt>
                <c:pt idx="5">
                  <c:v>40543</c:v>
                </c:pt>
                <c:pt idx="6">
                  <c:v>40908</c:v>
                </c:pt>
                <c:pt idx="7">
                  <c:v>41274</c:v>
                </c:pt>
                <c:pt idx="8">
                  <c:v>41639</c:v>
                </c:pt>
                <c:pt idx="9">
                  <c:v>42004</c:v>
                </c:pt>
                <c:pt idx="10">
                  <c:v>42369</c:v>
                </c:pt>
                <c:pt idx="11">
                  <c:v>42735</c:v>
                </c:pt>
                <c:pt idx="12">
                  <c:v>43100</c:v>
                </c:pt>
                <c:pt idx="13">
                  <c:v>43465</c:v>
                </c:pt>
                <c:pt idx="14">
                  <c:v>43830</c:v>
                </c:pt>
                <c:pt idx="15">
                  <c:v>44196</c:v>
                </c:pt>
                <c:pt idx="16">
                  <c:v>44561</c:v>
                </c:pt>
                <c:pt idx="17">
                  <c:v>44926</c:v>
                </c:pt>
                <c:pt idx="18">
                  <c:v>45291</c:v>
                </c:pt>
                <c:pt idx="19">
                  <c:v>45657</c:v>
                </c:pt>
                <c:pt idx="20">
                  <c:v>46022</c:v>
                </c:pt>
                <c:pt idx="21">
                  <c:v>46387</c:v>
                </c:pt>
                <c:pt idx="22">
                  <c:v>46752</c:v>
                </c:pt>
                <c:pt idx="23">
                  <c:v>47118</c:v>
                </c:pt>
                <c:pt idx="24">
                  <c:v>47483</c:v>
                </c:pt>
                <c:pt idx="25">
                  <c:v>47848</c:v>
                </c:pt>
                <c:pt idx="26">
                  <c:v>48213</c:v>
                </c:pt>
                <c:pt idx="27">
                  <c:v>48579</c:v>
                </c:pt>
                <c:pt idx="28">
                  <c:v>48944</c:v>
                </c:pt>
                <c:pt idx="29">
                  <c:v>49309</c:v>
                </c:pt>
                <c:pt idx="30">
                  <c:v>49674</c:v>
                </c:pt>
                <c:pt idx="31">
                  <c:v>50040</c:v>
                </c:pt>
                <c:pt idx="32">
                  <c:v>50405</c:v>
                </c:pt>
                <c:pt idx="33">
                  <c:v>50770</c:v>
                </c:pt>
                <c:pt idx="34">
                  <c:v>51135</c:v>
                </c:pt>
                <c:pt idx="35">
                  <c:v>51501</c:v>
                </c:pt>
                <c:pt idx="36">
                  <c:v>51866</c:v>
                </c:pt>
                <c:pt idx="37">
                  <c:v>52231</c:v>
                </c:pt>
                <c:pt idx="38">
                  <c:v>52596</c:v>
                </c:pt>
                <c:pt idx="39">
                  <c:v>52962</c:v>
                </c:pt>
                <c:pt idx="40">
                  <c:v>53327</c:v>
                </c:pt>
                <c:pt idx="41">
                  <c:v>53692</c:v>
                </c:pt>
                <c:pt idx="42">
                  <c:v>54057</c:v>
                </c:pt>
                <c:pt idx="43">
                  <c:v>54423</c:v>
                </c:pt>
                <c:pt idx="44">
                  <c:v>54788</c:v>
                </c:pt>
                <c:pt idx="45">
                  <c:v>55153</c:v>
                </c:pt>
                <c:pt idx="46">
                  <c:v>55518</c:v>
                </c:pt>
                <c:pt idx="47">
                  <c:v>55884</c:v>
                </c:pt>
                <c:pt idx="48">
                  <c:v>56249</c:v>
                </c:pt>
                <c:pt idx="49">
                  <c:v>56614</c:v>
                </c:pt>
                <c:pt idx="50">
                  <c:v>56979</c:v>
                </c:pt>
              </c:numCache>
            </c:numRef>
          </c:cat>
          <c:val>
            <c:numRef>
              <c:f>'Population Growth - Lee'!$C$9:$C$59</c:f>
              <c:numCache>
                <c:formatCode>0.0</c:formatCode>
                <c:ptCount val="51"/>
                <c:pt idx="0">
                  <c:v>0.52600000000000002</c:v>
                </c:pt>
                <c:pt idx="1">
                  <c:v>0.56999999999999995</c:v>
                </c:pt>
                <c:pt idx="2">
                  <c:v>0.58199999999999996</c:v>
                </c:pt>
                <c:pt idx="3">
                  <c:v>0.53200000000000003</c:v>
                </c:pt>
                <c:pt idx="4">
                  <c:v>0.50700000000000001</c:v>
                </c:pt>
                <c:pt idx="5">
                  <c:v>0.48299999999999998</c:v>
                </c:pt>
                <c:pt idx="6">
                  <c:v>0.45300000000000001</c:v>
                </c:pt>
                <c:pt idx="7">
                  <c:v>0.44600000000000001</c:v>
                </c:pt>
                <c:pt idx="8">
                  <c:v>0.41799999999999998</c:v>
                </c:pt>
                <c:pt idx="9">
                  <c:v>0.41799999999999998</c:v>
                </c:pt>
                <c:pt idx="10">
                  <c:v>0.39200000000000002</c:v>
                </c:pt>
                <c:pt idx="11">
                  <c:v>0.38200000000000001</c:v>
                </c:pt>
                <c:pt idx="12">
                  <c:v>0.32600000000000001</c:v>
                </c:pt>
                <c:pt idx="13">
                  <c:v>0.308</c:v>
                </c:pt>
                <c:pt idx="14">
                  <c:v>0.29499999999999998</c:v>
                </c:pt>
                <c:pt idx="15">
                  <c:v>5.8999999999999997E-2</c:v>
                </c:pt>
                <c:pt idx="16">
                  <c:v>4.3999999999999997E-2</c:v>
                </c:pt>
                <c:pt idx="17">
                  <c:v>0.112</c:v>
                </c:pt>
                <c:pt idx="18">
                  <c:v>0.15</c:v>
                </c:pt>
                <c:pt idx="19">
                  <c:v>0.13900000000000001</c:v>
                </c:pt>
                <c:pt idx="20">
                  <c:v>0.12</c:v>
                </c:pt>
                <c:pt idx="21">
                  <c:v>0.1</c:v>
                </c:pt>
                <c:pt idx="22">
                  <c:v>7.4999999999999997E-2</c:v>
                </c:pt>
                <c:pt idx="23">
                  <c:v>5.5E-2</c:v>
                </c:pt>
                <c:pt idx="24">
                  <c:v>3.5000000000000003E-2</c:v>
                </c:pt>
                <c:pt idx="25">
                  <c:v>1.4999999999999999E-2</c:v>
                </c:pt>
                <c:pt idx="26">
                  <c:v>-5.0000000000000001E-3</c:v>
                </c:pt>
                <c:pt idx="27">
                  <c:v>-2.4E-2</c:v>
                </c:pt>
                <c:pt idx="28">
                  <c:v>-4.3999999999999997E-2</c:v>
                </c:pt>
                <c:pt idx="29">
                  <c:v>-6.2E-2</c:v>
                </c:pt>
                <c:pt idx="30">
                  <c:v>-0.08</c:v>
                </c:pt>
                <c:pt idx="31">
                  <c:v>-9.8000000000000004E-2</c:v>
                </c:pt>
                <c:pt idx="32">
                  <c:v>-0.114</c:v>
                </c:pt>
                <c:pt idx="33">
                  <c:v>-0.13100000000000001</c:v>
                </c:pt>
                <c:pt idx="34">
                  <c:v>-0.14799999999999999</c:v>
                </c:pt>
                <c:pt idx="35">
                  <c:v>-0.16400000000000001</c:v>
                </c:pt>
                <c:pt idx="36">
                  <c:v>-0.18</c:v>
                </c:pt>
                <c:pt idx="37">
                  <c:v>-0.19500000000000001</c:v>
                </c:pt>
                <c:pt idx="38">
                  <c:v>-0.20899999999999999</c:v>
                </c:pt>
                <c:pt idx="39">
                  <c:v>-0.223</c:v>
                </c:pt>
                <c:pt idx="40">
                  <c:v>-0.23499999999999999</c:v>
                </c:pt>
                <c:pt idx="41">
                  <c:v>-0.247</c:v>
                </c:pt>
                <c:pt idx="42">
                  <c:v>-0.25800000000000001</c:v>
                </c:pt>
                <c:pt idx="43">
                  <c:v>-0.26800000000000002</c:v>
                </c:pt>
                <c:pt idx="44">
                  <c:v>-0.27800000000000002</c:v>
                </c:pt>
                <c:pt idx="45">
                  <c:v>-0.28599999999999998</c:v>
                </c:pt>
                <c:pt idx="46">
                  <c:v>-0.29199999999999998</c:v>
                </c:pt>
                <c:pt idx="47">
                  <c:v>-0.29699999999999999</c:v>
                </c:pt>
                <c:pt idx="48">
                  <c:v>-0.30099999999999999</c:v>
                </c:pt>
                <c:pt idx="49">
                  <c:v>-0.30399999999999999</c:v>
                </c:pt>
                <c:pt idx="50">
                  <c:v>-0.30599999999999999</c:v>
                </c:pt>
              </c:numCache>
            </c:numRef>
          </c:val>
          <c:extLst>
            <c:ext xmlns:c16="http://schemas.microsoft.com/office/drawing/2014/chart" uri="{C3380CC4-5D6E-409C-BE32-E72D297353CC}">
              <c16:uniqueId val="{00000000-0BEF-47D4-9707-6DC6668F3061}"/>
            </c:ext>
          </c:extLst>
        </c:ser>
        <c:ser>
          <c:idx val="3"/>
          <c:order val="2"/>
          <c:tx>
            <c:strRef>
              <c:f>'Population Growth - Lee'!$D$8</c:f>
              <c:strCache>
                <c:ptCount val="1"/>
                <c:pt idx="0">
                  <c:v>Net immigration</c:v>
                </c:pt>
              </c:strCache>
            </c:strRef>
          </c:tx>
          <c:spPr>
            <a:solidFill>
              <a:srgbClr val="610390">
                <a:alpha val="50000"/>
              </a:srgbClr>
            </a:solidFill>
            <a:ln>
              <a:noFill/>
            </a:ln>
            <a:effectLst/>
          </c:spPr>
          <c:invertIfNegative val="0"/>
          <c:cat>
            <c:numRef>
              <c:f>'Population Growth - Lee'!$A$9:$A$59</c:f>
              <c:numCache>
                <c:formatCode>yyyy</c:formatCode>
                <c:ptCount val="51"/>
                <c:pt idx="0">
                  <c:v>38717</c:v>
                </c:pt>
                <c:pt idx="1">
                  <c:v>39082</c:v>
                </c:pt>
                <c:pt idx="2">
                  <c:v>39447</c:v>
                </c:pt>
                <c:pt idx="3">
                  <c:v>39813</c:v>
                </c:pt>
                <c:pt idx="4">
                  <c:v>40178</c:v>
                </c:pt>
                <c:pt idx="5">
                  <c:v>40543</c:v>
                </c:pt>
                <c:pt idx="6">
                  <c:v>40908</c:v>
                </c:pt>
                <c:pt idx="7">
                  <c:v>41274</c:v>
                </c:pt>
                <c:pt idx="8">
                  <c:v>41639</c:v>
                </c:pt>
                <c:pt idx="9">
                  <c:v>42004</c:v>
                </c:pt>
                <c:pt idx="10">
                  <c:v>42369</c:v>
                </c:pt>
                <c:pt idx="11">
                  <c:v>42735</c:v>
                </c:pt>
                <c:pt idx="12">
                  <c:v>43100</c:v>
                </c:pt>
                <c:pt idx="13">
                  <c:v>43465</c:v>
                </c:pt>
                <c:pt idx="14">
                  <c:v>43830</c:v>
                </c:pt>
                <c:pt idx="15">
                  <c:v>44196</c:v>
                </c:pt>
                <c:pt idx="16">
                  <c:v>44561</c:v>
                </c:pt>
                <c:pt idx="17">
                  <c:v>44926</c:v>
                </c:pt>
                <c:pt idx="18">
                  <c:v>45291</c:v>
                </c:pt>
                <c:pt idx="19">
                  <c:v>45657</c:v>
                </c:pt>
                <c:pt idx="20">
                  <c:v>46022</c:v>
                </c:pt>
                <c:pt idx="21">
                  <c:v>46387</c:v>
                </c:pt>
                <c:pt idx="22">
                  <c:v>46752</c:v>
                </c:pt>
                <c:pt idx="23">
                  <c:v>47118</c:v>
                </c:pt>
                <c:pt idx="24">
                  <c:v>47483</c:v>
                </c:pt>
                <c:pt idx="25">
                  <c:v>47848</c:v>
                </c:pt>
                <c:pt idx="26">
                  <c:v>48213</c:v>
                </c:pt>
                <c:pt idx="27">
                  <c:v>48579</c:v>
                </c:pt>
                <c:pt idx="28">
                  <c:v>48944</c:v>
                </c:pt>
                <c:pt idx="29">
                  <c:v>49309</c:v>
                </c:pt>
                <c:pt idx="30">
                  <c:v>49674</c:v>
                </c:pt>
                <c:pt idx="31">
                  <c:v>50040</c:v>
                </c:pt>
                <c:pt idx="32">
                  <c:v>50405</c:v>
                </c:pt>
                <c:pt idx="33">
                  <c:v>50770</c:v>
                </c:pt>
                <c:pt idx="34">
                  <c:v>51135</c:v>
                </c:pt>
                <c:pt idx="35">
                  <c:v>51501</c:v>
                </c:pt>
                <c:pt idx="36">
                  <c:v>51866</c:v>
                </c:pt>
                <c:pt idx="37">
                  <c:v>52231</c:v>
                </c:pt>
                <c:pt idx="38">
                  <c:v>52596</c:v>
                </c:pt>
                <c:pt idx="39">
                  <c:v>52962</c:v>
                </c:pt>
                <c:pt idx="40">
                  <c:v>53327</c:v>
                </c:pt>
                <c:pt idx="41">
                  <c:v>53692</c:v>
                </c:pt>
                <c:pt idx="42">
                  <c:v>54057</c:v>
                </c:pt>
                <c:pt idx="43">
                  <c:v>54423</c:v>
                </c:pt>
                <c:pt idx="44">
                  <c:v>54788</c:v>
                </c:pt>
                <c:pt idx="45">
                  <c:v>55153</c:v>
                </c:pt>
                <c:pt idx="46">
                  <c:v>55518</c:v>
                </c:pt>
                <c:pt idx="47">
                  <c:v>55884</c:v>
                </c:pt>
                <c:pt idx="48">
                  <c:v>56249</c:v>
                </c:pt>
                <c:pt idx="49">
                  <c:v>56614</c:v>
                </c:pt>
                <c:pt idx="50">
                  <c:v>56979</c:v>
                </c:pt>
              </c:numCache>
            </c:numRef>
          </c:cat>
          <c:val>
            <c:numRef>
              <c:f>'Population Growth - Lee'!$D$9:$D$59</c:f>
              <c:numCache>
                <c:formatCode>0.0</c:formatCode>
                <c:ptCount val="51"/>
                <c:pt idx="0">
                  <c:v>0.621</c:v>
                </c:pt>
                <c:pt idx="1">
                  <c:v>0.55000000000000004</c:v>
                </c:pt>
                <c:pt idx="2">
                  <c:v>0.28499999999999998</c:v>
                </c:pt>
                <c:pt idx="3">
                  <c:v>5.5E-2</c:v>
                </c:pt>
                <c:pt idx="4">
                  <c:v>0.28799999999999998</c:v>
                </c:pt>
                <c:pt idx="5">
                  <c:v>0.27500000000000002</c:v>
                </c:pt>
                <c:pt idx="6">
                  <c:v>0.25</c:v>
                </c:pt>
                <c:pt idx="7">
                  <c:v>0.22500000000000001</c:v>
                </c:pt>
                <c:pt idx="8">
                  <c:v>0.28000000000000003</c:v>
                </c:pt>
                <c:pt idx="9">
                  <c:v>0.54700000000000004</c:v>
                </c:pt>
                <c:pt idx="10">
                  <c:v>0.49299999999999999</c:v>
                </c:pt>
                <c:pt idx="11">
                  <c:v>0.30099999999999999</c:v>
                </c:pt>
                <c:pt idx="12">
                  <c:v>0.372</c:v>
                </c:pt>
                <c:pt idx="13">
                  <c:v>0.23300000000000001</c:v>
                </c:pt>
                <c:pt idx="14">
                  <c:v>0.14699999999999999</c:v>
                </c:pt>
                <c:pt idx="15">
                  <c:v>0.30599999999999999</c:v>
                </c:pt>
                <c:pt idx="16">
                  <c:v>0.45</c:v>
                </c:pt>
                <c:pt idx="17">
                  <c:v>0.83299999999999996</c:v>
                </c:pt>
                <c:pt idx="18">
                  <c:v>0.97199999999999998</c:v>
                </c:pt>
                <c:pt idx="19">
                  <c:v>0.79300000000000004</c:v>
                </c:pt>
                <c:pt idx="20">
                  <c:v>0.11600000000000001</c:v>
                </c:pt>
                <c:pt idx="21">
                  <c:v>0.17100000000000001</c:v>
                </c:pt>
                <c:pt idx="22">
                  <c:v>0.19700000000000001</c:v>
                </c:pt>
                <c:pt idx="23">
                  <c:v>0.23100000000000001</c:v>
                </c:pt>
                <c:pt idx="24">
                  <c:v>0.26100000000000001</c:v>
                </c:pt>
                <c:pt idx="25">
                  <c:v>0.29099999999999998</c:v>
                </c:pt>
                <c:pt idx="26">
                  <c:v>0.28899999999999998</c:v>
                </c:pt>
                <c:pt idx="27">
                  <c:v>0.28899999999999998</c:v>
                </c:pt>
                <c:pt idx="28">
                  <c:v>0.29299999999999998</c:v>
                </c:pt>
                <c:pt idx="29">
                  <c:v>0.30099999999999999</c:v>
                </c:pt>
                <c:pt idx="30">
                  <c:v>0.311</c:v>
                </c:pt>
                <c:pt idx="31">
                  <c:v>0.311</c:v>
                </c:pt>
                <c:pt idx="32">
                  <c:v>0.311</c:v>
                </c:pt>
                <c:pt idx="33">
                  <c:v>0.311</c:v>
                </c:pt>
                <c:pt idx="34">
                  <c:v>0.312</c:v>
                </c:pt>
                <c:pt idx="35">
                  <c:v>0.312</c:v>
                </c:pt>
                <c:pt idx="36">
                  <c:v>0.312</c:v>
                </c:pt>
                <c:pt idx="37">
                  <c:v>0.312</c:v>
                </c:pt>
                <c:pt idx="38">
                  <c:v>0.313</c:v>
                </c:pt>
                <c:pt idx="39">
                  <c:v>0.313</c:v>
                </c:pt>
                <c:pt idx="40">
                  <c:v>0.314</c:v>
                </c:pt>
                <c:pt idx="41">
                  <c:v>0.313</c:v>
                </c:pt>
                <c:pt idx="42">
                  <c:v>0.313</c:v>
                </c:pt>
                <c:pt idx="43">
                  <c:v>0.313</c:v>
                </c:pt>
                <c:pt idx="44">
                  <c:v>0.313</c:v>
                </c:pt>
                <c:pt idx="45">
                  <c:v>0.313</c:v>
                </c:pt>
                <c:pt idx="46">
                  <c:v>0.313</c:v>
                </c:pt>
                <c:pt idx="47">
                  <c:v>0.313</c:v>
                </c:pt>
                <c:pt idx="48">
                  <c:v>0.313</c:v>
                </c:pt>
                <c:pt idx="49">
                  <c:v>0.313</c:v>
                </c:pt>
                <c:pt idx="50">
                  <c:v>0.313</c:v>
                </c:pt>
              </c:numCache>
            </c:numRef>
          </c:val>
          <c:extLst>
            <c:ext xmlns:c16="http://schemas.microsoft.com/office/drawing/2014/chart" uri="{C3380CC4-5D6E-409C-BE32-E72D297353CC}">
              <c16:uniqueId val="{00000001-0BEF-47D4-9707-6DC6668F3061}"/>
            </c:ext>
          </c:extLst>
        </c:ser>
        <c:dLbls>
          <c:showLegendKey val="0"/>
          <c:showVal val="0"/>
          <c:showCatName val="0"/>
          <c:showSerName val="0"/>
          <c:showPercent val="0"/>
          <c:showBubbleSize val="0"/>
        </c:dLbls>
        <c:gapWidth val="30"/>
        <c:overlap val="100"/>
        <c:axId val="2114724240"/>
        <c:axId val="2114749680"/>
        <c:extLst/>
      </c:barChart>
      <c:barChart>
        <c:barDir val="col"/>
        <c:grouping val="stacked"/>
        <c:varyColors val="0"/>
        <c:dLbls>
          <c:showLegendKey val="0"/>
          <c:showVal val="0"/>
          <c:showCatName val="0"/>
          <c:showSerName val="0"/>
          <c:showPercent val="0"/>
          <c:showBubbleSize val="0"/>
        </c:dLbls>
        <c:gapWidth val="150"/>
        <c:overlap val="100"/>
        <c:axId val="24064848"/>
        <c:axId val="24060048"/>
        <c:extLst>
          <c:ext xmlns:c15="http://schemas.microsoft.com/office/drawing/2012/chart" uri="{02D57815-91ED-43cb-92C2-25804820EDAC}">
            <c15:filteredBarSeries>
              <c15:ser>
                <c:idx val="4"/>
                <c:order val="3"/>
                <c:spPr>
                  <a:solidFill>
                    <a:schemeClr val="accent5"/>
                  </a:solidFill>
                  <a:ln>
                    <a:noFill/>
                  </a:ln>
                  <a:effectLst/>
                </c:spPr>
                <c:invertIfNegative val="0"/>
                <c:val>
                  <c:numLit>
                    <c:formatCode>General</c:formatCode>
                    <c:ptCount val="5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pt idx="46">
                      <c:v>2051</c:v>
                    </c:pt>
                    <c:pt idx="47">
                      <c:v>2052</c:v>
                    </c:pt>
                    <c:pt idx="48">
                      <c:v>2053</c:v>
                    </c:pt>
                    <c:pt idx="49">
                      <c:v>2054</c:v>
                    </c:pt>
                    <c:pt idx="50">
                      <c:v>2055</c:v>
                    </c:pt>
                  </c:numLit>
                </c:val>
                <c:extLst>
                  <c:ext xmlns:c16="http://schemas.microsoft.com/office/drawing/2014/chart" uri="{C3380CC4-5D6E-409C-BE32-E72D297353CC}">
                    <c16:uniqueId val="{00000003-0BEF-47D4-9707-6DC6668F3061}"/>
                  </c:ext>
                </c:extLst>
              </c15:ser>
            </c15:filteredBarSeries>
          </c:ext>
        </c:extLst>
      </c:barChart>
      <c:lineChart>
        <c:grouping val="standard"/>
        <c:varyColors val="0"/>
        <c:ser>
          <c:idx val="1"/>
          <c:order val="0"/>
          <c:tx>
            <c:strRef>
              <c:f>'Population Growth - Lee'!$B$8</c:f>
              <c:strCache>
                <c:ptCount val="1"/>
                <c:pt idx="0">
                  <c:v>U.S. Population Growth</c:v>
                </c:pt>
              </c:strCache>
            </c:strRef>
          </c:tx>
          <c:spPr>
            <a:ln w="28575" cap="rnd">
              <a:solidFill>
                <a:sysClr val="windowText" lastClr="000000"/>
              </a:solidFill>
              <a:round/>
            </a:ln>
            <a:effectLst/>
          </c:spPr>
          <c:marker>
            <c:symbol val="none"/>
          </c:marker>
          <c:cat>
            <c:numRef>
              <c:f>'Population Growth - Lee'!$A$9:$A$59</c:f>
              <c:numCache>
                <c:formatCode>yyyy</c:formatCode>
                <c:ptCount val="51"/>
                <c:pt idx="0">
                  <c:v>38717</c:v>
                </c:pt>
                <c:pt idx="1">
                  <c:v>39082</c:v>
                </c:pt>
                <c:pt idx="2">
                  <c:v>39447</c:v>
                </c:pt>
                <c:pt idx="3">
                  <c:v>39813</c:v>
                </c:pt>
                <c:pt idx="4">
                  <c:v>40178</c:v>
                </c:pt>
                <c:pt idx="5">
                  <c:v>40543</c:v>
                </c:pt>
                <c:pt idx="6">
                  <c:v>40908</c:v>
                </c:pt>
                <c:pt idx="7">
                  <c:v>41274</c:v>
                </c:pt>
                <c:pt idx="8">
                  <c:v>41639</c:v>
                </c:pt>
                <c:pt idx="9">
                  <c:v>42004</c:v>
                </c:pt>
                <c:pt idx="10">
                  <c:v>42369</c:v>
                </c:pt>
                <c:pt idx="11">
                  <c:v>42735</c:v>
                </c:pt>
                <c:pt idx="12">
                  <c:v>43100</c:v>
                </c:pt>
                <c:pt idx="13">
                  <c:v>43465</c:v>
                </c:pt>
                <c:pt idx="14">
                  <c:v>43830</c:v>
                </c:pt>
                <c:pt idx="15">
                  <c:v>44196</c:v>
                </c:pt>
                <c:pt idx="16">
                  <c:v>44561</c:v>
                </c:pt>
                <c:pt idx="17">
                  <c:v>44926</c:v>
                </c:pt>
                <c:pt idx="18">
                  <c:v>45291</c:v>
                </c:pt>
                <c:pt idx="19">
                  <c:v>45657</c:v>
                </c:pt>
                <c:pt idx="20">
                  <c:v>46022</c:v>
                </c:pt>
                <c:pt idx="21">
                  <c:v>46387</c:v>
                </c:pt>
                <c:pt idx="22">
                  <c:v>46752</c:v>
                </c:pt>
                <c:pt idx="23">
                  <c:v>47118</c:v>
                </c:pt>
                <c:pt idx="24">
                  <c:v>47483</c:v>
                </c:pt>
                <c:pt idx="25">
                  <c:v>47848</c:v>
                </c:pt>
                <c:pt idx="26">
                  <c:v>48213</c:v>
                </c:pt>
                <c:pt idx="27">
                  <c:v>48579</c:v>
                </c:pt>
                <c:pt idx="28">
                  <c:v>48944</c:v>
                </c:pt>
                <c:pt idx="29">
                  <c:v>49309</c:v>
                </c:pt>
                <c:pt idx="30">
                  <c:v>49674</c:v>
                </c:pt>
                <c:pt idx="31">
                  <c:v>50040</c:v>
                </c:pt>
                <c:pt idx="32">
                  <c:v>50405</c:v>
                </c:pt>
                <c:pt idx="33">
                  <c:v>50770</c:v>
                </c:pt>
                <c:pt idx="34">
                  <c:v>51135</c:v>
                </c:pt>
                <c:pt idx="35">
                  <c:v>51501</c:v>
                </c:pt>
                <c:pt idx="36">
                  <c:v>51866</c:v>
                </c:pt>
                <c:pt idx="37">
                  <c:v>52231</c:v>
                </c:pt>
                <c:pt idx="38">
                  <c:v>52596</c:v>
                </c:pt>
                <c:pt idx="39">
                  <c:v>52962</c:v>
                </c:pt>
                <c:pt idx="40">
                  <c:v>53327</c:v>
                </c:pt>
                <c:pt idx="41">
                  <c:v>53692</c:v>
                </c:pt>
                <c:pt idx="42">
                  <c:v>54057</c:v>
                </c:pt>
                <c:pt idx="43">
                  <c:v>54423</c:v>
                </c:pt>
                <c:pt idx="44">
                  <c:v>54788</c:v>
                </c:pt>
                <c:pt idx="45">
                  <c:v>55153</c:v>
                </c:pt>
                <c:pt idx="46">
                  <c:v>55518</c:v>
                </c:pt>
                <c:pt idx="47">
                  <c:v>55884</c:v>
                </c:pt>
                <c:pt idx="48">
                  <c:v>56249</c:v>
                </c:pt>
                <c:pt idx="49">
                  <c:v>56614</c:v>
                </c:pt>
                <c:pt idx="50">
                  <c:v>56979</c:v>
                </c:pt>
              </c:numCache>
              <c:extLst xmlns:c15="http://schemas.microsoft.com/office/drawing/2012/chart"/>
            </c:numRef>
          </c:cat>
          <c:val>
            <c:numRef>
              <c:f>'Population Growth - Lee'!$B$9:$B$59</c:f>
              <c:numCache>
                <c:formatCode>0.0</c:formatCode>
                <c:ptCount val="51"/>
                <c:pt idx="0">
                  <c:v>1.147</c:v>
                </c:pt>
                <c:pt idx="1">
                  <c:v>1.119</c:v>
                </c:pt>
                <c:pt idx="2">
                  <c:v>0.86699999999999999</c:v>
                </c:pt>
                <c:pt idx="3">
                  <c:v>0.58699999999999997</c:v>
                </c:pt>
                <c:pt idx="4">
                  <c:v>0.79500000000000004</c:v>
                </c:pt>
                <c:pt idx="5">
                  <c:v>0.75800000000000001</c:v>
                </c:pt>
                <c:pt idx="6">
                  <c:v>0.70299999999999996</c:v>
                </c:pt>
                <c:pt idx="7">
                  <c:v>0.67100000000000004</c:v>
                </c:pt>
                <c:pt idx="8">
                  <c:v>0.69799999999999995</c:v>
                </c:pt>
                <c:pt idx="9">
                  <c:v>0.96499999999999997</c:v>
                </c:pt>
                <c:pt idx="10">
                  <c:v>0.88500000000000001</c:v>
                </c:pt>
                <c:pt idx="11">
                  <c:v>0.68300000000000005</c:v>
                </c:pt>
                <c:pt idx="12">
                  <c:v>0.69799999999999995</c:v>
                </c:pt>
                <c:pt idx="13">
                  <c:v>0.54100000000000004</c:v>
                </c:pt>
                <c:pt idx="14">
                  <c:v>0.441</c:v>
                </c:pt>
                <c:pt idx="15">
                  <c:v>0.36499999999999999</c:v>
                </c:pt>
                <c:pt idx="16">
                  <c:v>0.49399999999999999</c:v>
                </c:pt>
                <c:pt idx="17">
                  <c:v>0.94499999999999995</c:v>
                </c:pt>
                <c:pt idx="18">
                  <c:v>1.1220000000000001</c:v>
                </c:pt>
                <c:pt idx="19">
                  <c:v>0.93200000000000005</c:v>
                </c:pt>
                <c:pt idx="20">
                  <c:v>0.23599999999999999</c:v>
                </c:pt>
                <c:pt idx="21">
                  <c:v>0.27100000000000002</c:v>
                </c:pt>
                <c:pt idx="22">
                  <c:v>0.27200000000000002</c:v>
                </c:pt>
                <c:pt idx="23">
                  <c:v>0.28599999999999998</c:v>
                </c:pt>
                <c:pt idx="24">
                  <c:v>0.29599999999999999</c:v>
                </c:pt>
                <c:pt idx="25">
                  <c:v>0.30599999999999999</c:v>
                </c:pt>
                <c:pt idx="26">
                  <c:v>0.28499999999999998</c:v>
                </c:pt>
                <c:pt idx="27">
                  <c:v>0.26400000000000001</c:v>
                </c:pt>
                <c:pt idx="28">
                  <c:v>0.249</c:v>
                </c:pt>
                <c:pt idx="29">
                  <c:v>0.23799999999999999</c:v>
                </c:pt>
                <c:pt idx="30">
                  <c:v>0.23100000000000001</c:v>
                </c:pt>
                <c:pt idx="31">
                  <c:v>0.214</c:v>
                </c:pt>
                <c:pt idx="32">
                  <c:v>0.19700000000000001</c:v>
                </c:pt>
                <c:pt idx="33">
                  <c:v>0.18</c:v>
                </c:pt>
                <c:pt idx="34">
                  <c:v>0.16400000000000001</c:v>
                </c:pt>
                <c:pt idx="35">
                  <c:v>0.14799999999999999</c:v>
                </c:pt>
                <c:pt idx="36">
                  <c:v>0.13200000000000001</c:v>
                </c:pt>
                <c:pt idx="37">
                  <c:v>0.11700000000000001</c:v>
                </c:pt>
                <c:pt idx="38">
                  <c:v>0.10299999999999999</c:v>
                </c:pt>
                <c:pt idx="39">
                  <c:v>0.09</c:v>
                </c:pt>
                <c:pt idx="40">
                  <c:v>7.8E-2</c:v>
                </c:pt>
                <c:pt idx="41">
                  <c:v>6.6000000000000003E-2</c:v>
                </c:pt>
                <c:pt idx="42">
                  <c:v>5.5E-2</c:v>
                </c:pt>
                <c:pt idx="43">
                  <c:v>4.4999999999999998E-2</c:v>
                </c:pt>
                <c:pt idx="44">
                  <c:v>3.5999999999999997E-2</c:v>
                </c:pt>
                <c:pt idx="45">
                  <c:v>2.8000000000000001E-2</c:v>
                </c:pt>
                <c:pt idx="46">
                  <c:v>2.1000000000000001E-2</c:v>
                </c:pt>
                <c:pt idx="47">
                  <c:v>1.6E-2</c:v>
                </c:pt>
                <c:pt idx="48">
                  <c:v>1.2E-2</c:v>
                </c:pt>
                <c:pt idx="49">
                  <c:v>8.9999999999999993E-3</c:v>
                </c:pt>
                <c:pt idx="50">
                  <c:v>7.0000000000000001E-3</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2-0BEF-47D4-9707-6DC6668F3061}"/>
            </c:ext>
          </c:extLst>
        </c:ser>
        <c:dLbls>
          <c:showLegendKey val="0"/>
          <c:showVal val="0"/>
          <c:showCatName val="0"/>
          <c:showSerName val="0"/>
          <c:showPercent val="0"/>
          <c:showBubbleSize val="0"/>
        </c:dLbls>
        <c:marker val="1"/>
        <c:smooth val="0"/>
        <c:axId val="2114724240"/>
        <c:axId val="2114749680"/>
      </c:lineChart>
      <c:dateAx>
        <c:axId val="2114724240"/>
        <c:scaling>
          <c:orientation val="minMax"/>
          <c:min val="43831"/>
        </c:scaling>
        <c:delete val="0"/>
        <c:axPos val="b"/>
        <c:numFmt formatCode="yyyy" sourceLinked="0"/>
        <c:majorTickMark val="out"/>
        <c:minorTickMark val="none"/>
        <c:tickLblPos val="low"/>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114749680"/>
        <c:crossesAt val="0"/>
        <c:auto val="1"/>
        <c:lblOffset val="100"/>
        <c:baseTimeUnit val="years"/>
        <c:majorUnit val="10"/>
      </c:dateAx>
      <c:valAx>
        <c:axId val="2114749680"/>
        <c:scaling>
          <c:orientation val="minMax"/>
          <c:max val="1.5"/>
          <c:min val="-0.5"/>
        </c:scaling>
        <c:delete val="0"/>
        <c:axPos val="l"/>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114724240"/>
        <c:crosses val="autoZero"/>
        <c:crossBetween val="between"/>
        <c:majorUnit val="0.5"/>
      </c:valAx>
      <c:valAx>
        <c:axId val="24060048"/>
        <c:scaling>
          <c:orientation val="minMax"/>
          <c:max val="1.5"/>
          <c:min val="-0.5"/>
        </c:scaling>
        <c:delete val="0"/>
        <c:axPos val="r"/>
        <c:numFmt formatCode="0.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crossAx val="24064848"/>
        <c:crosses val="max"/>
        <c:crossBetween val="between"/>
        <c:majorUnit val="0.5"/>
      </c:valAx>
      <c:catAx>
        <c:axId val="24064848"/>
        <c:scaling>
          <c:orientation val="minMax"/>
        </c:scaling>
        <c:delete val="1"/>
        <c:axPos val="b"/>
        <c:majorTickMark val="out"/>
        <c:minorTickMark val="none"/>
        <c:tickLblPos val="nextTo"/>
        <c:crossAx val="24060048"/>
        <c:crosses val="autoZero"/>
        <c:auto val="1"/>
        <c:lblAlgn val="ctr"/>
        <c:lblOffset val="100"/>
        <c:noMultiLvlLbl val="0"/>
      </c:catAx>
      <c:spPr>
        <a:noFill/>
        <a:ln w="25400">
          <a:noFill/>
        </a:ln>
        <a:effectLst/>
      </c:spPr>
    </c:plotArea>
    <c:legend>
      <c:legendPos val="b"/>
      <c:layout>
        <c:manualLayout>
          <c:xMode val="edge"/>
          <c:yMode val="edge"/>
          <c:x val="2.3431337037583219E-3"/>
          <c:y val="0.87237429071209838"/>
          <c:w val="0.99452702093268641"/>
          <c:h val="0.12529063730846873"/>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600" b="0" i="0" u="none" strike="noStrike" kern="1200" baseline="0">
              <a:solidFill>
                <a:srgbClr val="000000"/>
              </a:solidFill>
              <a:latin typeface="Arial Narrow"/>
              <a:ea typeface="Arial Narrow"/>
              <a:cs typeface="Arial Narrow"/>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4">
    <c:autoUpdate val="0"/>
  </c:externalData>
  <c:userShapes r:id="rId5"/>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KC Unemployment Rate</a:t>
            </a:r>
          </a:p>
          <a:p>
            <a:pPr>
              <a:defRPr/>
            </a:pPr>
            <a:r>
              <a:rPr lang="en-US"/>
              <a:t>Seasonally Adjusted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dLbls>
            <c:dLbl>
              <c:idx val="6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93-0C48-BCE7-0ACC3C3B953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'Ark1'!$A$87:$A$154</c:f>
              <c:numCache>
                <c:formatCode>mmm\-yy</c:formatCode>
                <c:ptCount val="6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pt idx="60">
                  <c:v>45658</c:v>
                </c:pt>
                <c:pt idx="61">
                  <c:v>45689</c:v>
                </c:pt>
                <c:pt idx="62">
                  <c:v>45717</c:v>
                </c:pt>
                <c:pt idx="63">
                  <c:v>45748</c:v>
                </c:pt>
                <c:pt idx="64">
                  <c:v>45778</c:v>
                </c:pt>
                <c:pt idx="65">
                  <c:v>45809</c:v>
                </c:pt>
                <c:pt idx="66">
                  <c:v>45839</c:v>
                </c:pt>
                <c:pt idx="67">
                  <c:v>45870</c:v>
                </c:pt>
              </c:numCache>
            </c:numRef>
          </c:cat>
          <c:val>
            <c:numRef>
              <c:f>'Ark1'!$B$87:$B$154</c:f>
              <c:numCache>
                <c:formatCode>General</c:formatCode>
                <c:ptCount val="68"/>
                <c:pt idx="0">
                  <c:v>3.2</c:v>
                </c:pt>
                <c:pt idx="1">
                  <c:v>3.3</c:v>
                </c:pt>
                <c:pt idx="2">
                  <c:v>3.5</c:v>
                </c:pt>
                <c:pt idx="3">
                  <c:v>12.4</c:v>
                </c:pt>
                <c:pt idx="4">
                  <c:v>10.1</c:v>
                </c:pt>
                <c:pt idx="5">
                  <c:v>8.1999999999999993</c:v>
                </c:pt>
                <c:pt idx="6">
                  <c:v>7</c:v>
                </c:pt>
                <c:pt idx="7">
                  <c:v>6.1</c:v>
                </c:pt>
                <c:pt idx="8">
                  <c:v>5.6</c:v>
                </c:pt>
                <c:pt idx="9">
                  <c:v>5.2</c:v>
                </c:pt>
                <c:pt idx="10">
                  <c:v>4.9000000000000004</c:v>
                </c:pt>
                <c:pt idx="11">
                  <c:v>4.7</c:v>
                </c:pt>
                <c:pt idx="12">
                  <c:v>4.5999999999999996</c:v>
                </c:pt>
                <c:pt idx="13">
                  <c:v>4.5999999999999996</c:v>
                </c:pt>
                <c:pt idx="14">
                  <c:v>4.7</c:v>
                </c:pt>
                <c:pt idx="15">
                  <c:v>4.8</c:v>
                </c:pt>
                <c:pt idx="16">
                  <c:v>4.9000000000000004</c:v>
                </c:pt>
                <c:pt idx="17">
                  <c:v>4.9000000000000004</c:v>
                </c:pt>
                <c:pt idx="18">
                  <c:v>3.9</c:v>
                </c:pt>
                <c:pt idx="19">
                  <c:v>3.8</c:v>
                </c:pt>
                <c:pt idx="20">
                  <c:v>3.6</c:v>
                </c:pt>
                <c:pt idx="21">
                  <c:v>3.4</c:v>
                </c:pt>
                <c:pt idx="22">
                  <c:v>3.2</c:v>
                </c:pt>
                <c:pt idx="23">
                  <c:v>3.1</c:v>
                </c:pt>
                <c:pt idx="24">
                  <c:v>2.9</c:v>
                </c:pt>
                <c:pt idx="25">
                  <c:v>2.8</c:v>
                </c:pt>
                <c:pt idx="26">
                  <c:v>2.7</c:v>
                </c:pt>
                <c:pt idx="27">
                  <c:v>2.6</c:v>
                </c:pt>
                <c:pt idx="28">
                  <c:v>2.5</c:v>
                </c:pt>
                <c:pt idx="29">
                  <c:v>2.5</c:v>
                </c:pt>
                <c:pt idx="30">
                  <c:v>2.5</c:v>
                </c:pt>
                <c:pt idx="31">
                  <c:v>2.6</c:v>
                </c:pt>
                <c:pt idx="32">
                  <c:v>2.7</c:v>
                </c:pt>
                <c:pt idx="33">
                  <c:v>2.8</c:v>
                </c:pt>
                <c:pt idx="34">
                  <c:v>2.8</c:v>
                </c:pt>
                <c:pt idx="35">
                  <c:v>2.9</c:v>
                </c:pt>
                <c:pt idx="36">
                  <c:v>2.9</c:v>
                </c:pt>
                <c:pt idx="37">
                  <c:v>2.9</c:v>
                </c:pt>
                <c:pt idx="38">
                  <c:v>2.9</c:v>
                </c:pt>
                <c:pt idx="39">
                  <c:v>2.9</c:v>
                </c:pt>
                <c:pt idx="40">
                  <c:v>2.9</c:v>
                </c:pt>
                <c:pt idx="41">
                  <c:v>2.9</c:v>
                </c:pt>
                <c:pt idx="42">
                  <c:v>3</c:v>
                </c:pt>
                <c:pt idx="43">
                  <c:v>3</c:v>
                </c:pt>
                <c:pt idx="44">
                  <c:v>3.1</c:v>
                </c:pt>
                <c:pt idx="45">
                  <c:v>3.2</c:v>
                </c:pt>
                <c:pt idx="46">
                  <c:v>3.2</c:v>
                </c:pt>
                <c:pt idx="47">
                  <c:v>3.3</c:v>
                </c:pt>
                <c:pt idx="48">
                  <c:v>3.4</c:v>
                </c:pt>
                <c:pt idx="49">
                  <c:v>3.4</c:v>
                </c:pt>
                <c:pt idx="50">
                  <c:v>3.5</c:v>
                </c:pt>
                <c:pt idx="51">
                  <c:v>3.6</c:v>
                </c:pt>
                <c:pt idx="52">
                  <c:v>3.6</c:v>
                </c:pt>
                <c:pt idx="53">
                  <c:v>3.6</c:v>
                </c:pt>
                <c:pt idx="54">
                  <c:v>3.6</c:v>
                </c:pt>
                <c:pt idx="55">
                  <c:v>3.6</c:v>
                </c:pt>
                <c:pt idx="56">
                  <c:v>3.6</c:v>
                </c:pt>
                <c:pt idx="57">
                  <c:v>3.6</c:v>
                </c:pt>
                <c:pt idx="58">
                  <c:v>3.6</c:v>
                </c:pt>
                <c:pt idx="59">
                  <c:v>3.6</c:v>
                </c:pt>
                <c:pt idx="60">
                  <c:v>3.7</c:v>
                </c:pt>
                <c:pt idx="61">
                  <c:v>3.8</c:v>
                </c:pt>
                <c:pt idx="62">
                  <c:v>3.8</c:v>
                </c:pt>
                <c:pt idx="63">
                  <c:v>3.9</c:v>
                </c:pt>
                <c:pt idx="64">
                  <c:v>3.9</c:v>
                </c:pt>
                <c:pt idx="65">
                  <c:v>3.9</c:v>
                </c:pt>
                <c:pt idx="66">
                  <c:v>4</c:v>
                </c:pt>
                <c:pt idx="67">
                  <c:v>4</c:v>
                </c:pt>
              </c:numCache>
            </c:numRef>
          </c:val>
          <c:smooth val="0"/>
          <c:extLst>
            <c:ext xmlns:c16="http://schemas.microsoft.com/office/drawing/2014/chart" uri="{C3380CC4-5D6E-409C-BE32-E72D297353CC}">
              <c16:uniqueId val="{00000000-6D93-0C48-BCE7-0ACC3C3B953B}"/>
            </c:ext>
          </c:extLst>
        </c:ser>
        <c:dLbls>
          <c:showLegendKey val="0"/>
          <c:showVal val="0"/>
          <c:showCatName val="0"/>
          <c:showSerName val="0"/>
          <c:showPercent val="0"/>
          <c:showBubbleSize val="0"/>
        </c:dLbls>
        <c:smooth val="0"/>
        <c:axId val="538937647"/>
        <c:axId val="2103790272"/>
      </c:lineChart>
      <c:dateAx>
        <c:axId val="53893764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3790272"/>
        <c:crosses val="autoZero"/>
        <c:auto val="1"/>
        <c:lblOffset val="100"/>
        <c:baseTimeUnit val="months"/>
      </c:dateAx>
      <c:valAx>
        <c:axId val="210379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389376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KC Unemployment Rate, Jan 1990 - August 2025</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760263974836043E-2"/>
          <c:y val="7.7927670784613587E-2"/>
          <c:w val="0.96469656697612538"/>
          <c:h val="0.78910017524932752"/>
        </c:manualLayout>
      </c:layout>
      <c:lineChart>
        <c:grouping val="standard"/>
        <c:varyColors val="0"/>
        <c:ser>
          <c:idx val="0"/>
          <c:order val="0"/>
          <c:tx>
            <c:strRef>
              <c:f>'BLS Data Series'!$J$11</c:f>
              <c:strCache>
                <c:ptCount val="1"/>
                <c:pt idx="0">
                  <c:v>unemployment rate</c:v>
                </c:pt>
              </c:strCache>
            </c:strRef>
          </c:tx>
          <c:spPr>
            <a:ln w="28575" cap="rnd">
              <a:solidFill>
                <a:schemeClr val="accent1"/>
              </a:solidFill>
              <a:round/>
            </a:ln>
            <a:effectLst/>
          </c:spPr>
          <c:marker>
            <c:symbol val="none"/>
          </c:marker>
          <c:dPt>
            <c:idx val="83"/>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0-FD21-624F-AB38-8D8EEF0C1FCE}"/>
              </c:ext>
            </c:extLst>
          </c:dPt>
          <c:dPt>
            <c:idx val="119"/>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1-FD21-624F-AB38-8D8EEF0C1FCE}"/>
              </c:ext>
            </c:extLst>
          </c:dPt>
          <c:dPt>
            <c:idx val="162"/>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2-FD21-624F-AB38-8D8EEF0C1FCE}"/>
              </c:ext>
            </c:extLst>
          </c:dPt>
          <c:dPt>
            <c:idx val="240"/>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3-FD21-624F-AB38-8D8EEF0C1FCE}"/>
              </c:ext>
            </c:extLst>
          </c:dPt>
          <c:dPt>
            <c:idx val="330"/>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4-FD21-624F-AB38-8D8EEF0C1FCE}"/>
              </c:ext>
            </c:extLst>
          </c:dPt>
          <c:dPt>
            <c:idx val="356"/>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5-FD21-624F-AB38-8D8EEF0C1FCE}"/>
              </c:ext>
            </c:extLst>
          </c:dPt>
          <c:dPt>
            <c:idx val="387"/>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6-FD21-624F-AB38-8D8EEF0C1FCE}"/>
              </c:ext>
            </c:extLst>
          </c:dPt>
          <c:dPt>
            <c:idx val="427"/>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7-FD21-624F-AB38-8D8EEF0C1FCE}"/>
              </c:ext>
            </c:extLst>
          </c:dPt>
          <c:cat>
            <c:multiLvlStrRef>
              <c:f>'BLS Data Series'!$H$12:$I$443</c:f>
              <c:multiLvlStrCache>
                <c:ptCount val="432"/>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c:v>
                  </c:pt>
                  <c:pt idx="66">
                    <c:v>Jul</c:v>
                  </c:pt>
                  <c:pt idx="67">
                    <c:v>Aug</c:v>
                  </c:pt>
                  <c:pt idx="68">
                    <c:v>Sep</c:v>
                  </c:pt>
                  <c:pt idx="69">
                    <c:v>Oct</c:v>
                  </c:pt>
                  <c:pt idx="70">
                    <c:v>Nov</c:v>
                  </c:pt>
                  <c:pt idx="71">
                    <c:v>Dec</c:v>
                  </c:pt>
                  <c:pt idx="72">
                    <c:v>Jan</c:v>
                  </c:pt>
                  <c:pt idx="73">
                    <c:v>Feb</c:v>
                  </c:pt>
                  <c:pt idx="74">
                    <c:v>Mar</c:v>
                  </c:pt>
                  <c:pt idx="75">
                    <c:v>Apr</c:v>
                  </c:pt>
                  <c:pt idx="76">
                    <c:v>May</c:v>
                  </c:pt>
                  <c:pt idx="77">
                    <c:v>Jun</c:v>
                  </c:pt>
                  <c:pt idx="78">
                    <c:v>Jul</c:v>
                  </c:pt>
                  <c:pt idx="79">
                    <c:v>Aug</c:v>
                  </c:pt>
                  <c:pt idx="80">
                    <c:v>Sep</c:v>
                  </c:pt>
                  <c:pt idx="81">
                    <c:v>Oct</c:v>
                  </c:pt>
                  <c:pt idx="82">
                    <c:v>Nov</c:v>
                  </c:pt>
                  <c:pt idx="83">
                    <c:v>Dec</c:v>
                  </c:pt>
                  <c:pt idx="84">
                    <c:v>Jan</c:v>
                  </c:pt>
                  <c:pt idx="85">
                    <c:v>Feb</c:v>
                  </c:pt>
                  <c:pt idx="86">
                    <c:v>Mar</c:v>
                  </c:pt>
                  <c:pt idx="87">
                    <c:v>Apr</c:v>
                  </c:pt>
                  <c:pt idx="88">
                    <c:v>May</c:v>
                  </c:pt>
                  <c:pt idx="89">
                    <c:v>Jun</c:v>
                  </c:pt>
                  <c:pt idx="90">
                    <c:v>Jul</c:v>
                  </c:pt>
                  <c:pt idx="91">
                    <c:v>Aug</c:v>
                  </c:pt>
                  <c:pt idx="92">
                    <c:v>Sep</c:v>
                  </c:pt>
                  <c:pt idx="93">
                    <c:v>Oct</c:v>
                  </c:pt>
                  <c:pt idx="94">
                    <c:v>Nov</c:v>
                  </c:pt>
                  <c:pt idx="95">
                    <c:v>Dec</c:v>
                  </c:pt>
                  <c:pt idx="96">
                    <c:v>Jan</c:v>
                  </c:pt>
                  <c:pt idx="97">
                    <c:v>Feb</c:v>
                  </c:pt>
                  <c:pt idx="98">
                    <c:v>Mar</c:v>
                  </c:pt>
                  <c:pt idx="99">
                    <c:v>Apr</c:v>
                  </c:pt>
                  <c:pt idx="100">
                    <c:v>May</c:v>
                  </c:pt>
                  <c:pt idx="101">
                    <c:v>Jun</c:v>
                  </c:pt>
                  <c:pt idx="102">
                    <c:v>Jul</c:v>
                  </c:pt>
                  <c:pt idx="103">
                    <c:v>Aug</c:v>
                  </c:pt>
                  <c:pt idx="104">
                    <c:v>Sep</c:v>
                  </c:pt>
                  <c:pt idx="105">
                    <c:v>Oct</c:v>
                  </c:pt>
                  <c:pt idx="106">
                    <c:v>Nov</c:v>
                  </c:pt>
                  <c:pt idx="107">
                    <c:v>Dec</c:v>
                  </c:pt>
                  <c:pt idx="108">
                    <c:v>Jan</c:v>
                  </c:pt>
                  <c:pt idx="109">
                    <c:v>Feb</c:v>
                  </c:pt>
                  <c:pt idx="110">
                    <c:v>Mar</c:v>
                  </c:pt>
                  <c:pt idx="111">
                    <c:v>Apr</c:v>
                  </c:pt>
                  <c:pt idx="112">
                    <c:v>May</c:v>
                  </c:pt>
                  <c:pt idx="113">
                    <c:v>Jun</c:v>
                  </c:pt>
                  <c:pt idx="114">
                    <c:v>Jul</c:v>
                  </c:pt>
                  <c:pt idx="115">
                    <c:v>Aug</c:v>
                  </c:pt>
                  <c:pt idx="116">
                    <c:v>Sep</c:v>
                  </c:pt>
                  <c:pt idx="117">
                    <c:v>Oct</c:v>
                  </c:pt>
                  <c:pt idx="118">
                    <c:v>Nov</c:v>
                  </c:pt>
                  <c:pt idx="119">
                    <c:v>Dec</c:v>
                  </c:pt>
                  <c:pt idx="120">
                    <c:v>Jan</c:v>
                  </c:pt>
                  <c:pt idx="121">
                    <c:v>Feb</c:v>
                  </c:pt>
                  <c:pt idx="122">
                    <c:v>Mar</c:v>
                  </c:pt>
                  <c:pt idx="123">
                    <c:v>Apr</c:v>
                  </c:pt>
                  <c:pt idx="124">
                    <c:v>May</c:v>
                  </c:pt>
                  <c:pt idx="125">
                    <c:v>Jun</c:v>
                  </c:pt>
                  <c:pt idx="126">
                    <c:v>Jul</c:v>
                  </c:pt>
                  <c:pt idx="127">
                    <c:v>Aug</c:v>
                  </c:pt>
                  <c:pt idx="128">
                    <c:v>Sep</c:v>
                  </c:pt>
                  <c:pt idx="129">
                    <c:v>Oct</c:v>
                  </c:pt>
                  <c:pt idx="130">
                    <c:v>Nov</c:v>
                  </c:pt>
                  <c:pt idx="131">
                    <c:v>Dec</c:v>
                  </c:pt>
                  <c:pt idx="132">
                    <c:v>Jan</c:v>
                  </c:pt>
                  <c:pt idx="133">
                    <c:v>Feb</c:v>
                  </c:pt>
                  <c:pt idx="134">
                    <c:v>Mar</c:v>
                  </c:pt>
                  <c:pt idx="135">
                    <c:v>Apr</c:v>
                  </c:pt>
                  <c:pt idx="136">
                    <c:v>May</c:v>
                  </c:pt>
                  <c:pt idx="137">
                    <c:v>Jun</c:v>
                  </c:pt>
                  <c:pt idx="138">
                    <c:v>Jul</c:v>
                  </c:pt>
                  <c:pt idx="139">
                    <c:v>Aug</c:v>
                  </c:pt>
                  <c:pt idx="140">
                    <c:v>Sep</c:v>
                  </c:pt>
                  <c:pt idx="141">
                    <c:v>Oct</c:v>
                  </c:pt>
                  <c:pt idx="142">
                    <c:v>Nov</c:v>
                  </c:pt>
                  <c:pt idx="143">
                    <c:v>Dec</c:v>
                  </c:pt>
                  <c:pt idx="144">
                    <c:v>Jan</c:v>
                  </c:pt>
                  <c:pt idx="145">
                    <c:v>Feb</c:v>
                  </c:pt>
                  <c:pt idx="146">
                    <c:v>Mar</c:v>
                  </c:pt>
                  <c:pt idx="147">
                    <c:v>Apr</c:v>
                  </c:pt>
                  <c:pt idx="148">
                    <c:v>May</c:v>
                  </c:pt>
                  <c:pt idx="149">
                    <c:v>Jun</c:v>
                  </c:pt>
                  <c:pt idx="150">
                    <c:v>Jul</c:v>
                  </c:pt>
                  <c:pt idx="151">
                    <c:v>Aug</c:v>
                  </c:pt>
                  <c:pt idx="152">
                    <c:v>Sep</c:v>
                  </c:pt>
                  <c:pt idx="153">
                    <c:v>Oct</c:v>
                  </c:pt>
                  <c:pt idx="154">
                    <c:v>Nov</c:v>
                  </c:pt>
                  <c:pt idx="155">
                    <c:v>Dec</c:v>
                  </c:pt>
                  <c:pt idx="156">
                    <c:v>Jan</c:v>
                  </c:pt>
                  <c:pt idx="157">
                    <c:v>Feb</c:v>
                  </c:pt>
                  <c:pt idx="158">
                    <c:v>Mar</c:v>
                  </c:pt>
                  <c:pt idx="159">
                    <c:v>Apr</c:v>
                  </c:pt>
                  <c:pt idx="160">
                    <c:v>May</c:v>
                  </c:pt>
                  <c:pt idx="161">
                    <c:v>Jun</c:v>
                  </c:pt>
                  <c:pt idx="162">
                    <c:v>Jul</c:v>
                  </c:pt>
                  <c:pt idx="163">
                    <c:v>Aug</c:v>
                  </c:pt>
                  <c:pt idx="164">
                    <c:v>Sep</c:v>
                  </c:pt>
                  <c:pt idx="165">
                    <c:v>Oct</c:v>
                  </c:pt>
                  <c:pt idx="166">
                    <c:v>Nov</c:v>
                  </c:pt>
                  <c:pt idx="167">
                    <c:v>Dec</c:v>
                  </c:pt>
                  <c:pt idx="168">
                    <c:v>Jan</c:v>
                  </c:pt>
                  <c:pt idx="169">
                    <c:v>Feb</c:v>
                  </c:pt>
                  <c:pt idx="170">
                    <c:v>Mar</c:v>
                  </c:pt>
                  <c:pt idx="171">
                    <c:v>Apr</c:v>
                  </c:pt>
                  <c:pt idx="172">
                    <c:v>May</c:v>
                  </c:pt>
                  <c:pt idx="173">
                    <c:v>Jun</c:v>
                  </c:pt>
                  <c:pt idx="174">
                    <c:v>Jul</c:v>
                  </c:pt>
                  <c:pt idx="175">
                    <c:v>Aug</c:v>
                  </c:pt>
                  <c:pt idx="176">
                    <c:v>Sep</c:v>
                  </c:pt>
                  <c:pt idx="177">
                    <c:v>Oct</c:v>
                  </c:pt>
                  <c:pt idx="178">
                    <c:v>Nov</c:v>
                  </c:pt>
                  <c:pt idx="179">
                    <c:v>Dec</c:v>
                  </c:pt>
                  <c:pt idx="180">
                    <c:v>Jan</c:v>
                  </c:pt>
                  <c:pt idx="181">
                    <c:v>Feb</c:v>
                  </c:pt>
                  <c:pt idx="182">
                    <c:v>Mar</c:v>
                  </c:pt>
                  <c:pt idx="183">
                    <c:v>Apr</c:v>
                  </c:pt>
                  <c:pt idx="184">
                    <c:v>May</c:v>
                  </c:pt>
                  <c:pt idx="185">
                    <c:v>Jun</c:v>
                  </c:pt>
                  <c:pt idx="186">
                    <c:v>Jul</c:v>
                  </c:pt>
                  <c:pt idx="187">
                    <c:v>Aug</c:v>
                  </c:pt>
                  <c:pt idx="188">
                    <c:v>Sep</c:v>
                  </c:pt>
                  <c:pt idx="189">
                    <c:v>Oct</c:v>
                  </c:pt>
                  <c:pt idx="190">
                    <c:v>Nov</c:v>
                  </c:pt>
                  <c:pt idx="191">
                    <c:v>Dec</c:v>
                  </c:pt>
                  <c:pt idx="192">
                    <c:v>Jan</c:v>
                  </c:pt>
                  <c:pt idx="193">
                    <c:v>Feb</c:v>
                  </c:pt>
                  <c:pt idx="194">
                    <c:v>Mar</c:v>
                  </c:pt>
                  <c:pt idx="195">
                    <c:v>Apr</c:v>
                  </c:pt>
                  <c:pt idx="196">
                    <c:v>May</c:v>
                  </c:pt>
                  <c:pt idx="197">
                    <c:v>Jun</c:v>
                  </c:pt>
                  <c:pt idx="198">
                    <c:v>Jul</c:v>
                  </c:pt>
                  <c:pt idx="199">
                    <c:v>Aug</c:v>
                  </c:pt>
                  <c:pt idx="200">
                    <c:v>Sep</c:v>
                  </c:pt>
                  <c:pt idx="201">
                    <c:v>Oct</c:v>
                  </c:pt>
                  <c:pt idx="202">
                    <c:v>Nov</c:v>
                  </c:pt>
                  <c:pt idx="203">
                    <c:v>Dec</c:v>
                  </c:pt>
                  <c:pt idx="204">
                    <c:v>Jan</c:v>
                  </c:pt>
                  <c:pt idx="205">
                    <c:v>Feb</c:v>
                  </c:pt>
                  <c:pt idx="206">
                    <c:v>Mar</c:v>
                  </c:pt>
                  <c:pt idx="207">
                    <c:v>Apr</c:v>
                  </c:pt>
                  <c:pt idx="208">
                    <c:v>May</c:v>
                  </c:pt>
                  <c:pt idx="209">
                    <c:v>Jun</c:v>
                  </c:pt>
                  <c:pt idx="210">
                    <c:v>Jul</c:v>
                  </c:pt>
                  <c:pt idx="211">
                    <c:v>Aug</c:v>
                  </c:pt>
                  <c:pt idx="212">
                    <c:v>Sep</c:v>
                  </c:pt>
                  <c:pt idx="213">
                    <c:v>Oct</c:v>
                  </c:pt>
                  <c:pt idx="214">
                    <c:v>Nov</c:v>
                  </c:pt>
                  <c:pt idx="215">
                    <c:v>Dec</c:v>
                  </c:pt>
                  <c:pt idx="216">
                    <c:v>Jan</c:v>
                  </c:pt>
                  <c:pt idx="217">
                    <c:v>Feb</c:v>
                  </c:pt>
                  <c:pt idx="218">
                    <c:v>Mar</c:v>
                  </c:pt>
                  <c:pt idx="219">
                    <c:v>Apr</c:v>
                  </c:pt>
                  <c:pt idx="220">
                    <c:v>May</c:v>
                  </c:pt>
                  <c:pt idx="221">
                    <c:v>Jun</c:v>
                  </c:pt>
                  <c:pt idx="222">
                    <c:v>Jul</c:v>
                  </c:pt>
                  <c:pt idx="223">
                    <c:v>Aug</c:v>
                  </c:pt>
                  <c:pt idx="224">
                    <c:v>Sep</c:v>
                  </c:pt>
                  <c:pt idx="225">
                    <c:v>Oct</c:v>
                  </c:pt>
                  <c:pt idx="226">
                    <c:v>Nov</c:v>
                  </c:pt>
                  <c:pt idx="227">
                    <c:v>Dec</c:v>
                  </c:pt>
                  <c:pt idx="228">
                    <c:v>Jan</c:v>
                  </c:pt>
                  <c:pt idx="229">
                    <c:v>Feb</c:v>
                  </c:pt>
                  <c:pt idx="230">
                    <c:v>Mar</c:v>
                  </c:pt>
                  <c:pt idx="231">
                    <c:v>Apr</c:v>
                  </c:pt>
                  <c:pt idx="232">
                    <c:v>May</c:v>
                  </c:pt>
                  <c:pt idx="233">
                    <c:v>Jun</c:v>
                  </c:pt>
                  <c:pt idx="234">
                    <c:v>Jul</c:v>
                  </c:pt>
                  <c:pt idx="235">
                    <c:v>Aug</c:v>
                  </c:pt>
                  <c:pt idx="236">
                    <c:v>Sep</c:v>
                  </c:pt>
                  <c:pt idx="237">
                    <c:v>Oct</c:v>
                  </c:pt>
                  <c:pt idx="238">
                    <c:v>Nov</c:v>
                  </c:pt>
                  <c:pt idx="239">
                    <c:v>Dec</c:v>
                  </c:pt>
                  <c:pt idx="240">
                    <c:v>Jan</c:v>
                  </c:pt>
                  <c:pt idx="241">
                    <c:v>Feb</c:v>
                  </c:pt>
                  <c:pt idx="242">
                    <c:v>Mar</c:v>
                  </c:pt>
                  <c:pt idx="243">
                    <c:v>Apr</c:v>
                  </c:pt>
                  <c:pt idx="244">
                    <c:v>May</c:v>
                  </c:pt>
                  <c:pt idx="245">
                    <c:v>Jun</c:v>
                  </c:pt>
                  <c:pt idx="246">
                    <c:v>Jul</c:v>
                  </c:pt>
                  <c:pt idx="247">
                    <c:v>Aug</c:v>
                  </c:pt>
                  <c:pt idx="248">
                    <c:v>Sep</c:v>
                  </c:pt>
                  <c:pt idx="249">
                    <c:v>Oct</c:v>
                  </c:pt>
                  <c:pt idx="250">
                    <c:v>Nov</c:v>
                  </c:pt>
                  <c:pt idx="251">
                    <c:v>Dec</c:v>
                  </c:pt>
                  <c:pt idx="252">
                    <c:v>Jan</c:v>
                  </c:pt>
                  <c:pt idx="253">
                    <c:v>Feb</c:v>
                  </c:pt>
                  <c:pt idx="254">
                    <c:v>Mar</c:v>
                  </c:pt>
                  <c:pt idx="255">
                    <c:v>Apr</c:v>
                  </c:pt>
                  <c:pt idx="256">
                    <c:v>May</c:v>
                  </c:pt>
                  <c:pt idx="257">
                    <c:v>Jun</c:v>
                  </c:pt>
                  <c:pt idx="258">
                    <c:v>Jul</c:v>
                  </c:pt>
                  <c:pt idx="259">
                    <c:v>Aug</c:v>
                  </c:pt>
                  <c:pt idx="260">
                    <c:v>Sep</c:v>
                  </c:pt>
                  <c:pt idx="261">
                    <c:v>Oct</c:v>
                  </c:pt>
                  <c:pt idx="262">
                    <c:v>Nov</c:v>
                  </c:pt>
                  <c:pt idx="263">
                    <c:v>Dec</c:v>
                  </c:pt>
                  <c:pt idx="264">
                    <c:v>Jan</c:v>
                  </c:pt>
                  <c:pt idx="265">
                    <c:v>Feb</c:v>
                  </c:pt>
                  <c:pt idx="266">
                    <c:v>Mar</c:v>
                  </c:pt>
                  <c:pt idx="267">
                    <c:v>Apr</c:v>
                  </c:pt>
                  <c:pt idx="268">
                    <c:v>May</c:v>
                  </c:pt>
                  <c:pt idx="269">
                    <c:v>Jun</c:v>
                  </c:pt>
                  <c:pt idx="270">
                    <c:v>Jul</c:v>
                  </c:pt>
                  <c:pt idx="271">
                    <c:v>Aug</c:v>
                  </c:pt>
                  <c:pt idx="272">
                    <c:v>Sep</c:v>
                  </c:pt>
                  <c:pt idx="273">
                    <c:v>Oct</c:v>
                  </c:pt>
                  <c:pt idx="274">
                    <c:v>Nov</c:v>
                  </c:pt>
                  <c:pt idx="275">
                    <c:v>Dec</c:v>
                  </c:pt>
                  <c:pt idx="276">
                    <c:v>Jan</c:v>
                  </c:pt>
                  <c:pt idx="277">
                    <c:v>Feb</c:v>
                  </c:pt>
                  <c:pt idx="278">
                    <c:v>Mar</c:v>
                  </c:pt>
                  <c:pt idx="279">
                    <c:v>Apr</c:v>
                  </c:pt>
                  <c:pt idx="280">
                    <c:v>May</c:v>
                  </c:pt>
                  <c:pt idx="281">
                    <c:v>Jun</c:v>
                  </c:pt>
                  <c:pt idx="282">
                    <c:v>Jul</c:v>
                  </c:pt>
                  <c:pt idx="283">
                    <c:v>Aug</c:v>
                  </c:pt>
                  <c:pt idx="284">
                    <c:v>Sep</c:v>
                  </c:pt>
                  <c:pt idx="285">
                    <c:v>Oct</c:v>
                  </c:pt>
                  <c:pt idx="286">
                    <c:v>Nov</c:v>
                  </c:pt>
                  <c:pt idx="287">
                    <c:v>Dec</c:v>
                  </c:pt>
                  <c:pt idx="288">
                    <c:v>Jan</c:v>
                  </c:pt>
                  <c:pt idx="289">
                    <c:v>Feb</c:v>
                  </c:pt>
                  <c:pt idx="290">
                    <c:v>Mar</c:v>
                  </c:pt>
                  <c:pt idx="291">
                    <c:v>Apr</c:v>
                  </c:pt>
                  <c:pt idx="292">
                    <c:v>May</c:v>
                  </c:pt>
                  <c:pt idx="293">
                    <c:v>Jun</c:v>
                  </c:pt>
                  <c:pt idx="294">
                    <c:v>Jul</c:v>
                  </c:pt>
                  <c:pt idx="295">
                    <c:v>Aug</c:v>
                  </c:pt>
                  <c:pt idx="296">
                    <c:v>Sep</c:v>
                  </c:pt>
                  <c:pt idx="297">
                    <c:v>Oct</c:v>
                  </c:pt>
                  <c:pt idx="298">
                    <c:v>Nov</c:v>
                  </c:pt>
                  <c:pt idx="299">
                    <c:v>Dec</c:v>
                  </c:pt>
                  <c:pt idx="300">
                    <c:v>Jan</c:v>
                  </c:pt>
                  <c:pt idx="301">
                    <c:v>Feb</c:v>
                  </c:pt>
                  <c:pt idx="302">
                    <c:v>Mar</c:v>
                  </c:pt>
                  <c:pt idx="303">
                    <c:v>Apr</c:v>
                  </c:pt>
                  <c:pt idx="304">
                    <c:v>May</c:v>
                  </c:pt>
                  <c:pt idx="305">
                    <c:v>Jun</c:v>
                  </c:pt>
                  <c:pt idx="306">
                    <c:v>Jul</c:v>
                  </c:pt>
                  <c:pt idx="307">
                    <c:v>Aug</c:v>
                  </c:pt>
                  <c:pt idx="308">
                    <c:v>Sep</c:v>
                  </c:pt>
                  <c:pt idx="309">
                    <c:v>Oct</c:v>
                  </c:pt>
                  <c:pt idx="310">
                    <c:v>Nov</c:v>
                  </c:pt>
                  <c:pt idx="311">
                    <c:v>Dec</c:v>
                  </c:pt>
                  <c:pt idx="312">
                    <c:v>Jan</c:v>
                  </c:pt>
                  <c:pt idx="313">
                    <c:v>Feb</c:v>
                  </c:pt>
                  <c:pt idx="314">
                    <c:v>Mar</c:v>
                  </c:pt>
                  <c:pt idx="315">
                    <c:v>Apr</c:v>
                  </c:pt>
                  <c:pt idx="316">
                    <c:v>May</c:v>
                  </c:pt>
                  <c:pt idx="317">
                    <c:v>Jun</c:v>
                  </c:pt>
                  <c:pt idx="318">
                    <c:v>Jul</c:v>
                  </c:pt>
                  <c:pt idx="319">
                    <c:v>Aug</c:v>
                  </c:pt>
                  <c:pt idx="320">
                    <c:v>Sep</c:v>
                  </c:pt>
                  <c:pt idx="321">
                    <c:v>Oct</c:v>
                  </c:pt>
                  <c:pt idx="322">
                    <c:v>Nov</c:v>
                  </c:pt>
                  <c:pt idx="323">
                    <c:v>Dec</c:v>
                  </c:pt>
                  <c:pt idx="324">
                    <c:v>Jan</c:v>
                  </c:pt>
                  <c:pt idx="325">
                    <c:v>Feb</c:v>
                  </c:pt>
                  <c:pt idx="326">
                    <c:v>Mar</c:v>
                  </c:pt>
                  <c:pt idx="327">
                    <c:v>Apr</c:v>
                  </c:pt>
                  <c:pt idx="328">
                    <c:v>May</c:v>
                  </c:pt>
                  <c:pt idx="329">
                    <c:v>Jun</c:v>
                  </c:pt>
                  <c:pt idx="330">
                    <c:v>Jul</c:v>
                  </c:pt>
                  <c:pt idx="331">
                    <c:v>Aug</c:v>
                  </c:pt>
                  <c:pt idx="332">
                    <c:v>Sep</c:v>
                  </c:pt>
                  <c:pt idx="333">
                    <c:v>Oct</c:v>
                  </c:pt>
                  <c:pt idx="334">
                    <c:v>Nov</c:v>
                  </c:pt>
                  <c:pt idx="335">
                    <c:v>Dec</c:v>
                  </c:pt>
                  <c:pt idx="336">
                    <c:v>Jan</c:v>
                  </c:pt>
                  <c:pt idx="337">
                    <c:v>Feb</c:v>
                  </c:pt>
                  <c:pt idx="338">
                    <c:v>Mar</c:v>
                  </c:pt>
                  <c:pt idx="339">
                    <c:v>Apr</c:v>
                  </c:pt>
                  <c:pt idx="340">
                    <c:v>May</c:v>
                  </c:pt>
                  <c:pt idx="341">
                    <c:v>Jun</c:v>
                  </c:pt>
                  <c:pt idx="342">
                    <c:v>Jul</c:v>
                  </c:pt>
                  <c:pt idx="343">
                    <c:v>Aug</c:v>
                  </c:pt>
                  <c:pt idx="344">
                    <c:v>Sep</c:v>
                  </c:pt>
                  <c:pt idx="345">
                    <c:v>Oct</c:v>
                  </c:pt>
                  <c:pt idx="346">
                    <c:v>Nov</c:v>
                  </c:pt>
                  <c:pt idx="347">
                    <c:v>Dec</c:v>
                  </c:pt>
                  <c:pt idx="348">
                    <c:v>Jan</c:v>
                  </c:pt>
                  <c:pt idx="349">
                    <c:v>Feb</c:v>
                  </c:pt>
                  <c:pt idx="350">
                    <c:v>Mar</c:v>
                  </c:pt>
                  <c:pt idx="351">
                    <c:v>Apr</c:v>
                  </c:pt>
                  <c:pt idx="352">
                    <c:v>May</c:v>
                  </c:pt>
                  <c:pt idx="353">
                    <c:v>Jun</c:v>
                  </c:pt>
                  <c:pt idx="354">
                    <c:v>Jul</c:v>
                  </c:pt>
                  <c:pt idx="355">
                    <c:v>Aug</c:v>
                  </c:pt>
                  <c:pt idx="356">
                    <c:v>Sep</c:v>
                  </c:pt>
                  <c:pt idx="357">
                    <c:v>Oct</c:v>
                  </c:pt>
                  <c:pt idx="358">
                    <c:v>Nov</c:v>
                  </c:pt>
                  <c:pt idx="359">
                    <c:v>Dec</c:v>
                  </c:pt>
                  <c:pt idx="360">
                    <c:v>Jan</c:v>
                  </c:pt>
                  <c:pt idx="361">
                    <c:v>Feb</c:v>
                  </c:pt>
                  <c:pt idx="362">
                    <c:v>Mar</c:v>
                  </c:pt>
                  <c:pt idx="363">
                    <c:v>Apr</c:v>
                  </c:pt>
                  <c:pt idx="364">
                    <c:v>May</c:v>
                  </c:pt>
                  <c:pt idx="365">
                    <c:v>Jun</c:v>
                  </c:pt>
                  <c:pt idx="366">
                    <c:v>Jul</c:v>
                  </c:pt>
                  <c:pt idx="367">
                    <c:v>Aug</c:v>
                  </c:pt>
                  <c:pt idx="368">
                    <c:v>Sep</c:v>
                  </c:pt>
                  <c:pt idx="369">
                    <c:v>Oct</c:v>
                  </c:pt>
                  <c:pt idx="370">
                    <c:v>Nov</c:v>
                  </c:pt>
                  <c:pt idx="371">
                    <c:v>Dec</c:v>
                  </c:pt>
                  <c:pt idx="372">
                    <c:v>Jan</c:v>
                  </c:pt>
                  <c:pt idx="373">
                    <c:v>Feb</c:v>
                  </c:pt>
                  <c:pt idx="374">
                    <c:v>Mar</c:v>
                  </c:pt>
                  <c:pt idx="375">
                    <c:v>Apr</c:v>
                  </c:pt>
                  <c:pt idx="376">
                    <c:v>May</c:v>
                  </c:pt>
                  <c:pt idx="377">
                    <c:v>Jun</c:v>
                  </c:pt>
                  <c:pt idx="378">
                    <c:v>Jul</c:v>
                  </c:pt>
                  <c:pt idx="379">
                    <c:v>Aug</c:v>
                  </c:pt>
                  <c:pt idx="380">
                    <c:v>Sep</c:v>
                  </c:pt>
                  <c:pt idx="381">
                    <c:v>Oct</c:v>
                  </c:pt>
                  <c:pt idx="382">
                    <c:v>Nov</c:v>
                  </c:pt>
                  <c:pt idx="383">
                    <c:v>Dec</c:v>
                  </c:pt>
                  <c:pt idx="384">
                    <c:v>Jan</c:v>
                  </c:pt>
                  <c:pt idx="385">
                    <c:v>Feb</c:v>
                  </c:pt>
                  <c:pt idx="386">
                    <c:v>Mar</c:v>
                  </c:pt>
                  <c:pt idx="387">
                    <c:v>Apr</c:v>
                  </c:pt>
                  <c:pt idx="388">
                    <c:v>May</c:v>
                  </c:pt>
                  <c:pt idx="389">
                    <c:v>Jun</c:v>
                  </c:pt>
                  <c:pt idx="390">
                    <c:v>Jul</c:v>
                  </c:pt>
                  <c:pt idx="391">
                    <c:v>Aug</c:v>
                  </c:pt>
                  <c:pt idx="392">
                    <c:v>Sep</c:v>
                  </c:pt>
                  <c:pt idx="393">
                    <c:v>Oct</c:v>
                  </c:pt>
                  <c:pt idx="394">
                    <c:v>Nov</c:v>
                  </c:pt>
                  <c:pt idx="395">
                    <c:v>Dec</c:v>
                  </c:pt>
                  <c:pt idx="396">
                    <c:v>Jan</c:v>
                  </c:pt>
                  <c:pt idx="397">
                    <c:v>Feb</c:v>
                  </c:pt>
                  <c:pt idx="398">
                    <c:v>Mar</c:v>
                  </c:pt>
                  <c:pt idx="399">
                    <c:v>Apr</c:v>
                  </c:pt>
                  <c:pt idx="400">
                    <c:v>May</c:v>
                  </c:pt>
                  <c:pt idx="401">
                    <c:v>Jun</c:v>
                  </c:pt>
                  <c:pt idx="402">
                    <c:v>Jul</c:v>
                  </c:pt>
                  <c:pt idx="403">
                    <c:v>Aug</c:v>
                  </c:pt>
                  <c:pt idx="404">
                    <c:v>Sep</c:v>
                  </c:pt>
                  <c:pt idx="405">
                    <c:v>Oct</c:v>
                  </c:pt>
                  <c:pt idx="406">
                    <c:v>Nov</c:v>
                  </c:pt>
                  <c:pt idx="407">
                    <c:v>Dec</c:v>
                  </c:pt>
                  <c:pt idx="408">
                    <c:v>Jan</c:v>
                  </c:pt>
                  <c:pt idx="409">
                    <c:v>Feb</c:v>
                  </c:pt>
                  <c:pt idx="410">
                    <c:v>Mar</c:v>
                  </c:pt>
                  <c:pt idx="411">
                    <c:v>Apr</c:v>
                  </c:pt>
                  <c:pt idx="412">
                    <c:v>May</c:v>
                  </c:pt>
                  <c:pt idx="413">
                    <c:v>Jun</c:v>
                  </c:pt>
                  <c:pt idx="414">
                    <c:v>Jul</c:v>
                  </c:pt>
                  <c:pt idx="415">
                    <c:v>Aug</c:v>
                  </c:pt>
                  <c:pt idx="416">
                    <c:v>Sep</c:v>
                  </c:pt>
                  <c:pt idx="417">
                    <c:v>Oct</c:v>
                  </c:pt>
                  <c:pt idx="418">
                    <c:v>Nov</c:v>
                  </c:pt>
                  <c:pt idx="419">
                    <c:v>Dec</c:v>
                  </c:pt>
                  <c:pt idx="420">
                    <c:v>Jan</c:v>
                  </c:pt>
                  <c:pt idx="421">
                    <c:v>Feb</c:v>
                  </c:pt>
                  <c:pt idx="422">
                    <c:v>Mar</c:v>
                  </c:pt>
                  <c:pt idx="423">
                    <c:v>Apr</c:v>
                  </c:pt>
                  <c:pt idx="424">
                    <c:v>May</c:v>
                  </c:pt>
                  <c:pt idx="425">
                    <c:v>Jun</c:v>
                  </c:pt>
                  <c:pt idx="426">
                    <c:v>Jul</c:v>
                  </c:pt>
                  <c:pt idx="427">
                    <c:v>Aug</c:v>
                  </c:pt>
                  <c:pt idx="428">
                    <c:v>Sep</c:v>
                  </c:pt>
                  <c:pt idx="429">
                    <c:v>Oct</c:v>
                  </c:pt>
                  <c:pt idx="430">
                    <c:v>Nov</c:v>
                  </c:pt>
                  <c:pt idx="431">
                    <c:v>Dec</c:v>
                  </c:pt>
                </c:lvl>
                <c:lvl>
                  <c:pt idx="0">
                    <c:v>1990</c:v>
                  </c:pt>
                  <c:pt idx="12">
                    <c:v>1991</c:v>
                  </c:pt>
                  <c:pt idx="24">
                    <c:v>1992</c:v>
                  </c:pt>
                  <c:pt idx="36">
                    <c:v>1993</c:v>
                  </c:pt>
                  <c:pt idx="48">
                    <c:v>1994</c:v>
                  </c:pt>
                  <c:pt idx="60">
                    <c:v>1995</c:v>
                  </c:pt>
                  <c:pt idx="72">
                    <c:v>1996</c:v>
                  </c:pt>
                  <c:pt idx="84">
                    <c:v>1997</c:v>
                  </c:pt>
                  <c:pt idx="96">
                    <c:v>1998</c:v>
                  </c:pt>
                  <c:pt idx="108">
                    <c:v>1999</c:v>
                  </c:pt>
                  <c:pt idx="120">
                    <c:v>2000</c:v>
                  </c:pt>
                  <c:pt idx="132">
                    <c:v>2001</c:v>
                  </c:pt>
                  <c:pt idx="144">
                    <c:v>2002</c:v>
                  </c:pt>
                  <c:pt idx="156">
                    <c:v>2003</c:v>
                  </c:pt>
                  <c:pt idx="168">
                    <c:v>2004</c:v>
                  </c:pt>
                  <c:pt idx="180">
                    <c:v>2005</c:v>
                  </c:pt>
                  <c:pt idx="192">
                    <c:v>2006</c:v>
                  </c:pt>
                  <c:pt idx="204">
                    <c:v>2007</c:v>
                  </c:pt>
                  <c:pt idx="216">
                    <c:v>2008</c:v>
                  </c:pt>
                  <c:pt idx="228">
                    <c:v>2009</c:v>
                  </c:pt>
                  <c:pt idx="240">
                    <c:v>2010</c:v>
                  </c:pt>
                  <c:pt idx="252">
                    <c:v>2011</c:v>
                  </c:pt>
                  <c:pt idx="264">
                    <c:v>2012</c:v>
                  </c:pt>
                  <c:pt idx="276">
                    <c:v>2013</c:v>
                  </c:pt>
                  <c:pt idx="288">
                    <c:v>2014</c:v>
                  </c:pt>
                  <c:pt idx="300">
                    <c:v>2015</c:v>
                  </c:pt>
                  <c:pt idx="312">
                    <c:v>2016</c:v>
                  </c:pt>
                  <c:pt idx="324">
                    <c:v>2017</c:v>
                  </c:pt>
                  <c:pt idx="336">
                    <c:v>2018</c:v>
                  </c:pt>
                  <c:pt idx="348">
                    <c:v>2019</c:v>
                  </c:pt>
                  <c:pt idx="360">
                    <c:v>2020</c:v>
                  </c:pt>
                  <c:pt idx="372">
                    <c:v>2021</c:v>
                  </c:pt>
                  <c:pt idx="384">
                    <c:v>2022</c:v>
                  </c:pt>
                  <c:pt idx="396">
                    <c:v>2023</c:v>
                  </c:pt>
                  <c:pt idx="408">
                    <c:v>2024</c:v>
                  </c:pt>
                  <c:pt idx="420">
                    <c:v>2025</c:v>
                  </c:pt>
                </c:lvl>
              </c:multiLvlStrCache>
            </c:multiLvlStrRef>
          </c:cat>
          <c:val>
            <c:numRef>
              <c:f>'BLS Data Series'!$J$12:$J$443</c:f>
              <c:numCache>
                <c:formatCode>#0.0</c:formatCode>
                <c:ptCount val="432"/>
                <c:pt idx="0">
                  <c:v>5.7</c:v>
                </c:pt>
                <c:pt idx="1">
                  <c:v>5.0999999999999996</c:v>
                </c:pt>
                <c:pt idx="2">
                  <c:v>4.5999999999999996</c:v>
                </c:pt>
                <c:pt idx="3">
                  <c:v>4.5</c:v>
                </c:pt>
                <c:pt idx="4">
                  <c:v>4.3</c:v>
                </c:pt>
                <c:pt idx="5">
                  <c:v>4.5</c:v>
                </c:pt>
                <c:pt idx="6">
                  <c:v>4.5</c:v>
                </c:pt>
                <c:pt idx="7">
                  <c:v>5.4</c:v>
                </c:pt>
                <c:pt idx="8">
                  <c:v>5.2</c:v>
                </c:pt>
                <c:pt idx="9">
                  <c:v>4.5999999999999996</c:v>
                </c:pt>
                <c:pt idx="10">
                  <c:v>5.0999999999999996</c:v>
                </c:pt>
                <c:pt idx="11">
                  <c:v>4.7</c:v>
                </c:pt>
                <c:pt idx="12">
                  <c:v>6.4</c:v>
                </c:pt>
                <c:pt idx="13">
                  <c:v>6.8</c:v>
                </c:pt>
                <c:pt idx="14">
                  <c:v>6</c:v>
                </c:pt>
                <c:pt idx="15">
                  <c:v>5.7</c:v>
                </c:pt>
                <c:pt idx="16">
                  <c:v>5.9</c:v>
                </c:pt>
                <c:pt idx="17">
                  <c:v>5.8</c:v>
                </c:pt>
                <c:pt idx="18">
                  <c:v>5.4</c:v>
                </c:pt>
                <c:pt idx="19">
                  <c:v>5.6</c:v>
                </c:pt>
                <c:pt idx="20">
                  <c:v>5</c:v>
                </c:pt>
                <c:pt idx="21">
                  <c:v>5</c:v>
                </c:pt>
                <c:pt idx="22">
                  <c:v>4.5</c:v>
                </c:pt>
                <c:pt idx="23">
                  <c:v>4.7</c:v>
                </c:pt>
                <c:pt idx="24">
                  <c:v>5.5</c:v>
                </c:pt>
                <c:pt idx="25">
                  <c:v>5.5</c:v>
                </c:pt>
                <c:pt idx="26">
                  <c:v>5.3</c:v>
                </c:pt>
                <c:pt idx="27">
                  <c:v>5.0999999999999996</c:v>
                </c:pt>
                <c:pt idx="28">
                  <c:v>5.4</c:v>
                </c:pt>
                <c:pt idx="29">
                  <c:v>5.6</c:v>
                </c:pt>
                <c:pt idx="30">
                  <c:v>5.3</c:v>
                </c:pt>
                <c:pt idx="31">
                  <c:v>5.3</c:v>
                </c:pt>
                <c:pt idx="32">
                  <c:v>5</c:v>
                </c:pt>
                <c:pt idx="33">
                  <c:v>4.5999999999999996</c:v>
                </c:pt>
                <c:pt idx="34">
                  <c:v>4.8</c:v>
                </c:pt>
                <c:pt idx="35">
                  <c:v>5</c:v>
                </c:pt>
                <c:pt idx="36">
                  <c:v>5.6</c:v>
                </c:pt>
                <c:pt idx="37">
                  <c:v>5.6</c:v>
                </c:pt>
                <c:pt idx="38">
                  <c:v>5.4</c:v>
                </c:pt>
                <c:pt idx="39">
                  <c:v>5</c:v>
                </c:pt>
                <c:pt idx="40">
                  <c:v>5.0999999999999996</c:v>
                </c:pt>
                <c:pt idx="41">
                  <c:v>5.4</c:v>
                </c:pt>
                <c:pt idx="42">
                  <c:v>5</c:v>
                </c:pt>
                <c:pt idx="43">
                  <c:v>5.0999999999999996</c:v>
                </c:pt>
                <c:pt idx="44">
                  <c:v>4.8</c:v>
                </c:pt>
                <c:pt idx="45">
                  <c:v>4.8</c:v>
                </c:pt>
                <c:pt idx="46">
                  <c:v>4.5999999999999996</c:v>
                </c:pt>
                <c:pt idx="47">
                  <c:v>4.3</c:v>
                </c:pt>
                <c:pt idx="48">
                  <c:v>5.4</c:v>
                </c:pt>
                <c:pt idx="49">
                  <c:v>5.2</c:v>
                </c:pt>
                <c:pt idx="50">
                  <c:v>5.0999999999999996</c:v>
                </c:pt>
                <c:pt idx="51">
                  <c:v>4.4000000000000004</c:v>
                </c:pt>
                <c:pt idx="52">
                  <c:v>4.2</c:v>
                </c:pt>
                <c:pt idx="53">
                  <c:v>4.7</c:v>
                </c:pt>
                <c:pt idx="54">
                  <c:v>4.9000000000000004</c:v>
                </c:pt>
                <c:pt idx="55">
                  <c:v>5</c:v>
                </c:pt>
                <c:pt idx="56">
                  <c:v>4.5999999999999996</c:v>
                </c:pt>
                <c:pt idx="57">
                  <c:v>4.2</c:v>
                </c:pt>
                <c:pt idx="58">
                  <c:v>4.3</c:v>
                </c:pt>
                <c:pt idx="59">
                  <c:v>4.2</c:v>
                </c:pt>
                <c:pt idx="60">
                  <c:v>5</c:v>
                </c:pt>
                <c:pt idx="61">
                  <c:v>4.7</c:v>
                </c:pt>
                <c:pt idx="62">
                  <c:v>4.7</c:v>
                </c:pt>
                <c:pt idx="63">
                  <c:v>4.7</c:v>
                </c:pt>
                <c:pt idx="64">
                  <c:v>4.5999999999999996</c:v>
                </c:pt>
                <c:pt idx="65">
                  <c:v>4.5999999999999996</c:v>
                </c:pt>
                <c:pt idx="66">
                  <c:v>4.5999999999999996</c:v>
                </c:pt>
                <c:pt idx="67">
                  <c:v>4.3</c:v>
                </c:pt>
                <c:pt idx="68">
                  <c:v>4</c:v>
                </c:pt>
                <c:pt idx="69">
                  <c:v>3.6</c:v>
                </c:pt>
                <c:pt idx="70">
                  <c:v>3.7</c:v>
                </c:pt>
                <c:pt idx="71">
                  <c:v>3.6</c:v>
                </c:pt>
                <c:pt idx="72">
                  <c:v>4.2</c:v>
                </c:pt>
                <c:pt idx="73">
                  <c:v>4.2</c:v>
                </c:pt>
                <c:pt idx="74">
                  <c:v>4.3</c:v>
                </c:pt>
                <c:pt idx="75">
                  <c:v>4.0999999999999996</c:v>
                </c:pt>
                <c:pt idx="76">
                  <c:v>4.4000000000000004</c:v>
                </c:pt>
                <c:pt idx="77">
                  <c:v>4.4000000000000004</c:v>
                </c:pt>
                <c:pt idx="78">
                  <c:v>4.8</c:v>
                </c:pt>
                <c:pt idx="79">
                  <c:v>4.3</c:v>
                </c:pt>
                <c:pt idx="80">
                  <c:v>4</c:v>
                </c:pt>
                <c:pt idx="81">
                  <c:v>3.9</c:v>
                </c:pt>
                <c:pt idx="82">
                  <c:v>3.9</c:v>
                </c:pt>
                <c:pt idx="83">
                  <c:v>3.8</c:v>
                </c:pt>
                <c:pt idx="84">
                  <c:v>4.3</c:v>
                </c:pt>
                <c:pt idx="85">
                  <c:v>4.2</c:v>
                </c:pt>
                <c:pt idx="86">
                  <c:v>4</c:v>
                </c:pt>
                <c:pt idx="87">
                  <c:v>4</c:v>
                </c:pt>
                <c:pt idx="88">
                  <c:v>3.6</c:v>
                </c:pt>
                <c:pt idx="89">
                  <c:v>3.9</c:v>
                </c:pt>
                <c:pt idx="90">
                  <c:v>3.8</c:v>
                </c:pt>
                <c:pt idx="91">
                  <c:v>3.8</c:v>
                </c:pt>
                <c:pt idx="92">
                  <c:v>4</c:v>
                </c:pt>
                <c:pt idx="93">
                  <c:v>3.5</c:v>
                </c:pt>
                <c:pt idx="94">
                  <c:v>3.4</c:v>
                </c:pt>
                <c:pt idx="95">
                  <c:v>3.4</c:v>
                </c:pt>
                <c:pt idx="96">
                  <c:v>4.0999999999999996</c:v>
                </c:pt>
                <c:pt idx="97">
                  <c:v>4</c:v>
                </c:pt>
                <c:pt idx="98">
                  <c:v>4.2</c:v>
                </c:pt>
                <c:pt idx="99">
                  <c:v>3.6</c:v>
                </c:pt>
                <c:pt idx="100">
                  <c:v>3.8</c:v>
                </c:pt>
                <c:pt idx="101">
                  <c:v>4.2</c:v>
                </c:pt>
                <c:pt idx="102">
                  <c:v>4.5999999999999996</c:v>
                </c:pt>
                <c:pt idx="103">
                  <c:v>3.8</c:v>
                </c:pt>
                <c:pt idx="104">
                  <c:v>3.4</c:v>
                </c:pt>
                <c:pt idx="105">
                  <c:v>3.2</c:v>
                </c:pt>
                <c:pt idx="106">
                  <c:v>3.1</c:v>
                </c:pt>
                <c:pt idx="107">
                  <c:v>2.9</c:v>
                </c:pt>
                <c:pt idx="108">
                  <c:v>3.1</c:v>
                </c:pt>
                <c:pt idx="109">
                  <c:v>3.5</c:v>
                </c:pt>
                <c:pt idx="110">
                  <c:v>3.4</c:v>
                </c:pt>
                <c:pt idx="111">
                  <c:v>3</c:v>
                </c:pt>
                <c:pt idx="112">
                  <c:v>2.9</c:v>
                </c:pt>
                <c:pt idx="113">
                  <c:v>3.5</c:v>
                </c:pt>
                <c:pt idx="114">
                  <c:v>3.4</c:v>
                </c:pt>
                <c:pt idx="115">
                  <c:v>3.1</c:v>
                </c:pt>
                <c:pt idx="116">
                  <c:v>2.9</c:v>
                </c:pt>
                <c:pt idx="117">
                  <c:v>2.7</c:v>
                </c:pt>
                <c:pt idx="118">
                  <c:v>2.9</c:v>
                </c:pt>
                <c:pt idx="119">
                  <c:v>2.6</c:v>
                </c:pt>
                <c:pt idx="120">
                  <c:v>3.2</c:v>
                </c:pt>
                <c:pt idx="121">
                  <c:v>3.4</c:v>
                </c:pt>
                <c:pt idx="122">
                  <c:v>3.6</c:v>
                </c:pt>
                <c:pt idx="123">
                  <c:v>3</c:v>
                </c:pt>
                <c:pt idx="124">
                  <c:v>3.3</c:v>
                </c:pt>
                <c:pt idx="125">
                  <c:v>3.3</c:v>
                </c:pt>
                <c:pt idx="126">
                  <c:v>3.5</c:v>
                </c:pt>
                <c:pt idx="127">
                  <c:v>3.5</c:v>
                </c:pt>
                <c:pt idx="128">
                  <c:v>3.5</c:v>
                </c:pt>
                <c:pt idx="129">
                  <c:v>3.5</c:v>
                </c:pt>
                <c:pt idx="130">
                  <c:v>3.3</c:v>
                </c:pt>
                <c:pt idx="131">
                  <c:v>3.4</c:v>
                </c:pt>
                <c:pt idx="132">
                  <c:v>4.5</c:v>
                </c:pt>
                <c:pt idx="133">
                  <c:v>4.3</c:v>
                </c:pt>
                <c:pt idx="134">
                  <c:v>4.4000000000000004</c:v>
                </c:pt>
                <c:pt idx="135">
                  <c:v>4</c:v>
                </c:pt>
                <c:pt idx="136">
                  <c:v>4</c:v>
                </c:pt>
                <c:pt idx="137">
                  <c:v>4.4000000000000004</c:v>
                </c:pt>
                <c:pt idx="138">
                  <c:v>4.4000000000000004</c:v>
                </c:pt>
                <c:pt idx="139">
                  <c:v>4.7</c:v>
                </c:pt>
                <c:pt idx="140">
                  <c:v>4.4000000000000004</c:v>
                </c:pt>
                <c:pt idx="141">
                  <c:v>4.5</c:v>
                </c:pt>
                <c:pt idx="142">
                  <c:v>4.8</c:v>
                </c:pt>
                <c:pt idx="143">
                  <c:v>4.7</c:v>
                </c:pt>
                <c:pt idx="144">
                  <c:v>5.9</c:v>
                </c:pt>
                <c:pt idx="145">
                  <c:v>5.6</c:v>
                </c:pt>
                <c:pt idx="146">
                  <c:v>5.7</c:v>
                </c:pt>
                <c:pt idx="147">
                  <c:v>5.3</c:v>
                </c:pt>
                <c:pt idx="148">
                  <c:v>5.2</c:v>
                </c:pt>
                <c:pt idx="149">
                  <c:v>5.7</c:v>
                </c:pt>
                <c:pt idx="150">
                  <c:v>5.9</c:v>
                </c:pt>
                <c:pt idx="151">
                  <c:v>5.6</c:v>
                </c:pt>
                <c:pt idx="152">
                  <c:v>5.3</c:v>
                </c:pt>
                <c:pt idx="153">
                  <c:v>5.3</c:v>
                </c:pt>
                <c:pt idx="154">
                  <c:v>5.5</c:v>
                </c:pt>
                <c:pt idx="155">
                  <c:v>5.3</c:v>
                </c:pt>
                <c:pt idx="156">
                  <c:v>6.1</c:v>
                </c:pt>
                <c:pt idx="157">
                  <c:v>6</c:v>
                </c:pt>
                <c:pt idx="158">
                  <c:v>6</c:v>
                </c:pt>
                <c:pt idx="159">
                  <c:v>5.8</c:v>
                </c:pt>
                <c:pt idx="160">
                  <c:v>6.1</c:v>
                </c:pt>
                <c:pt idx="161">
                  <c:v>6.6</c:v>
                </c:pt>
                <c:pt idx="162">
                  <c:v>6.5</c:v>
                </c:pt>
                <c:pt idx="163">
                  <c:v>6.3</c:v>
                </c:pt>
                <c:pt idx="164">
                  <c:v>6.1</c:v>
                </c:pt>
                <c:pt idx="165">
                  <c:v>5.9</c:v>
                </c:pt>
                <c:pt idx="166">
                  <c:v>5.8</c:v>
                </c:pt>
                <c:pt idx="167">
                  <c:v>5.6</c:v>
                </c:pt>
                <c:pt idx="168">
                  <c:v>6.5</c:v>
                </c:pt>
                <c:pt idx="169">
                  <c:v>6.4</c:v>
                </c:pt>
                <c:pt idx="170">
                  <c:v>6.5</c:v>
                </c:pt>
                <c:pt idx="171">
                  <c:v>5.7</c:v>
                </c:pt>
                <c:pt idx="172">
                  <c:v>6</c:v>
                </c:pt>
                <c:pt idx="173">
                  <c:v>6.4</c:v>
                </c:pt>
                <c:pt idx="174">
                  <c:v>6.4</c:v>
                </c:pt>
                <c:pt idx="175">
                  <c:v>6.3</c:v>
                </c:pt>
                <c:pt idx="176">
                  <c:v>6</c:v>
                </c:pt>
                <c:pt idx="177">
                  <c:v>5.8</c:v>
                </c:pt>
                <c:pt idx="178">
                  <c:v>5.9</c:v>
                </c:pt>
                <c:pt idx="179">
                  <c:v>5.8</c:v>
                </c:pt>
                <c:pt idx="180">
                  <c:v>6.4</c:v>
                </c:pt>
                <c:pt idx="181">
                  <c:v>6.5</c:v>
                </c:pt>
                <c:pt idx="182">
                  <c:v>6.2</c:v>
                </c:pt>
                <c:pt idx="183">
                  <c:v>5.6</c:v>
                </c:pt>
                <c:pt idx="184">
                  <c:v>5.7</c:v>
                </c:pt>
                <c:pt idx="185">
                  <c:v>5.8</c:v>
                </c:pt>
                <c:pt idx="186">
                  <c:v>5.7</c:v>
                </c:pt>
                <c:pt idx="187">
                  <c:v>5.2</c:v>
                </c:pt>
                <c:pt idx="188">
                  <c:v>5.2</c:v>
                </c:pt>
                <c:pt idx="189">
                  <c:v>5.2</c:v>
                </c:pt>
                <c:pt idx="190">
                  <c:v>5.5</c:v>
                </c:pt>
                <c:pt idx="191">
                  <c:v>5</c:v>
                </c:pt>
                <c:pt idx="192">
                  <c:v>5.5</c:v>
                </c:pt>
                <c:pt idx="193">
                  <c:v>5.6</c:v>
                </c:pt>
                <c:pt idx="194">
                  <c:v>5.3</c:v>
                </c:pt>
                <c:pt idx="195">
                  <c:v>4.7</c:v>
                </c:pt>
                <c:pt idx="196">
                  <c:v>4.7</c:v>
                </c:pt>
                <c:pt idx="197">
                  <c:v>5.0999999999999996</c:v>
                </c:pt>
                <c:pt idx="198">
                  <c:v>5.4</c:v>
                </c:pt>
                <c:pt idx="199">
                  <c:v>5.0999999999999996</c:v>
                </c:pt>
                <c:pt idx="200">
                  <c:v>5.0999999999999996</c:v>
                </c:pt>
                <c:pt idx="201">
                  <c:v>4.9000000000000004</c:v>
                </c:pt>
                <c:pt idx="202">
                  <c:v>4.8</c:v>
                </c:pt>
                <c:pt idx="203">
                  <c:v>4.5999999999999996</c:v>
                </c:pt>
                <c:pt idx="204">
                  <c:v>5.2</c:v>
                </c:pt>
                <c:pt idx="205">
                  <c:v>5.4</c:v>
                </c:pt>
                <c:pt idx="206">
                  <c:v>5.0999999999999996</c:v>
                </c:pt>
                <c:pt idx="207">
                  <c:v>4.5999999999999996</c:v>
                </c:pt>
                <c:pt idx="208">
                  <c:v>4.8</c:v>
                </c:pt>
                <c:pt idx="209">
                  <c:v>5.0999999999999996</c:v>
                </c:pt>
                <c:pt idx="210">
                  <c:v>5.3</c:v>
                </c:pt>
                <c:pt idx="211">
                  <c:v>5.2</c:v>
                </c:pt>
                <c:pt idx="212">
                  <c:v>5.0999999999999996</c:v>
                </c:pt>
                <c:pt idx="213">
                  <c:v>5.2</c:v>
                </c:pt>
                <c:pt idx="214">
                  <c:v>4.9000000000000004</c:v>
                </c:pt>
                <c:pt idx="215">
                  <c:v>5.2</c:v>
                </c:pt>
                <c:pt idx="216">
                  <c:v>5.6</c:v>
                </c:pt>
                <c:pt idx="217">
                  <c:v>5.4</c:v>
                </c:pt>
                <c:pt idx="218">
                  <c:v>5.5</c:v>
                </c:pt>
                <c:pt idx="219">
                  <c:v>4.7</c:v>
                </c:pt>
                <c:pt idx="220">
                  <c:v>5.5</c:v>
                </c:pt>
                <c:pt idx="221">
                  <c:v>5.8</c:v>
                </c:pt>
                <c:pt idx="222">
                  <c:v>6</c:v>
                </c:pt>
                <c:pt idx="223">
                  <c:v>6.3</c:v>
                </c:pt>
                <c:pt idx="224">
                  <c:v>6</c:v>
                </c:pt>
                <c:pt idx="225">
                  <c:v>6.1</c:v>
                </c:pt>
                <c:pt idx="226">
                  <c:v>6.4</c:v>
                </c:pt>
                <c:pt idx="227">
                  <c:v>6.9</c:v>
                </c:pt>
                <c:pt idx="228">
                  <c:v>8.1999999999999993</c:v>
                </c:pt>
                <c:pt idx="229">
                  <c:v>8.6999999999999993</c:v>
                </c:pt>
                <c:pt idx="230">
                  <c:v>8.5</c:v>
                </c:pt>
                <c:pt idx="231">
                  <c:v>8.1999999999999993</c:v>
                </c:pt>
                <c:pt idx="232">
                  <c:v>8.6999999999999993</c:v>
                </c:pt>
                <c:pt idx="233">
                  <c:v>8.8000000000000007</c:v>
                </c:pt>
                <c:pt idx="234">
                  <c:v>9</c:v>
                </c:pt>
                <c:pt idx="235">
                  <c:v>8.9</c:v>
                </c:pt>
                <c:pt idx="236">
                  <c:v>8.9</c:v>
                </c:pt>
                <c:pt idx="237">
                  <c:v>8.6999999999999993</c:v>
                </c:pt>
                <c:pt idx="238">
                  <c:v>8.6</c:v>
                </c:pt>
                <c:pt idx="239">
                  <c:v>8.8000000000000007</c:v>
                </c:pt>
                <c:pt idx="240">
                  <c:v>9.1999999999999993</c:v>
                </c:pt>
                <c:pt idx="241">
                  <c:v>9.1999999999999993</c:v>
                </c:pt>
                <c:pt idx="242">
                  <c:v>9.1</c:v>
                </c:pt>
                <c:pt idx="243">
                  <c:v>8.4</c:v>
                </c:pt>
                <c:pt idx="244">
                  <c:v>8.3000000000000007</c:v>
                </c:pt>
                <c:pt idx="245">
                  <c:v>8.3000000000000007</c:v>
                </c:pt>
                <c:pt idx="246">
                  <c:v>8.6999999999999993</c:v>
                </c:pt>
                <c:pt idx="247">
                  <c:v>8.6</c:v>
                </c:pt>
                <c:pt idx="248">
                  <c:v>8.1999999999999993</c:v>
                </c:pt>
                <c:pt idx="249">
                  <c:v>8.1999999999999993</c:v>
                </c:pt>
                <c:pt idx="250">
                  <c:v>8.5</c:v>
                </c:pt>
                <c:pt idx="251">
                  <c:v>8.1</c:v>
                </c:pt>
                <c:pt idx="252">
                  <c:v>8.9</c:v>
                </c:pt>
                <c:pt idx="253">
                  <c:v>8.5</c:v>
                </c:pt>
                <c:pt idx="254">
                  <c:v>8.3000000000000007</c:v>
                </c:pt>
                <c:pt idx="255">
                  <c:v>7.7</c:v>
                </c:pt>
                <c:pt idx="256">
                  <c:v>7.8</c:v>
                </c:pt>
                <c:pt idx="257">
                  <c:v>8</c:v>
                </c:pt>
                <c:pt idx="258">
                  <c:v>8.1</c:v>
                </c:pt>
                <c:pt idx="259">
                  <c:v>8</c:v>
                </c:pt>
                <c:pt idx="260">
                  <c:v>7.5</c:v>
                </c:pt>
                <c:pt idx="261">
                  <c:v>7.2</c:v>
                </c:pt>
                <c:pt idx="262">
                  <c:v>6.7</c:v>
                </c:pt>
                <c:pt idx="263">
                  <c:v>6.7</c:v>
                </c:pt>
                <c:pt idx="264">
                  <c:v>7</c:v>
                </c:pt>
                <c:pt idx="265">
                  <c:v>7.2</c:v>
                </c:pt>
                <c:pt idx="266">
                  <c:v>7</c:v>
                </c:pt>
                <c:pt idx="267">
                  <c:v>6.2</c:v>
                </c:pt>
                <c:pt idx="268">
                  <c:v>6.5</c:v>
                </c:pt>
                <c:pt idx="269">
                  <c:v>6.6</c:v>
                </c:pt>
                <c:pt idx="270">
                  <c:v>7.1</c:v>
                </c:pt>
                <c:pt idx="271">
                  <c:v>6.7</c:v>
                </c:pt>
                <c:pt idx="272">
                  <c:v>6</c:v>
                </c:pt>
                <c:pt idx="273">
                  <c:v>6</c:v>
                </c:pt>
                <c:pt idx="274">
                  <c:v>5.8</c:v>
                </c:pt>
                <c:pt idx="275">
                  <c:v>6.4</c:v>
                </c:pt>
                <c:pt idx="276">
                  <c:v>6.9</c:v>
                </c:pt>
                <c:pt idx="277">
                  <c:v>7</c:v>
                </c:pt>
                <c:pt idx="278">
                  <c:v>6.5</c:v>
                </c:pt>
                <c:pt idx="279">
                  <c:v>5.9</c:v>
                </c:pt>
                <c:pt idx="280">
                  <c:v>6.2</c:v>
                </c:pt>
                <c:pt idx="281">
                  <c:v>6.5</c:v>
                </c:pt>
                <c:pt idx="282">
                  <c:v>6.8</c:v>
                </c:pt>
                <c:pt idx="283">
                  <c:v>6.7</c:v>
                </c:pt>
                <c:pt idx="284">
                  <c:v>5.8</c:v>
                </c:pt>
                <c:pt idx="285">
                  <c:v>5.8</c:v>
                </c:pt>
                <c:pt idx="286">
                  <c:v>5.5</c:v>
                </c:pt>
                <c:pt idx="287">
                  <c:v>5.6</c:v>
                </c:pt>
                <c:pt idx="288">
                  <c:v>6.3</c:v>
                </c:pt>
                <c:pt idx="289">
                  <c:v>6.5</c:v>
                </c:pt>
                <c:pt idx="290">
                  <c:v>6.3</c:v>
                </c:pt>
                <c:pt idx="291">
                  <c:v>5.2</c:v>
                </c:pt>
                <c:pt idx="292">
                  <c:v>5.8</c:v>
                </c:pt>
                <c:pt idx="293">
                  <c:v>5.7</c:v>
                </c:pt>
                <c:pt idx="294">
                  <c:v>6.2</c:v>
                </c:pt>
                <c:pt idx="295">
                  <c:v>5.7</c:v>
                </c:pt>
                <c:pt idx="296">
                  <c:v>5.3</c:v>
                </c:pt>
                <c:pt idx="297">
                  <c:v>4.9000000000000004</c:v>
                </c:pt>
                <c:pt idx="298">
                  <c:v>4.9000000000000004</c:v>
                </c:pt>
                <c:pt idx="299">
                  <c:v>4.8</c:v>
                </c:pt>
                <c:pt idx="300">
                  <c:v>6</c:v>
                </c:pt>
                <c:pt idx="301">
                  <c:v>5.9</c:v>
                </c:pt>
                <c:pt idx="302">
                  <c:v>5.3</c:v>
                </c:pt>
                <c:pt idx="303">
                  <c:v>4.9000000000000004</c:v>
                </c:pt>
                <c:pt idx="304">
                  <c:v>5.0999999999999996</c:v>
                </c:pt>
                <c:pt idx="305">
                  <c:v>4.9000000000000004</c:v>
                </c:pt>
                <c:pt idx="306">
                  <c:v>5.0999999999999996</c:v>
                </c:pt>
                <c:pt idx="307">
                  <c:v>4.9000000000000004</c:v>
                </c:pt>
                <c:pt idx="308">
                  <c:v>4.0999999999999996</c:v>
                </c:pt>
                <c:pt idx="309">
                  <c:v>4.0999999999999996</c:v>
                </c:pt>
                <c:pt idx="310">
                  <c:v>3.9</c:v>
                </c:pt>
                <c:pt idx="311">
                  <c:v>3.9</c:v>
                </c:pt>
                <c:pt idx="312">
                  <c:v>4.4000000000000004</c:v>
                </c:pt>
                <c:pt idx="313">
                  <c:v>4.5</c:v>
                </c:pt>
                <c:pt idx="314">
                  <c:v>4.5</c:v>
                </c:pt>
                <c:pt idx="315">
                  <c:v>4</c:v>
                </c:pt>
                <c:pt idx="316">
                  <c:v>4.3</c:v>
                </c:pt>
                <c:pt idx="317">
                  <c:v>4.4000000000000004</c:v>
                </c:pt>
                <c:pt idx="318">
                  <c:v>5</c:v>
                </c:pt>
                <c:pt idx="319">
                  <c:v>4.5999999999999996</c:v>
                </c:pt>
                <c:pt idx="320">
                  <c:v>4.0999999999999996</c:v>
                </c:pt>
                <c:pt idx="321">
                  <c:v>4</c:v>
                </c:pt>
                <c:pt idx="322">
                  <c:v>3.7</c:v>
                </c:pt>
                <c:pt idx="323">
                  <c:v>3.8</c:v>
                </c:pt>
                <c:pt idx="324">
                  <c:v>4.5999999999999996</c:v>
                </c:pt>
                <c:pt idx="325">
                  <c:v>4.4000000000000004</c:v>
                </c:pt>
                <c:pt idx="326">
                  <c:v>4.4000000000000004</c:v>
                </c:pt>
                <c:pt idx="327">
                  <c:v>3.6</c:v>
                </c:pt>
                <c:pt idx="328">
                  <c:v>3.7</c:v>
                </c:pt>
                <c:pt idx="329">
                  <c:v>3.7</c:v>
                </c:pt>
                <c:pt idx="330">
                  <c:v>4.3</c:v>
                </c:pt>
                <c:pt idx="331">
                  <c:v>4.2</c:v>
                </c:pt>
                <c:pt idx="332">
                  <c:v>3.2</c:v>
                </c:pt>
                <c:pt idx="333">
                  <c:v>3.5</c:v>
                </c:pt>
                <c:pt idx="334">
                  <c:v>3.2</c:v>
                </c:pt>
                <c:pt idx="335">
                  <c:v>3.3</c:v>
                </c:pt>
                <c:pt idx="336">
                  <c:v>4.0999999999999996</c:v>
                </c:pt>
                <c:pt idx="337">
                  <c:v>3.9</c:v>
                </c:pt>
                <c:pt idx="338">
                  <c:v>3.8</c:v>
                </c:pt>
                <c:pt idx="339">
                  <c:v>3.2</c:v>
                </c:pt>
                <c:pt idx="340">
                  <c:v>3.5</c:v>
                </c:pt>
                <c:pt idx="341">
                  <c:v>3.4</c:v>
                </c:pt>
                <c:pt idx="342">
                  <c:v>3.8</c:v>
                </c:pt>
                <c:pt idx="343">
                  <c:v>3.4</c:v>
                </c:pt>
                <c:pt idx="344">
                  <c:v>2.8</c:v>
                </c:pt>
                <c:pt idx="345">
                  <c:v>2.8</c:v>
                </c:pt>
                <c:pt idx="346">
                  <c:v>2.7</c:v>
                </c:pt>
                <c:pt idx="347">
                  <c:v>3.1</c:v>
                </c:pt>
                <c:pt idx="348">
                  <c:v>3.8</c:v>
                </c:pt>
                <c:pt idx="349">
                  <c:v>3.6</c:v>
                </c:pt>
                <c:pt idx="350">
                  <c:v>3.7</c:v>
                </c:pt>
                <c:pt idx="351">
                  <c:v>2.9</c:v>
                </c:pt>
                <c:pt idx="352">
                  <c:v>3</c:v>
                </c:pt>
                <c:pt idx="353">
                  <c:v>3.2</c:v>
                </c:pt>
                <c:pt idx="354">
                  <c:v>3.9</c:v>
                </c:pt>
                <c:pt idx="355">
                  <c:v>3.4</c:v>
                </c:pt>
                <c:pt idx="356">
                  <c:v>2.6</c:v>
                </c:pt>
                <c:pt idx="357">
                  <c:v>2.9</c:v>
                </c:pt>
                <c:pt idx="358">
                  <c:v>2.8</c:v>
                </c:pt>
                <c:pt idx="359">
                  <c:v>2.9</c:v>
                </c:pt>
                <c:pt idx="360">
                  <c:v>3.3</c:v>
                </c:pt>
                <c:pt idx="361">
                  <c:v>3.2</c:v>
                </c:pt>
                <c:pt idx="362">
                  <c:v>3.9</c:v>
                </c:pt>
                <c:pt idx="363">
                  <c:v>11.9</c:v>
                </c:pt>
                <c:pt idx="364">
                  <c:v>10.4</c:v>
                </c:pt>
                <c:pt idx="365">
                  <c:v>8</c:v>
                </c:pt>
                <c:pt idx="366">
                  <c:v>7.8</c:v>
                </c:pt>
                <c:pt idx="367">
                  <c:v>6.2</c:v>
                </c:pt>
                <c:pt idx="368">
                  <c:v>5.4</c:v>
                </c:pt>
                <c:pt idx="369">
                  <c:v>4.7</c:v>
                </c:pt>
                <c:pt idx="370">
                  <c:v>4.4000000000000004</c:v>
                </c:pt>
                <c:pt idx="371">
                  <c:v>4.4000000000000004</c:v>
                </c:pt>
                <c:pt idx="372">
                  <c:v>4.9000000000000004</c:v>
                </c:pt>
                <c:pt idx="373">
                  <c:v>4.9000000000000004</c:v>
                </c:pt>
                <c:pt idx="374">
                  <c:v>4.5999999999999996</c:v>
                </c:pt>
                <c:pt idx="375">
                  <c:v>4.5</c:v>
                </c:pt>
                <c:pt idx="376">
                  <c:v>5</c:v>
                </c:pt>
                <c:pt idx="377">
                  <c:v>5.0999999999999996</c:v>
                </c:pt>
                <c:pt idx="378">
                  <c:v>4.5999999999999996</c:v>
                </c:pt>
                <c:pt idx="379">
                  <c:v>4</c:v>
                </c:pt>
                <c:pt idx="380">
                  <c:v>3.6</c:v>
                </c:pt>
                <c:pt idx="381">
                  <c:v>3</c:v>
                </c:pt>
                <c:pt idx="382">
                  <c:v>2.7</c:v>
                </c:pt>
                <c:pt idx="383">
                  <c:v>2.5</c:v>
                </c:pt>
                <c:pt idx="384">
                  <c:v>3.1</c:v>
                </c:pt>
                <c:pt idx="385">
                  <c:v>3.5</c:v>
                </c:pt>
                <c:pt idx="386">
                  <c:v>2.9</c:v>
                </c:pt>
                <c:pt idx="387">
                  <c:v>2.2000000000000002</c:v>
                </c:pt>
                <c:pt idx="388">
                  <c:v>2.4</c:v>
                </c:pt>
                <c:pt idx="389">
                  <c:v>2.6</c:v>
                </c:pt>
                <c:pt idx="390">
                  <c:v>3.1</c:v>
                </c:pt>
                <c:pt idx="391">
                  <c:v>3</c:v>
                </c:pt>
                <c:pt idx="392">
                  <c:v>2.2999999999999998</c:v>
                </c:pt>
                <c:pt idx="393">
                  <c:v>2.7</c:v>
                </c:pt>
                <c:pt idx="394">
                  <c:v>2.4</c:v>
                </c:pt>
                <c:pt idx="395">
                  <c:v>2.4</c:v>
                </c:pt>
                <c:pt idx="396">
                  <c:v>3</c:v>
                </c:pt>
                <c:pt idx="397">
                  <c:v>3.3</c:v>
                </c:pt>
                <c:pt idx="398">
                  <c:v>3.1</c:v>
                </c:pt>
                <c:pt idx="399">
                  <c:v>2.6</c:v>
                </c:pt>
                <c:pt idx="400">
                  <c:v>3</c:v>
                </c:pt>
                <c:pt idx="401">
                  <c:v>3.1</c:v>
                </c:pt>
                <c:pt idx="402">
                  <c:v>3.2</c:v>
                </c:pt>
                <c:pt idx="403">
                  <c:v>3.5</c:v>
                </c:pt>
                <c:pt idx="404">
                  <c:v>2.8</c:v>
                </c:pt>
                <c:pt idx="405">
                  <c:v>3.2</c:v>
                </c:pt>
                <c:pt idx="406">
                  <c:v>2.7</c:v>
                </c:pt>
                <c:pt idx="407">
                  <c:v>2.8</c:v>
                </c:pt>
                <c:pt idx="408">
                  <c:v>3.5</c:v>
                </c:pt>
                <c:pt idx="409">
                  <c:v>3.8</c:v>
                </c:pt>
                <c:pt idx="410">
                  <c:v>3.8</c:v>
                </c:pt>
                <c:pt idx="411">
                  <c:v>3.2</c:v>
                </c:pt>
                <c:pt idx="412">
                  <c:v>3.6</c:v>
                </c:pt>
                <c:pt idx="413">
                  <c:v>3.8</c:v>
                </c:pt>
                <c:pt idx="414">
                  <c:v>4.2</c:v>
                </c:pt>
                <c:pt idx="415">
                  <c:v>3.9</c:v>
                </c:pt>
                <c:pt idx="416">
                  <c:v>3.2</c:v>
                </c:pt>
                <c:pt idx="417">
                  <c:v>3.5</c:v>
                </c:pt>
                <c:pt idx="418">
                  <c:v>3.3</c:v>
                </c:pt>
                <c:pt idx="419">
                  <c:v>3.2</c:v>
                </c:pt>
                <c:pt idx="420">
                  <c:v>4.2</c:v>
                </c:pt>
                <c:pt idx="421">
                  <c:v>4.3</c:v>
                </c:pt>
                <c:pt idx="422">
                  <c:v>4.2</c:v>
                </c:pt>
                <c:pt idx="423">
                  <c:v>3.8</c:v>
                </c:pt>
                <c:pt idx="424">
                  <c:v>3.8</c:v>
                </c:pt>
                <c:pt idx="425">
                  <c:v>4.2</c:v>
                </c:pt>
                <c:pt idx="426">
                  <c:v>4.4000000000000004</c:v>
                </c:pt>
                <c:pt idx="427">
                  <c:v>4.3</c:v>
                </c:pt>
              </c:numCache>
            </c:numRef>
          </c:val>
          <c:smooth val="0"/>
          <c:extLst>
            <c:ext xmlns:c16="http://schemas.microsoft.com/office/drawing/2014/chart" uri="{C3380CC4-5D6E-409C-BE32-E72D297353CC}">
              <c16:uniqueId val="{00000009-FD21-624F-AB38-8D8EEF0C1FCE}"/>
            </c:ext>
          </c:extLst>
        </c:ser>
        <c:ser>
          <c:idx val="1"/>
          <c:order val="1"/>
          <c:tx>
            <c:strRef>
              <c:f>'BLS Data Series'!$K$11</c:f>
              <c:strCache>
                <c:ptCount val="1"/>
                <c:pt idx="0">
                  <c:v>Early '90s Recession</c:v>
                </c:pt>
              </c:strCache>
            </c:strRef>
          </c:tx>
          <c:spPr>
            <a:ln w="28575" cap="rnd">
              <a:solidFill>
                <a:schemeClr val="accent2"/>
              </a:solidFill>
              <a:round/>
            </a:ln>
            <a:effectLst/>
          </c:spPr>
          <c:marker>
            <c:symbol val="none"/>
          </c:marker>
          <c:dLbls>
            <c:dLbl>
              <c:idx val="12"/>
              <c:layout>
                <c:manualLayout>
                  <c:x val="-5.1246011977832268E-2"/>
                  <c:y val="-4.4859852698376064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FD21-624F-AB38-8D8EEF0C1FCE}"/>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en-US"/>
              </a:p>
            </c:txPr>
            <c:dLblPos val="l"/>
            <c:showLegendKey val="0"/>
            <c:showVal val="0"/>
            <c:showCatName val="0"/>
            <c:showSerName val="0"/>
            <c:showPercent val="0"/>
            <c:showBubbleSize val="0"/>
            <c:extLst>
              <c:ext xmlns:c15="http://schemas.microsoft.com/office/drawing/2012/chart" uri="{CE6537A1-D6FC-4f65-9D91-7224C49458BB}">
                <c15:showLeaderLines val="0"/>
              </c:ext>
            </c:extLst>
          </c:dLbls>
          <c:cat>
            <c:multiLvlStrRef>
              <c:f>'BLS Data Series'!$H$12:$I$443</c:f>
              <c:multiLvlStrCache>
                <c:ptCount val="432"/>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c:v>
                  </c:pt>
                  <c:pt idx="66">
                    <c:v>Jul</c:v>
                  </c:pt>
                  <c:pt idx="67">
                    <c:v>Aug</c:v>
                  </c:pt>
                  <c:pt idx="68">
                    <c:v>Sep</c:v>
                  </c:pt>
                  <c:pt idx="69">
                    <c:v>Oct</c:v>
                  </c:pt>
                  <c:pt idx="70">
                    <c:v>Nov</c:v>
                  </c:pt>
                  <c:pt idx="71">
                    <c:v>Dec</c:v>
                  </c:pt>
                  <c:pt idx="72">
                    <c:v>Jan</c:v>
                  </c:pt>
                  <c:pt idx="73">
                    <c:v>Feb</c:v>
                  </c:pt>
                  <c:pt idx="74">
                    <c:v>Mar</c:v>
                  </c:pt>
                  <c:pt idx="75">
                    <c:v>Apr</c:v>
                  </c:pt>
                  <c:pt idx="76">
                    <c:v>May</c:v>
                  </c:pt>
                  <c:pt idx="77">
                    <c:v>Jun</c:v>
                  </c:pt>
                  <c:pt idx="78">
                    <c:v>Jul</c:v>
                  </c:pt>
                  <c:pt idx="79">
                    <c:v>Aug</c:v>
                  </c:pt>
                  <c:pt idx="80">
                    <c:v>Sep</c:v>
                  </c:pt>
                  <c:pt idx="81">
                    <c:v>Oct</c:v>
                  </c:pt>
                  <c:pt idx="82">
                    <c:v>Nov</c:v>
                  </c:pt>
                  <c:pt idx="83">
                    <c:v>Dec</c:v>
                  </c:pt>
                  <c:pt idx="84">
                    <c:v>Jan</c:v>
                  </c:pt>
                  <c:pt idx="85">
                    <c:v>Feb</c:v>
                  </c:pt>
                  <c:pt idx="86">
                    <c:v>Mar</c:v>
                  </c:pt>
                  <c:pt idx="87">
                    <c:v>Apr</c:v>
                  </c:pt>
                  <c:pt idx="88">
                    <c:v>May</c:v>
                  </c:pt>
                  <c:pt idx="89">
                    <c:v>Jun</c:v>
                  </c:pt>
                  <c:pt idx="90">
                    <c:v>Jul</c:v>
                  </c:pt>
                  <c:pt idx="91">
                    <c:v>Aug</c:v>
                  </c:pt>
                  <c:pt idx="92">
                    <c:v>Sep</c:v>
                  </c:pt>
                  <c:pt idx="93">
                    <c:v>Oct</c:v>
                  </c:pt>
                  <c:pt idx="94">
                    <c:v>Nov</c:v>
                  </c:pt>
                  <c:pt idx="95">
                    <c:v>Dec</c:v>
                  </c:pt>
                  <c:pt idx="96">
                    <c:v>Jan</c:v>
                  </c:pt>
                  <c:pt idx="97">
                    <c:v>Feb</c:v>
                  </c:pt>
                  <c:pt idx="98">
                    <c:v>Mar</c:v>
                  </c:pt>
                  <c:pt idx="99">
                    <c:v>Apr</c:v>
                  </c:pt>
                  <c:pt idx="100">
                    <c:v>May</c:v>
                  </c:pt>
                  <c:pt idx="101">
                    <c:v>Jun</c:v>
                  </c:pt>
                  <c:pt idx="102">
                    <c:v>Jul</c:v>
                  </c:pt>
                  <c:pt idx="103">
                    <c:v>Aug</c:v>
                  </c:pt>
                  <c:pt idx="104">
                    <c:v>Sep</c:v>
                  </c:pt>
                  <c:pt idx="105">
                    <c:v>Oct</c:v>
                  </c:pt>
                  <c:pt idx="106">
                    <c:v>Nov</c:v>
                  </c:pt>
                  <c:pt idx="107">
                    <c:v>Dec</c:v>
                  </c:pt>
                  <c:pt idx="108">
                    <c:v>Jan</c:v>
                  </c:pt>
                  <c:pt idx="109">
                    <c:v>Feb</c:v>
                  </c:pt>
                  <c:pt idx="110">
                    <c:v>Mar</c:v>
                  </c:pt>
                  <c:pt idx="111">
                    <c:v>Apr</c:v>
                  </c:pt>
                  <c:pt idx="112">
                    <c:v>May</c:v>
                  </c:pt>
                  <c:pt idx="113">
                    <c:v>Jun</c:v>
                  </c:pt>
                  <c:pt idx="114">
                    <c:v>Jul</c:v>
                  </c:pt>
                  <c:pt idx="115">
                    <c:v>Aug</c:v>
                  </c:pt>
                  <c:pt idx="116">
                    <c:v>Sep</c:v>
                  </c:pt>
                  <c:pt idx="117">
                    <c:v>Oct</c:v>
                  </c:pt>
                  <c:pt idx="118">
                    <c:v>Nov</c:v>
                  </c:pt>
                  <c:pt idx="119">
                    <c:v>Dec</c:v>
                  </c:pt>
                  <c:pt idx="120">
                    <c:v>Jan</c:v>
                  </c:pt>
                  <c:pt idx="121">
                    <c:v>Feb</c:v>
                  </c:pt>
                  <c:pt idx="122">
                    <c:v>Mar</c:v>
                  </c:pt>
                  <c:pt idx="123">
                    <c:v>Apr</c:v>
                  </c:pt>
                  <c:pt idx="124">
                    <c:v>May</c:v>
                  </c:pt>
                  <c:pt idx="125">
                    <c:v>Jun</c:v>
                  </c:pt>
                  <c:pt idx="126">
                    <c:v>Jul</c:v>
                  </c:pt>
                  <c:pt idx="127">
                    <c:v>Aug</c:v>
                  </c:pt>
                  <c:pt idx="128">
                    <c:v>Sep</c:v>
                  </c:pt>
                  <c:pt idx="129">
                    <c:v>Oct</c:v>
                  </c:pt>
                  <c:pt idx="130">
                    <c:v>Nov</c:v>
                  </c:pt>
                  <c:pt idx="131">
                    <c:v>Dec</c:v>
                  </c:pt>
                  <c:pt idx="132">
                    <c:v>Jan</c:v>
                  </c:pt>
                  <c:pt idx="133">
                    <c:v>Feb</c:v>
                  </c:pt>
                  <c:pt idx="134">
                    <c:v>Mar</c:v>
                  </c:pt>
                  <c:pt idx="135">
                    <c:v>Apr</c:v>
                  </c:pt>
                  <c:pt idx="136">
                    <c:v>May</c:v>
                  </c:pt>
                  <c:pt idx="137">
                    <c:v>Jun</c:v>
                  </c:pt>
                  <c:pt idx="138">
                    <c:v>Jul</c:v>
                  </c:pt>
                  <c:pt idx="139">
                    <c:v>Aug</c:v>
                  </c:pt>
                  <c:pt idx="140">
                    <c:v>Sep</c:v>
                  </c:pt>
                  <c:pt idx="141">
                    <c:v>Oct</c:v>
                  </c:pt>
                  <c:pt idx="142">
                    <c:v>Nov</c:v>
                  </c:pt>
                  <c:pt idx="143">
                    <c:v>Dec</c:v>
                  </c:pt>
                  <c:pt idx="144">
                    <c:v>Jan</c:v>
                  </c:pt>
                  <c:pt idx="145">
                    <c:v>Feb</c:v>
                  </c:pt>
                  <c:pt idx="146">
                    <c:v>Mar</c:v>
                  </c:pt>
                  <c:pt idx="147">
                    <c:v>Apr</c:v>
                  </c:pt>
                  <c:pt idx="148">
                    <c:v>May</c:v>
                  </c:pt>
                  <c:pt idx="149">
                    <c:v>Jun</c:v>
                  </c:pt>
                  <c:pt idx="150">
                    <c:v>Jul</c:v>
                  </c:pt>
                  <c:pt idx="151">
                    <c:v>Aug</c:v>
                  </c:pt>
                  <c:pt idx="152">
                    <c:v>Sep</c:v>
                  </c:pt>
                  <c:pt idx="153">
                    <c:v>Oct</c:v>
                  </c:pt>
                  <c:pt idx="154">
                    <c:v>Nov</c:v>
                  </c:pt>
                  <c:pt idx="155">
                    <c:v>Dec</c:v>
                  </c:pt>
                  <c:pt idx="156">
                    <c:v>Jan</c:v>
                  </c:pt>
                  <c:pt idx="157">
                    <c:v>Feb</c:v>
                  </c:pt>
                  <c:pt idx="158">
                    <c:v>Mar</c:v>
                  </c:pt>
                  <c:pt idx="159">
                    <c:v>Apr</c:v>
                  </c:pt>
                  <c:pt idx="160">
                    <c:v>May</c:v>
                  </c:pt>
                  <c:pt idx="161">
                    <c:v>Jun</c:v>
                  </c:pt>
                  <c:pt idx="162">
                    <c:v>Jul</c:v>
                  </c:pt>
                  <c:pt idx="163">
                    <c:v>Aug</c:v>
                  </c:pt>
                  <c:pt idx="164">
                    <c:v>Sep</c:v>
                  </c:pt>
                  <c:pt idx="165">
                    <c:v>Oct</c:v>
                  </c:pt>
                  <c:pt idx="166">
                    <c:v>Nov</c:v>
                  </c:pt>
                  <c:pt idx="167">
                    <c:v>Dec</c:v>
                  </c:pt>
                  <c:pt idx="168">
                    <c:v>Jan</c:v>
                  </c:pt>
                  <c:pt idx="169">
                    <c:v>Feb</c:v>
                  </c:pt>
                  <c:pt idx="170">
                    <c:v>Mar</c:v>
                  </c:pt>
                  <c:pt idx="171">
                    <c:v>Apr</c:v>
                  </c:pt>
                  <c:pt idx="172">
                    <c:v>May</c:v>
                  </c:pt>
                  <c:pt idx="173">
                    <c:v>Jun</c:v>
                  </c:pt>
                  <c:pt idx="174">
                    <c:v>Jul</c:v>
                  </c:pt>
                  <c:pt idx="175">
                    <c:v>Aug</c:v>
                  </c:pt>
                  <c:pt idx="176">
                    <c:v>Sep</c:v>
                  </c:pt>
                  <c:pt idx="177">
                    <c:v>Oct</c:v>
                  </c:pt>
                  <c:pt idx="178">
                    <c:v>Nov</c:v>
                  </c:pt>
                  <c:pt idx="179">
                    <c:v>Dec</c:v>
                  </c:pt>
                  <c:pt idx="180">
                    <c:v>Jan</c:v>
                  </c:pt>
                  <c:pt idx="181">
                    <c:v>Feb</c:v>
                  </c:pt>
                  <c:pt idx="182">
                    <c:v>Mar</c:v>
                  </c:pt>
                  <c:pt idx="183">
                    <c:v>Apr</c:v>
                  </c:pt>
                  <c:pt idx="184">
                    <c:v>May</c:v>
                  </c:pt>
                  <c:pt idx="185">
                    <c:v>Jun</c:v>
                  </c:pt>
                  <c:pt idx="186">
                    <c:v>Jul</c:v>
                  </c:pt>
                  <c:pt idx="187">
                    <c:v>Aug</c:v>
                  </c:pt>
                  <c:pt idx="188">
                    <c:v>Sep</c:v>
                  </c:pt>
                  <c:pt idx="189">
                    <c:v>Oct</c:v>
                  </c:pt>
                  <c:pt idx="190">
                    <c:v>Nov</c:v>
                  </c:pt>
                  <c:pt idx="191">
                    <c:v>Dec</c:v>
                  </c:pt>
                  <c:pt idx="192">
                    <c:v>Jan</c:v>
                  </c:pt>
                  <c:pt idx="193">
                    <c:v>Feb</c:v>
                  </c:pt>
                  <c:pt idx="194">
                    <c:v>Mar</c:v>
                  </c:pt>
                  <c:pt idx="195">
                    <c:v>Apr</c:v>
                  </c:pt>
                  <c:pt idx="196">
                    <c:v>May</c:v>
                  </c:pt>
                  <c:pt idx="197">
                    <c:v>Jun</c:v>
                  </c:pt>
                  <c:pt idx="198">
                    <c:v>Jul</c:v>
                  </c:pt>
                  <c:pt idx="199">
                    <c:v>Aug</c:v>
                  </c:pt>
                  <c:pt idx="200">
                    <c:v>Sep</c:v>
                  </c:pt>
                  <c:pt idx="201">
                    <c:v>Oct</c:v>
                  </c:pt>
                  <c:pt idx="202">
                    <c:v>Nov</c:v>
                  </c:pt>
                  <c:pt idx="203">
                    <c:v>Dec</c:v>
                  </c:pt>
                  <c:pt idx="204">
                    <c:v>Jan</c:v>
                  </c:pt>
                  <c:pt idx="205">
                    <c:v>Feb</c:v>
                  </c:pt>
                  <c:pt idx="206">
                    <c:v>Mar</c:v>
                  </c:pt>
                  <c:pt idx="207">
                    <c:v>Apr</c:v>
                  </c:pt>
                  <c:pt idx="208">
                    <c:v>May</c:v>
                  </c:pt>
                  <c:pt idx="209">
                    <c:v>Jun</c:v>
                  </c:pt>
                  <c:pt idx="210">
                    <c:v>Jul</c:v>
                  </c:pt>
                  <c:pt idx="211">
                    <c:v>Aug</c:v>
                  </c:pt>
                  <c:pt idx="212">
                    <c:v>Sep</c:v>
                  </c:pt>
                  <c:pt idx="213">
                    <c:v>Oct</c:v>
                  </c:pt>
                  <c:pt idx="214">
                    <c:v>Nov</c:v>
                  </c:pt>
                  <c:pt idx="215">
                    <c:v>Dec</c:v>
                  </c:pt>
                  <c:pt idx="216">
                    <c:v>Jan</c:v>
                  </c:pt>
                  <c:pt idx="217">
                    <c:v>Feb</c:v>
                  </c:pt>
                  <c:pt idx="218">
                    <c:v>Mar</c:v>
                  </c:pt>
                  <c:pt idx="219">
                    <c:v>Apr</c:v>
                  </c:pt>
                  <c:pt idx="220">
                    <c:v>May</c:v>
                  </c:pt>
                  <c:pt idx="221">
                    <c:v>Jun</c:v>
                  </c:pt>
                  <c:pt idx="222">
                    <c:v>Jul</c:v>
                  </c:pt>
                  <c:pt idx="223">
                    <c:v>Aug</c:v>
                  </c:pt>
                  <c:pt idx="224">
                    <c:v>Sep</c:v>
                  </c:pt>
                  <c:pt idx="225">
                    <c:v>Oct</c:v>
                  </c:pt>
                  <c:pt idx="226">
                    <c:v>Nov</c:v>
                  </c:pt>
                  <c:pt idx="227">
                    <c:v>Dec</c:v>
                  </c:pt>
                  <c:pt idx="228">
                    <c:v>Jan</c:v>
                  </c:pt>
                  <c:pt idx="229">
                    <c:v>Feb</c:v>
                  </c:pt>
                  <c:pt idx="230">
                    <c:v>Mar</c:v>
                  </c:pt>
                  <c:pt idx="231">
                    <c:v>Apr</c:v>
                  </c:pt>
                  <c:pt idx="232">
                    <c:v>May</c:v>
                  </c:pt>
                  <c:pt idx="233">
                    <c:v>Jun</c:v>
                  </c:pt>
                  <c:pt idx="234">
                    <c:v>Jul</c:v>
                  </c:pt>
                  <c:pt idx="235">
                    <c:v>Aug</c:v>
                  </c:pt>
                  <c:pt idx="236">
                    <c:v>Sep</c:v>
                  </c:pt>
                  <c:pt idx="237">
                    <c:v>Oct</c:v>
                  </c:pt>
                  <c:pt idx="238">
                    <c:v>Nov</c:v>
                  </c:pt>
                  <c:pt idx="239">
                    <c:v>Dec</c:v>
                  </c:pt>
                  <c:pt idx="240">
                    <c:v>Jan</c:v>
                  </c:pt>
                  <c:pt idx="241">
                    <c:v>Feb</c:v>
                  </c:pt>
                  <c:pt idx="242">
                    <c:v>Mar</c:v>
                  </c:pt>
                  <c:pt idx="243">
                    <c:v>Apr</c:v>
                  </c:pt>
                  <c:pt idx="244">
                    <c:v>May</c:v>
                  </c:pt>
                  <c:pt idx="245">
                    <c:v>Jun</c:v>
                  </c:pt>
                  <c:pt idx="246">
                    <c:v>Jul</c:v>
                  </c:pt>
                  <c:pt idx="247">
                    <c:v>Aug</c:v>
                  </c:pt>
                  <c:pt idx="248">
                    <c:v>Sep</c:v>
                  </c:pt>
                  <c:pt idx="249">
                    <c:v>Oct</c:v>
                  </c:pt>
                  <c:pt idx="250">
                    <c:v>Nov</c:v>
                  </c:pt>
                  <c:pt idx="251">
                    <c:v>Dec</c:v>
                  </c:pt>
                  <c:pt idx="252">
                    <c:v>Jan</c:v>
                  </c:pt>
                  <c:pt idx="253">
                    <c:v>Feb</c:v>
                  </c:pt>
                  <c:pt idx="254">
                    <c:v>Mar</c:v>
                  </c:pt>
                  <c:pt idx="255">
                    <c:v>Apr</c:v>
                  </c:pt>
                  <c:pt idx="256">
                    <c:v>May</c:v>
                  </c:pt>
                  <c:pt idx="257">
                    <c:v>Jun</c:v>
                  </c:pt>
                  <c:pt idx="258">
                    <c:v>Jul</c:v>
                  </c:pt>
                  <c:pt idx="259">
                    <c:v>Aug</c:v>
                  </c:pt>
                  <c:pt idx="260">
                    <c:v>Sep</c:v>
                  </c:pt>
                  <c:pt idx="261">
                    <c:v>Oct</c:v>
                  </c:pt>
                  <c:pt idx="262">
                    <c:v>Nov</c:v>
                  </c:pt>
                  <c:pt idx="263">
                    <c:v>Dec</c:v>
                  </c:pt>
                  <c:pt idx="264">
                    <c:v>Jan</c:v>
                  </c:pt>
                  <c:pt idx="265">
                    <c:v>Feb</c:v>
                  </c:pt>
                  <c:pt idx="266">
                    <c:v>Mar</c:v>
                  </c:pt>
                  <c:pt idx="267">
                    <c:v>Apr</c:v>
                  </c:pt>
                  <c:pt idx="268">
                    <c:v>May</c:v>
                  </c:pt>
                  <c:pt idx="269">
                    <c:v>Jun</c:v>
                  </c:pt>
                  <c:pt idx="270">
                    <c:v>Jul</c:v>
                  </c:pt>
                  <c:pt idx="271">
                    <c:v>Aug</c:v>
                  </c:pt>
                  <c:pt idx="272">
                    <c:v>Sep</c:v>
                  </c:pt>
                  <c:pt idx="273">
                    <c:v>Oct</c:v>
                  </c:pt>
                  <c:pt idx="274">
                    <c:v>Nov</c:v>
                  </c:pt>
                  <c:pt idx="275">
                    <c:v>Dec</c:v>
                  </c:pt>
                  <c:pt idx="276">
                    <c:v>Jan</c:v>
                  </c:pt>
                  <c:pt idx="277">
                    <c:v>Feb</c:v>
                  </c:pt>
                  <c:pt idx="278">
                    <c:v>Mar</c:v>
                  </c:pt>
                  <c:pt idx="279">
                    <c:v>Apr</c:v>
                  </c:pt>
                  <c:pt idx="280">
                    <c:v>May</c:v>
                  </c:pt>
                  <c:pt idx="281">
                    <c:v>Jun</c:v>
                  </c:pt>
                  <c:pt idx="282">
                    <c:v>Jul</c:v>
                  </c:pt>
                  <c:pt idx="283">
                    <c:v>Aug</c:v>
                  </c:pt>
                  <c:pt idx="284">
                    <c:v>Sep</c:v>
                  </c:pt>
                  <c:pt idx="285">
                    <c:v>Oct</c:v>
                  </c:pt>
                  <c:pt idx="286">
                    <c:v>Nov</c:v>
                  </c:pt>
                  <c:pt idx="287">
                    <c:v>Dec</c:v>
                  </c:pt>
                  <c:pt idx="288">
                    <c:v>Jan</c:v>
                  </c:pt>
                  <c:pt idx="289">
                    <c:v>Feb</c:v>
                  </c:pt>
                  <c:pt idx="290">
                    <c:v>Mar</c:v>
                  </c:pt>
                  <c:pt idx="291">
                    <c:v>Apr</c:v>
                  </c:pt>
                  <c:pt idx="292">
                    <c:v>May</c:v>
                  </c:pt>
                  <c:pt idx="293">
                    <c:v>Jun</c:v>
                  </c:pt>
                  <c:pt idx="294">
                    <c:v>Jul</c:v>
                  </c:pt>
                  <c:pt idx="295">
                    <c:v>Aug</c:v>
                  </c:pt>
                  <c:pt idx="296">
                    <c:v>Sep</c:v>
                  </c:pt>
                  <c:pt idx="297">
                    <c:v>Oct</c:v>
                  </c:pt>
                  <c:pt idx="298">
                    <c:v>Nov</c:v>
                  </c:pt>
                  <c:pt idx="299">
                    <c:v>Dec</c:v>
                  </c:pt>
                  <c:pt idx="300">
                    <c:v>Jan</c:v>
                  </c:pt>
                  <c:pt idx="301">
                    <c:v>Feb</c:v>
                  </c:pt>
                  <c:pt idx="302">
                    <c:v>Mar</c:v>
                  </c:pt>
                  <c:pt idx="303">
                    <c:v>Apr</c:v>
                  </c:pt>
                  <c:pt idx="304">
                    <c:v>May</c:v>
                  </c:pt>
                  <c:pt idx="305">
                    <c:v>Jun</c:v>
                  </c:pt>
                  <c:pt idx="306">
                    <c:v>Jul</c:v>
                  </c:pt>
                  <c:pt idx="307">
                    <c:v>Aug</c:v>
                  </c:pt>
                  <c:pt idx="308">
                    <c:v>Sep</c:v>
                  </c:pt>
                  <c:pt idx="309">
                    <c:v>Oct</c:v>
                  </c:pt>
                  <c:pt idx="310">
                    <c:v>Nov</c:v>
                  </c:pt>
                  <c:pt idx="311">
                    <c:v>Dec</c:v>
                  </c:pt>
                  <c:pt idx="312">
                    <c:v>Jan</c:v>
                  </c:pt>
                  <c:pt idx="313">
                    <c:v>Feb</c:v>
                  </c:pt>
                  <c:pt idx="314">
                    <c:v>Mar</c:v>
                  </c:pt>
                  <c:pt idx="315">
                    <c:v>Apr</c:v>
                  </c:pt>
                  <c:pt idx="316">
                    <c:v>May</c:v>
                  </c:pt>
                  <c:pt idx="317">
                    <c:v>Jun</c:v>
                  </c:pt>
                  <c:pt idx="318">
                    <c:v>Jul</c:v>
                  </c:pt>
                  <c:pt idx="319">
                    <c:v>Aug</c:v>
                  </c:pt>
                  <c:pt idx="320">
                    <c:v>Sep</c:v>
                  </c:pt>
                  <c:pt idx="321">
                    <c:v>Oct</c:v>
                  </c:pt>
                  <c:pt idx="322">
                    <c:v>Nov</c:v>
                  </c:pt>
                  <c:pt idx="323">
                    <c:v>Dec</c:v>
                  </c:pt>
                  <c:pt idx="324">
                    <c:v>Jan</c:v>
                  </c:pt>
                  <c:pt idx="325">
                    <c:v>Feb</c:v>
                  </c:pt>
                  <c:pt idx="326">
                    <c:v>Mar</c:v>
                  </c:pt>
                  <c:pt idx="327">
                    <c:v>Apr</c:v>
                  </c:pt>
                  <c:pt idx="328">
                    <c:v>May</c:v>
                  </c:pt>
                  <c:pt idx="329">
                    <c:v>Jun</c:v>
                  </c:pt>
                  <c:pt idx="330">
                    <c:v>Jul</c:v>
                  </c:pt>
                  <c:pt idx="331">
                    <c:v>Aug</c:v>
                  </c:pt>
                  <c:pt idx="332">
                    <c:v>Sep</c:v>
                  </c:pt>
                  <c:pt idx="333">
                    <c:v>Oct</c:v>
                  </c:pt>
                  <c:pt idx="334">
                    <c:v>Nov</c:v>
                  </c:pt>
                  <c:pt idx="335">
                    <c:v>Dec</c:v>
                  </c:pt>
                  <c:pt idx="336">
                    <c:v>Jan</c:v>
                  </c:pt>
                  <c:pt idx="337">
                    <c:v>Feb</c:v>
                  </c:pt>
                  <c:pt idx="338">
                    <c:v>Mar</c:v>
                  </c:pt>
                  <c:pt idx="339">
                    <c:v>Apr</c:v>
                  </c:pt>
                  <c:pt idx="340">
                    <c:v>May</c:v>
                  </c:pt>
                  <c:pt idx="341">
                    <c:v>Jun</c:v>
                  </c:pt>
                  <c:pt idx="342">
                    <c:v>Jul</c:v>
                  </c:pt>
                  <c:pt idx="343">
                    <c:v>Aug</c:v>
                  </c:pt>
                  <c:pt idx="344">
                    <c:v>Sep</c:v>
                  </c:pt>
                  <c:pt idx="345">
                    <c:v>Oct</c:v>
                  </c:pt>
                  <c:pt idx="346">
                    <c:v>Nov</c:v>
                  </c:pt>
                  <c:pt idx="347">
                    <c:v>Dec</c:v>
                  </c:pt>
                  <c:pt idx="348">
                    <c:v>Jan</c:v>
                  </c:pt>
                  <c:pt idx="349">
                    <c:v>Feb</c:v>
                  </c:pt>
                  <c:pt idx="350">
                    <c:v>Mar</c:v>
                  </c:pt>
                  <c:pt idx="351">
                    <c:v>Apr</c:v>
                  </c:pt>
                  <c:pt idx="352">
                    <c:v>May</c:v>
                  </c:pt>
                  <c:pt idx="353">
                    <c:v>Jun</c:v>
                  </c:pt>
                  <c:pt idx="354">
                    <c:v>Jul</c:v>
                  </c:pt>
                  <c:pt idx="355">
                    <c:v>Aug</c:v>
                  </c:pt>
                  <c:pt idx="356">
                    <c:v>Sep</c:v>
                  </c:pt>
                  <c:pt idx="357">
                    <c:v>Oct</c:v>
                  </c:pt>
                  <c:pt idx="358">
                    <c:v>Nov</c:v>
                  </c:pt>
                  <c:pt idx="359">
                    <c:v>Dec</c:v>
                  </c:pt>
                  <c:pt idx="360">
                    <c:v>Jan</c:v>
                  </c:pt>
                  <c:pt idx="361">
                    <c:v>Feb</c:v>
                  </c:pt>
                  <c:pt idx="362">
                    <c:v>Mar</c:v>
                  </c:pt>
                  <c:pt idx="363">
                    <c:v>Apr</c:v>
                  </c:pt>
                  <c:pt idx="364">
                    <c:v>May</c:v>
                  </c:pt>
                  <c:pt idx="365">
                    <c:v>Jun</c:v>
                  </c:pt>
                  <c:pt idx="366">
                    <c:v>Jul</c:v>
                  </c:pt>
                  <c:pt idx="367">
                    <c:v>Aug</c:v>
                  </c:pt>
                  <c:pt idx="368">
                    <c:v>Sep</c:v>
                  </c:pt>
                  <c:pt idx="369">
                    <c:v>Oct</c:v>
                  </c:pt>
                  <c:pt idx="370">
                    <c:v>Nov</c:v>
                  </c:pt>
                  <c:pt idx="371">
                    <c:v>Dec</c:v>
                  </c:pt>
                  <c:pt idx="372">
                    <c:v>Jan</c:v>
                  </c:pt>
                  <c:pt idx="373">
                    <c:v>Feb</c:v>
                  </c:pt>
                  <c:pt idx="374">
                    <c:v>Mar</c:v>
                  </c:pt>
                  <c:pt idx="375">
                    <c:v>Apr</c:v>
                  </c:pt>
                  <c:pt idx="376">
                    <c:v>May</c:v>
                  </c:pt>
                  <c:pt idx="377">
                    <c:v>Jun</c:v>
                  </c:pt>
                  <c:pt idx="378">
                    <c:v>Jul</c:v>
                  </c:pt>
                  <c:pt idx="379">
                    <c:v>Aug</c:v>
                  </c:pt>
                  <c:pt idx="380">
                    <c:v>Sep</c:v>
                  </c:pt>
                  <c:pt idx="381">
                    <c:v>Oct</c:v>
                  </c:pt>
                  <c:pt idx="382">
                    <c:v>Nov</c:v>
                  </c:pt>
                  <c:pt idx="383">
                    <c:v>Dec</c:v>
                  </c:pt>
                  <c:pt idx="384">
                    <c:v>Jan</c:v>
                  </c:pt>
                  <c:pt idx="385">
                    <c:v>Feb</c:v>
                  </c:pt>
                  <c:pt idx="386">
                    <c:v>Mar</c:v>
                  </c:pt>
                  <c:pt idx="387">
                    <c:v>Apr</c:v>
                  </c:pt>
                  <c:pt idx="388">
                    <c:v>May</c:v>
                  </c:pt>
                  <c:pt idx="389">
                    <c:v>Jun</c:v>
                  </c:pt>
                  <c:pt idx="390">
                    <c:v>Jul</c:v>
                  </c:pt>
                  <c:pt idx="391">
                    <c:v>Aug</c:v>
                  </c:pt>
                  <c:pt idx="392">
                    <c:v>Sep</c:v>
                  </c:pt>
                  <c:pt idx="393">
                    <c:v>Oct</c:v>
                  </c:pt>
                  <c:pt idx="394">
                    <c:v>Nov</c:v>
                  </c:pt>
                  <c:pt idx="395">
                    <c:v>Dec</c:v>
                  </c:pt>
                  <c:pt idx="396">
                    <c:v>Jan</c:v>
                  </c:pt>
                  <c:pt idx="397">
                    <c:v>Feb</c:v>
                  </c:pt>
                  <c:pt idx="398">
                    <c:v>Mar</c:v>
                  </c:pt>
                  <c:pt idx="399">
                    <c:v>Apr</c:v>
                  </c:pt>
                  <c:pt idx="400">
                    <c:v>May</c:v>
                  </c:pt>
                  <c:pt idx="401">
                    <c:v>Jun</c:v>
                  </c:pt>
                  <c:pt idx="402">
                    <c:v>Jul</c:v>
                  </c:pt>
                  <c:pt idx="403">
                    <c:v>Aug</c:v>
                  </c:pt>
                  <c:pt idx="404">
                    <c:v>Sep</c:v>
                  </c:pt>
                  <c:pt idx="405">
                    <c:v>Oct</c:v>
                  </c:pt>
                  <c:pt idx="406">
                    <c:v>Nov</c:v>
                  </c:pt>
                  <c:pt idx="407">
                    <c:v>Dec</c:v>
                  </c:pt>
                  <c:pt idx="408">
                    <c:v>Jan</c:v>
                  </c:pt>
                  <c:pt idx="409">
                    <c:v>Feb</c:v>
                  </c:pt>
                  <c:pt idx="410">
                    <c:v>Mar</c:v>
                  </c:pt>
                  <c:pt idx="411">
                    <c:v>Apr</c:v>
                  </c:pt>
                  <c:pt idx="412">
                    <c:v>May</c:v>
                  </c:pt>
                  <c:pt idx="413">
                    <c:v>Jun</c:v>
                  </c:pt>
                  <c:pt idx="414">
                    <c:v>Jul</c:v>
                  </c:pt>
                  <c:pt idx="415">
                    <c:v>Aug</c:v>
                  </c:pt>
                  <c:pt idx="416">
                    <c:v>Sep</c:v>
                  </c:pt>
                  <c:pt idx="417">
                    <c:v>Oct</c:v>
                  </c:pt>
                  <c:pt idx="418">
                    <c:v>Nov</c:v>
                  </c:pt>
                  <c:pt idx="419">
                    <c:v>Dec</c:v>
                  </c:pt>
                  <c:pt idx="420">
                    <c:v>Jan</c:v>
                  </c:pt>
                  <c:pt idx="421">
                    <c:v>Feb</c:v>
                  </c:pt>
                  <c:pt idx="422">
                    <c:v>Mar</c:v>
                  </c:pt>
                  <c:pt idx="423">
                    <c:v>Apr</c:v>
                  </c:pt>
                  <c:pt idx="424">
                    <c:v>May</c:v>
                  </c:pt>
                  <c:pt idx="425">
                    <c:v>Jun</c:v>
                  </c:pt>
                  <c:pt idx="426">
                    <c:v>Jul</c:v>
                  </c:pt>
                  <c:pt idx="427">
                    <c:v>Aug</c:v>
                  </c:pt>
                  <c:pt idx="428">
                    <c:v>Sep</c:v>
                  </c:pt>
                  <c:pt idx="429">
                    <c:v>Oct</c:v>
                  </c:pt>
                  <c:pt idx="430">
                    <c:v>Nov</c:v>
                  </c:pt>
                  <c:pt idx="431">
                    <c:v>Dec</c:v>
                  </c:pt>
                </c:lvl>
                <c:lvl>
                  <c:pt idx="0">
                    <c:v>1990</c:v>
                  </c:pt>
                  <c:pt idx="12">
                    <c:v>1991</c:v>
                  </c:pt>
                  <c:pt idx="24">
                    <c:v>1992</c:v>
                  </c:pt>
                  <c:pt idx="36">
                    <c:v>1993</c:v>
                  </c:pt>
                  <c:pt idx="48">
                    <c:v>1994</c:v>
                  </c:pt>
                  <c:pt idx="60">
                    <c:v>1995</c:v>
                  </c:pt>
                  <c:pt idx="72">
                    <c:v>1996</c:v>
                  </c:pt>
                  <c:pt idx="84">
                    <c:v>1997</c:v>
                  </c:pt>
                  <c:pt idx="96">
                    <c:v>1998</c:v>
                  </c:pt>
                  <c:pt idx="108">
                    <c:v>1999</c:v>
                  </c:pt>
                  <c:pt idx="120">
                    <c:v>2000</c:v>
                  </c:pt>
                  <c:pt idx="132">
                    <c:v>2001</c:v>
                  </c:pt>
                  <c:pt idx="144">
                    <c:v>2002</c:v>
                  </c:pt>
                  <c:pt idx="156">
                    <c:v>2003</c:v>
                  </c:pt>
                  <c:pt idx="168">
                    <c:v>2004</c:v>
                  </c:pt>
                  <c:pt idx="180">
                    <c:v>2005</c:v>
                  </c:pt>
                  <c:pt idx="192">
                    <c:v>2006</c:v>
                  </c:pt>
                  <c:pt idx="204">
                    <c:v>2007</c:v>
                  </c:pt>
                  <c:pt idx="216">
                    <c:v>2008</c:v>
                  </c:pt>
                  <c:pt idx="228">
                    <c:v>2009</c:v>
                  </c:pt>
                  <c:pt idx="240">
                    <c:v>2010</c:v>
                  </c:pt>
                  <c:pt idx="252">
                    <c:v>2011</c:v>
                  </c:pt>
                  <c:pt idx="264">
                    <c:v>2012</c:v>
                  </c:pt>
                  <c:pt idx="276">
                    <c:v>2013</c:v>
                  </c:pt>
                  <c:pt idx="288">
                    <c:v>2014</c:v>
                  </c:pt>
                  <c:pt idx="300">
                    <c:v>2015</c:v>
                  </c:pt>
                  <c:pt idx="312">
                    <c:v>2016</c:v>
                  </c:pt>
                  <c:pt idx="324">
                    <c:v>2017</c:v>
                  </c:pt>
                  <c:pt idx="336">
                    <c:v>2018</c:v>
                  </c:pt>
                  <c:pt idx="348">
                    <c:v>2019</c:v>
                  </c:pt>
                  <c:pt idx="360">
                    <c:v>2020</c:v>
                  </c:pt>
                  <c:pt idx="372">
                    <c:v>2021</c:v>
                  </c:pt>
                  <c:pt idx="384">
                    <c:v>2022</c:v>
                  </c:pt>
                  <c:pt idx="396">
                    <c:v>2023</c:v>
                  </c:pt>
                  <c:pt idx="408">
                    <c:v>2024</c:v>
                  </c:pt>
                  <c:pt idx="420">
                    <c:v>2025</c:v>
                  </c:pt>
                </c:lvl>
              </c:multiLvlStrCache>
            </c:multiLvlStrRef>
          </c:cat>
          <c:val>
            <c:numRef>
              <c:f>'BLS Data Series'!$K$12:$K$443</c:f>
              <c:numCache>
                <c:formatCode>General</c:formatCode>
                <c:ptCount val="432"/>
                <c:pt idx="6" formatCode="#0.0">
                  <c:v>4.5</c:v>
                </c:pt>
                <c:pt idx="7" formatCode="#0.0">
                  <c:v>5.4</c:v>
                </c:pt>
                <c:pt idx="8" formatCode="#0.0">
                  <c:v>5.2</c:v>
                </c:pt>
                <c:pt idx="9" formatCode="#0.0">
                  <c:v>4.5999999999999996</c:v>
                </c:pt>
                <c:pt idx="10" formatCode="#0.0">
                  <c:v>5.0999999999999996</c:v>
                </c:pt>
                <c:pt idx="11" formatCode="#0.0">
                  <c:v>4.7</c:v>
                </c:pt>
                <c:pt idx="12" formatCode="#0.0">
                  <c:v>6.4</c:v>
                </c:pt>
                <c:pt idx="13" formatCode="#0.0">
                  <c:v>6.8</c:v>
                </c:pt>
                <c:pt idx="14" formatCode="#0.0">
                  <c:v>6</c:v>
                </c:pt>
              </c:numCache>
            </c:numRef>
          </c:val>
          <c:smooth val="0"/>
          <c:extLst>
            <c:ext xmlns:c16="http://schemas.microsoft.com/office/drawing/2014/chart" uri="{C3380CC4-5D6E-409C-BE32-E72D297353CC}">
              <c16:uniqueId val="{0000000B-FD21-624F-AB38-8D8EEF0C1FCE}"/>
            </c:ext>
          </c:extLst>
        </c:ser>
        <c:ser>
          <c:idx val="2"/>
          <c:order val="2"/>
          <c:tx>
            <c:strRef>
              <c:f>'BLS Data Series'!$L$11</c:f>
              <c:strCache>
                <c:ptCount val="1"/>
                <c:pt idx="0">
                  <c:v>.com-9/11 Recession</c:v>
                </c:pt>
              </c:strCache>
            </c:strRef>
          </c:tx>
          <c:spPr>
            <a:ln w="28575" cap="rnd">
              <a:solidFill>
                <a:schemeClr val="accent2"/>
              </a:solidFill>
              <a:round/>
            </a:ln>
            <a:effectLst/>
          </c:spPr>
          <c:marker>
            <c:symbol val="none"/>
          </c:marker>
          <c:dLbls>
            <c:dLbl>
              <c:idx val="140"/>
              <c:layout>
                <c:manualLayout>
                  <c:x val="-1.7484005905511812E-2"/>
                  <c:y val="3.2774650843784017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FD21-624F-AB38-8D8EEF0C1FCE}"/>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multiLvlStrRef>
              <c:f>'BLS Data Series'!$H$12:$I$443</c:f>
              <c:multiLvlStrCache>
                <c:ptCount val="432"/>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c:v>
                  </c:pt>
                  <c:pt idx="66">
                    <c:v>Jul</c:v>
                  </c:pt>
                  <c:pt idx="67">
                    <c:v>Aug</c:v>
                  </c:pt>
                  <c:pt idx="68">
                    <c:v>Sep</c:v>
                  </c:pt>
                  <c:pt idx="69">
                    <c:v>Oct</c:v>
                  </c:pt>
                  <c:pt idx="70">
                    <c:v>Nov</c:v>
                  </c:pt>
                  <c:pt idx="71">
                    <c:v>Dec</c:v>
                  </c:pt>
                  <c:pt idx="72">
                    <c:v>Jan</c:v>
                  </c:pt>
                  <c:pt idx="73">
                    <c:v>Feb</c:v>
                  </c:pt>
                  <c:pt idx="74">
                    <c:v>Mar</c:v>
                  </c:pt>
                  <c:pt idx="75">
                    <c:v>Apr</c:v>
                  </c:pt>
                  <c:pt idx="76">
                    <c:v>May</c:v>
                  </c:pt>
                  <c:pt idx="77">
                    <c:v>Jun</c:v>
                  </c:pt>
                  <c:pt idx="78">
                    <c:v>Jul</c:v>
                  </c:pt>
                  <c:pt idx="79">
                    <c:v>Aug</c:v>
                  </c:pt>
                  <c:pt idx="80">
                    <c:v>Sep</c:v>
                  </c:pt>
                  <c:pt idx="81">
                    <c:v>Oct</c:v>
                  </c:pt>
                  <c:pt idx="82">
                    <c:v>Nov</c:v>
                  </c:pt>
                  <c:pt idx="83">
                    <c:v>Dec</c:v>
                  </c:pt>
                  <c:pt idx="84">
                    <c:v>Jan</c:v>
                  </c:pt>
                  <c:pt idx="85">
                    <c:v>Feb</c:v>
                  </c:pt>
                  <c:pt idx="86">
                    <c:v>Mar</c:v>
                  </c:pt>
                  <c:pt idx="87">
                    <c:v>Apr</c:v>
                  </c:pt>
                  <c:pt idx="88">
                    <c:v>May</c:v>
                  </c:pt>
                  <c:pt idx="89">
                    <c:v>Jun</c:v>
                  </c:pt>
                  <c:pt idx="90">
                    <c:v>Jul</c:v>
                  </c:pt>
                  <c:pt idx="91">
                    <c:v>Aug</c:v>
                  </c:pt>
                  <c:pt idx="92">
                    <c:v>Sep</c:v>
                  </c:pt>
                  <c:pt idx="93">
                    <c:v>Oct</c:v>
                  </c:pt>
                  <c:pt idx="94">
                    <c:v>Nov</c:v>
                  </c:pt>
                  <c:pt idx="95">
                    <c:v>Dec</c:v>
                  </c:pt>
                  <c:pt idx="96">
                    <c:v>Jan</c:v>
                  </c:pt>
                  <c:pt idx="97">
                    <c:v>Feb</c:v>
                  </c:pt>
                  <c:pt idx="98">
                    <c:v>Mar</c:v>
                  </c:pt>
                  <c:pt idx="99">
                    <c:v>Apr</c:v>
                  </c:pt>
                  <c:pt idx="100">
                    <c:v>May</c:v>
                  </c:pt>
                  <c:pt idx="101">
                    <c:v>Jun</c:v>
                  </c:pt>
                  <c:pt idx="102">
                    <c:v>Jul</c:v>
                  </c:pt>
                  <c:pt idx="103">
                    <c:v>Aug</c:v>
                  </c:pt>
                  <c:pt idx="104">
                    <c:v>Sep</c:v>
                  </c:pt>
                  <c:pt idx="105">
                    <c:v>Oct</c:v>
                  </c:pt>
                  <c:pt idx="106">
                    <c:v>Nov</c:v>
                  </c:pt>
                  <c:pt idx="107">
                    <c:v>Dec</c:v>
                  </c:pt>
                  <c:pt idx="108">
                    <c:v>Jan</c:v>
                  </c:pt>
                  <c:pt idx="109">
                    <c:v>Feb</c:v>
                  </c:pt>
                  <c:pt idx="110">
                    <c:v>Mar</c:v>
                  </c:pt>
                  <c:pt idx="111">
                    <c:v>Apr</c:v>
                  </c:pt>
                  <c:pt idx="112">
                    <c:v>May</c:v>
                  </c:pt>
                  <c:pt idx="113">
                    <c:v>Jun</c:v>
                  </c:pt>
                  <c:pt idx="114">
                    <c:v>Jul</c:v>
                  </c:pt>
                  <c:pt idx="115">
                    <c:v>Aug</c:v>
                  </c:pt>
                  <c:pt idx="116">
                    <c:v>Sep</c:v>
                  </c:pt>
                  <c:pt idx="117">
                    <c:v>Oct</c:v>
                  </c:pt>
                  <c:pt idx="118">
                    <c:v>Nov</c:v>
                  </c:pt>
                  <c:pt idx="119">
                    <c:v>Dec</c:v>
                  </c:pt>
                  <c:pt idx="120">
                    <c:v>Jan</c:v>
                  </c:pt>
                  <c:pt idx="121">
                    <c:v>Feb</c:v>
                  </c:pt>
                  <c:pt idx="122">
                    <c:v>Mar</c:v>
                  </c:pt>
                  <c:pt idx="123">
                    <c:v>Apr</c:v>
                  </c:pt>
                  <c:pt idx="124">
                    <c:v>May</c:v>
                  </c:pt>
                  <c:pt idx="125">
                    <c:v>Jun</c:v>
                  </c:pt>
                  <c:pt idx="126">
                    <c:v>Jul</c:v>
                  </c:pt>
                  <c:pt idx="127">
                    <c:v>Aug</c:v>
                  </c:pt>
                  <c:pt idx="128">
                    <c:v>Sep</c:v>
                  </c:pt>
                  <c:pt idx="129">
                    <c:v>Oct</c:v>
                  </c:pt>
                  <c:pt idx="130">
                    <c:v>Nov</c:v>
                  </c:pt>
                  <c:pt idx="131">
                    <c:v>Dec</c:v>
                  </c:pt>
                  <c:pt idx="132">
                    <c:v>Jan</c:v>
                  </c:pt>
                  <c:pt idx="133">
                    <c:v>Feb</c:v>
                  </c:pt>
                  <c:pt idx="134">
                    <c:v>Mar</c:v>
                  </c:pt>
                  <c:pt idx="135">
                    <c:v>Apr</c:v>
                  </c:pt>
                  <c:pt idx="136">
                    <c:v>May</c:v>
                  </c:pt>
                  <c:pt idx="137">
                    <c:v>Jun</c:v>
                  </c:pt>
                  <c:pt idx="138">
                    <c:v>Jul</c:v>
                  </c:pt>
                  <c:pt idx="139">
                    <c:v>Aug</c:v>
                  </c:pt>
                  <c:pt idx="140">
                    <c:v>Sep</c:v>
                  </c:pt>
                  <c:pt idx="141">
                    <c:v>Oct</c:v>
                  </c:pt>
                  <c:pt idx="142">
                    <c:v>Nov</c:v>
                  </c:pt>
                  <c:pt idx="143">
                    <c:v>Dec</c:v>
                  </c:pt>
                  <c:pt idx="144">
                    <c:v>Jan</c:v>
                  </c:pt>
                  <c:pt idx="145">
                    <c:v>Feb</c:v>
                  </c:pt>
                  <c:pt idx="146">
                    <c:v>Mar</c:v>
                  </c:pt>
                  <c:pt idx="147">
                    <c:v>Apr</c:v>
                  </c:pt>
                  <c:pt idx="148">
                    <c:v>May</c:v>
                  </c:pt>
                  <c:pt idx="149">
                    <c:v>Jun</c:v>
                  </c:pt>
                  <c:pt idx="150">
                    <c:v>Jul</c:v>
                  </c:pt>
                  <c:pt idx="151">
                    <c:v>Aug</c:v>
                  </c:pt>
                  <c:pt idx="152">
                    <c:v>Sep</c:v>
                  </c:pt>
                  <c:pt idx="153">
                    <c:v>Oct</c:v>
                  </c:pt>
                  <c:pt idx="154">
                    <c:v>Nov</c:v>
                  </c:pt>
                  <c:pt idx="155">
                    <c:v>Dec</c:v>
                  </c:pt>
                  <c:pt idx="156">
                    <c:v>Jan</c:v>
                  </c:pt>
                  <c:pt idx="157">
                    <c:v>Feb</c:v>
                  </c:pt>
                  <c:pt idx="158">
                    <c:v>Mar</c:v>
                  </c:pt>
                  <c:pt idx="159">
                    <c:v>Apr</c:v>
                  </c:pt>
                  <c:pt idx="160">
                    <c:v>May</c:v>
                  </c:pt>
                  <c:pt idx="161">
                    <c:v>Jun</c:v>
                  </c:pt>
                  <c:pt idx="162">
                    <c:v>Jul</c:v>
                  </c:pt>
                  <c:pt idx="163">
                    <c:v>Aug</c:v>
                  </c:pt>
                  <c:pt idx="164">
                    <c:v>Sep</c:v>
                  </c:pt>
                  <c:pt idx="165">
                    <c:v>Oct</c:v>
                  </c:pt>
                  <c:pt idx="166">
                    <c:v>Nov</c:v>
                  </c:pt>
                  <c:pt idx="167">
                    <c:v>Dec</c:v>
                  </c:pt>
                  <c:pt idx="168">
                    <c:v>Jan</c:v>
                  </c:pt>
                  <c:pt idx="169">
                    <c:v>Feb</c:v>
                  </c:pt>
                  <c:pt idx="170">
                    <c:v>Mar</c:v>
                  </c:pt>
                  <c:pt idx="171">
                    <c:v>Apr</c:v>
                  </c:pt>
                  <c:pt idx="172">
                    <c:v>May</c:v>
                  </c:pt>
                  <c:pt idx="173">
                    <c:v>Jun</c:v>
                  </c:pt>
                  <c:pt idx="174">
                    <c:v>Jul</c:v>
                  </c:pt>
                  <c:pt idx="175">
                    <c:v>Aug</c:v>
                  </c:pt>
                  <c:pt idx="176">
                    <c:v>Sep</c:v>
                  </c:pt>
                  <c:pt idx="177">
                    <c:v>Oct</c:v>
                  </c:pt>
                  <c:pt idx="178">
                    <c:v>Nov</c:v>
                  </c:pt>
                  <c:pt idx="179">
                    <c:v>Dec</c:v>
                  </c:pt>
                  <c:pt idx="180">
                    <c:v>Jan</c:v>
                  </c:pt>
                  <c:pt idx="181">
                    <c:v>Feb</c:v>
                  </c:pt>
                  <c:pt idx="182">
                    <c:v>Mar</c:v>
                  </c:pt>
                  <c:pt idx="183">
                    <c:v>Apr</c:v>
                  </c:pt>
                  <c:pt idx="184">
                    <c:v>May</c:v>
                  </c:pt>
                  <c:pt idx="185">
                    <c:v>Jun</c:v>
                  </c:pt>
                  <c:pt idx="186">
                    <c:v>Jul</c:v>
                  </c:pt>
                  <c:pt idx="187">
                    <c:v>Aug</c:v>
                  </c:pt>
                  <c:pt idx="188">
                    <c:v>Sep</c:v>
                  </c:pt>
                  <c:pt idx="189">
                    <c:v>Oct</c:v>
                  </c:pt>
                  <c:pt idx="190">
                    <c:v>Nov</c:v>
                  </c:pt>
                  <c:pt idx="191">
                    <c:v>Dec</c:v>
                  </c:pt>
                  <c:pt idx="192">
                    <c:v>Jan</c:v>
                  </c:pt>
                  <c:pt idx="193">
                    <c:v>Feb</c:v>
                  </c:pt>
                  <c:pt idx="194">
                    <c:v>Mar</c:v>
                  </c:pt>
                  <c:pt idx="195">
                    <c:v>Apr</c:v>
                  </c:pt>
                  <c:pt idx="196">
                    <c:v>May</c:v>
                  </c:pt>
                  <c:pt idx="197">
                    <c:v>Jun</c:v>
                  </c:pt>
                  <c:pt idx="198">
                    <c:v>Jul</c:v>
                  </c:pt>
                  <c:pt idx="199">
                    <c:v>Aug</c:v>
                  </c:pt>
                  <c:pt idx="200">
                    <c:v>Sep</c:v>
                  </c:pt>
                  <c:pt idx="201">
                    <c:v>Oct</c:v>
                  </c:pt>
                  <c:pt idx="202">
                    <c:v>Nov</c:v>
                  </c:pt>
                  <c:pt idx="203">
                    <c:v>Dec</c:v>
                  </c:pt>
                  <c:pt idx="204">
                    <c:v>Jan</c:v>
                  </c:pt>
                  <c:pt idx="205">
                    <c:v>Feb</c:v>
                  </c:pt>
                  <c:pt idx="206">
                    <c:v>Mar</c:v>
                  </c:pt>
                  <c:pt idx="207">
                    <c:v>Apr</c:v>
                  </c:pt>
                  <c:pt idx="208">
                    <c:v>May</c:v>
                  </c:pt>
                  <c:pt idx="209">
                    <c:v>Jun</c:v>
                  </c:pt>
                  <c:pt idx="210">
                    <c:v>Jul</c:v>
                  </c:pt>
                  <c:pt idx="211">
                    <c:v>Aug</c:v>
                  </c:pt>
                  <c:pt idx="212">
                    <c:v>Sep</c:v>
                  </c:pt>
                  <c:pt idx="213">
                    <c:v>Oct</c:v>
                  </c:pt>
                  <c:pt idx="214">
                    <c:v>Nov</c:v>
                  </c:pt>
                  <c:pt idx="215">
                    <c:v>Dec</c:v>
                  </c:pt>
                  <c:pt idx="216">
                    <c:v>Jan</c:v>
                  </c:pt>
                  <c:pt idx="217">
                    <c:v>Feb</c:v>
                  </c:pt>
                  <c:pt idx="218">
                    <c:v>Mar</c:v>
                  </c:pt>
                  <c:pt idx="219">
                    <c:v>Apr</c:v>
                  </c:pt>
                  <c:pt idx="220">
                    <c:v>May</c:v>
                  </c:pt>
                  <c:pt idx="221">
                    <c:v>Jun</c:v>
                  </c:pt>
                  <c:pt idx="222">
                    <c:v>Jul</c:v>
                  </c:pt>
                  <c:pt idx="223">
                    <c:v>Aug</c:v>
                  </c:pt>
                  <c:pt idx="224">
                    <c:v>Sep</c:v>
                  </c:pt>
                  <c:pt idx="225">
                    <c:v>Oct</c:v>
                  </c:pt>
                  <c:pt idx="226">
                    <c:v>Nov</c:v>
                  </c:pt>
                  <c:pt idx="227">
                    <c:v>Dec</c:v>
                  </c:pt>
                  <c:pt idx="228">
                    <c:v>Jan</c:v>
                  </c:pt>
                  <c:pt idx="229">
                    <c:v>Feb</c:v>
                  </c:pt>
                  <c:pt idx="230">
                    <c:v>Mar</c:v>
                  </c:pt>
                  <c:pt idx="231">
                    <c:v>Apr</c:v>
                  </c:pt>
                  <c:pt idx="232">
                    <c:v>May</c:v>
                  </c:pt>
                  <c:pt idx="233">
                    <c:v>Jun</c:v>
                  </c:pt>
                  <c:pt idx="234">
                    <c:v>Jul</c:v>
                  </c:pt>
                  <c:pt idx="235">
                    <c:v>Aug</c:v>
                  </c:pt>
                  <c:pt idx="236">
                    <c:v>Sep</c:v>
                  </c:pt>
                  <c:pt idx="237">
                    <c:v>Oct</c:v>
                  </c:pt>
                  <c:pt idx="238">
                    <c:v>Nov</c:v>
                  </c:pt>
                  <c:pt idx="239">
                    <c:v>Dec</c:v>
                  </c:pt>
                  <c:pt idx="240">
                    <c:v>Jan</c:v>
                  </c:pt>
                  <c:pt idx="241">
                    <c:v>Feb</c:v>
                  </c:pt>
                  <c:pt idx="242">
                    <c:v>Mar</c:v>
                  </c:pt>
                  <c:pt idx="243">
                    <c:v>Apr</c:v>
                  </c:pt>
                  <c:pt idx="244">
                    <c:v>May</c:v>
                  </c:pt>
                  <c:pt idx="245">
                    <c:v>Jun</c:v>
                  </c:pt>
                  <c:pt idx="246">
                    <c:v>Jul</c:v>
                  </c:pt>
                  <c:pt idx="247">
                    <c:v>Aug</c:v>
                  </c:pt>
                  <c:pt idx="248">
                    <c:v>Sep</c:v>
                  </c:pt>
                  <c:pt idx="249">
                    <c:v>Oct</c:v>
                  </c:pt>
                  <c:pt idx="250">
                    <c:v>Nov</c:v>
                  </c:pt>
                  <c:pt idx="251">
                    <c:v>Dec</c:v>
                  </c:pt>
                  <c:pt idx="252">
                    <c:v>Jan</c:v>
                  </c:pt>
                  <c:pt idx="253">
                    <c:v>Feb</c:v>
                  </c:pt>
                  <c:pt idx="254">
                    <c:v>Mar</c:v>
                  </c:pt>
                  <c:pt idx="255">
                    <c:v>Apr</c:v>
                  </c:pt>
                  <c:pt idx="256">
                    <c:v>May</c:v>
                  </c:pt>
                  <c:pt idx="257">
                    <c:v>Jun</c:v>
                  </c:pt>
                  <c:pt idx="258">
                    <c:v>Jul</c:v>
                  </c:pt>
                  <c:pt idx="259">
                    <c:v>Aug</c:v>
                  </c:pt>
                  <c:pt idx="260">
                    <c:v>Sep</c:v>
                  </c:pt>
                  <c:pt idx="261">
                    <c:v>Oct</c:v>
                  </c:pt>
                  <c:pt idx="262">
                    <c:v>Nov</c:v>
                  </c:pt>
                  <c:pt idx="263">
                    <c:v>Dec</c:v>
                  </c:pt>
                  <c:pt idx="264">
                    <c:v>Jan</c:v>
                  </c:pt>
                  <c:pt idx="265">
                    <c:v>Feb</c:v>
                  </c:pt>
                  <c:pt idx="266">
                    <c:v>Mar</c:v>
                  </c:pt>
                  <c:pt idx="267">
                    <c:v>Apr</c:v>
                  </c:pt>
                  <c:pt idx="268">
                    <c:v>May</c:v>
                  </c:pt>
                  <c:pt idx="269">
                    <c:v>Jun</c:v>
                  </c:pt>
                  <c:pt idx="270">
                    <c:v>Jul</c:v>
                  </c:pt>
                  <c:pt idx="271">
                    <c:v>Aug</c:v>
                  </c:pt>
                  <c:pt idx="272">
                    <c:v>Sep</c:v>
                  </c:pt>
                  <c:pt idx="273">
                    <c:v>Oct</c:v>
                  </c:pt>
                  <c:pt idx="274">
                    <c:v>Nov</c:v>
                  </c:pt>
                  <c:pt idx="275">
                    <c:v>Dec</c:v>
                  </c:pt>
                  <c:pt idx="276">
                    <c:v>Jan</c:v>
                  </c:pt>
                  <c:pt idx="277">
                    <c:v>Feb</c:v>
                  </c:pt>
                  <c:pt idx="278">
                    <c:v>Mar</c:v>
                  </c:pt>
                  <c:pt idx="279">
                    <c:v>Apr</c:v>
                  </c:pt>
                  <c:pt idx="280">
                    <c:v>May</c:v>
                  </c:pt>
                  <c:pt idx="281">
                    <c:v>Jun</c:v>
                  </c:pt>
                  <c:pt idx="282">
                    <c:v>Jul</c:v>
                  </c:pt>
                  <c:pt idx="283">
                    <c:v>Aug</c:v>
                  </c:pt>
                  <c:pt idx="284">
                    <c:v>Sep</c:v>
                  </c:pt>
                  <c:pt idx="285">
                    <c:v>Oct</c:v>
                  </c:pt>
                  <c:pt idx="286">
                    <c:v>Nov</c:v>
                  </c:pt>
                  <c:pt idx="287">
                    <c:v>Dec</c:v>
                  </c:pt>
                  <c:pt idx="288">
                    <c:v>Jan</c:v>
                  </c:pt>
                  <c:pt idx="289">
                    <c:v>Feb</c:v>
                  </c:pt>
                  <c:pt idx="290">
                    <c:v>Mar</c:v>
                  </c:pt>
                  <c:pt idx="291">
                    <c:v>Apr</c:v>
                  </c:pt>
                  <c:pt idx="292">
                    <c:v>May</c:v>
                  </c:pt>
                  <c:pt idx="293">
                    <c:v>Jun</c:v>
                  </c:pt>
                  <c:pt idx="294">
                    <c:v>Jul</c:v>
                  </c:pt>
                  <c:pt idx="295">
                    <c:v>Aug</c:v>
                  </c:pt>
                  <c:pt idx="296">
                    <c:v>Sep</c:v>
                  </c:pt>
                  <c:pt idx="297">
                    <c:v>Oct</c:v>
                  </c:pt>
                  <c:pt idx="298">
                    <c:v>Nov</c:v>
                  </c:pt>
                  <c:pt idx="299">
                    <c:v>Dec</c:v>
                  </c:pt>
                  <c:pt idx="300">
                    <c:v>Jan</c:v>
                  </c:pt>
                  <c:pt idx="301">
                    <c:v>Feb</c:v>
                  </c:pt>
                  <c:pt idx="302">
                    <c:v>Mar</c:v>
                  </c:pt>
                  <c:pt idx="303">
                    <c:v>Apr</c:v>
                  </c:pt>
                  <c:pt idx="304">
                    <c:v>May</c:v>
                  </c:pt>
                  <c:pt idx="305">
                    <c:v>Jun</c:v>
                  </c:pt>
                  <c:pt idx="306">
                    <c:v>Jul</c:v>
                  </c:pt>
                  <c:pt idx="307">
                    <c:v>Aug</c:v>
                  </c:pt>
                  <c:pt idx="308">
                    <c:v>Sep</c:v>
                  </c:pt>
                  <c:pt idx="309">
                    <c:v>Oct</c:v>
                  </c:pt>
                  <c:pt idx="310">
                    <c:v>Nov</c:v>
                  </c:pt>
                  <c:pt idx="311">
                    <c:v>Dec</c:v>
                  </c:pt>
                  <c:pt idx="312">
                    <c:v>Jan</c:v>
                  </c:pt>
                  <c:pt idx="313">
                    <c:v>Feb</c:v>
                  </c:pt>
                  <c:pt idx="314">
                    <c:v>Mar</c:v>
                  </c:pt>
                  <c:pt idx="315">
                    <c:v>Apr</c:v>
                  </c:pt>
                  <c:pt idx="316">
                    <c:v>May</c:v>
                  </c:pt>
                  <c:pt idx="317">
                    <c:v>Jun</c:v>
                  </c:pt>
                  <c:pt idx="318">
                    <c:v>Jul</c:v>
                  </c:pt>
                  <c:pt idx="319">
                    <c:v>Aug</c:v>
                  </c:pt>
                  <c:pt idx="320">
                    <c:v>Sep</c:v>
                  </c:pt>
                  <c:pt idx="321">
                    <c:v>Oct</c:v>
                  </c:pt>
                  <c:pt idx="322">
                    <c:v>Nov</c:v>
                  </c:pt>
                  <c:pt idx="323">
                    <c:v>Dec</c:v>
                  </c:pt>
                  <c:pt idx="324">
                    <c:v>Jan</c:v>
                  </c:pt>
                  <c:pt idx="325">
                    <c:v>Feb</c:v>
                  </c:pt>
                  <c:pt idx="326">
                    <c:v>Mar</c:v>
                  </c:pt>
                  <c:pt idx="327">
                    <c:v>Apr</c:v>
                  </c:pt>
                  <c:pt idx="328">
                    <c:v>May</c:v>
                  </c:pt>
                  <c:pt idx="329">
                    <c:v>Jun</c:v>
                  </c:pt>
                  <c:pt idx="330">
                    <c:v>Jul</c:v>
                  </c:pt>
                  <c:pt idx="331">
                    <c:v>Aug</c:v>
                  </c:pt>
                  <c:pt idx="332">
                    <c:v>Sep</c:v>
                  </c:pt>
                  <c:pt idx="333">
                    <c:v>Oct</c:v>
                  </c:pt>
                  <c:pt idx="334">
                    <c:v>Nov</c:v>
                  </c:pt>
                  <c:pt idx="335">
                    <c:v>Dec</c:v>
                  </c:pt>
                  <c:pt idx="336">
                    <c:v>Jan</c:v>
                  </c:pt>
                  <c:pt idx="337">
                    <c:v>Feb</c:v>
                  </c:pt>
                  <c:pt idx="338">
                    <c:v>Mar</c:v>
                  </c:pt>
                  <c:pt idx="339">
                    <c:v>Apr</c:v>
                  </c:pt>
                  <c:pt idx="340">
                    <c:v>May</c:v>
                  </c:pt>
                  <c:pt idx="341">
                    <c:v>Jun</c:v>
                  </c:pt>
                  <c:pt idx="342">
                    <c:v>Jul</c:v>
                  </c:pt>
                  <c:pt idx="343">
                    <c:v>Aug</c:v>
                  </c:pt>
                  <c:pt idx="344">
                    <c:v>Sep</c:v>
                  </c:pt>
                  <c:pt idx="345">
                    <c:v>Oct</c:v>
                  </c:pt>
                  <c:pt idx="346">
                    <c:v>Nov</c:v>
                  </c:pt>
                  <c:pt idx="347">
                    <c:v>Dec</c:v>
                  </c:pt>
                  <c:pt idx="348">
                    <c:v>Jan</c:v>
                  </c:pt>
                  <c:pt idx="349">
                    <c:v>Feb</c:v>
                  </c:pt>
                  <c:pt idx="350">
                    <c:v>Mar</c:v>
                  </c:pt>
                  <c:pt idx="351">
                    <c:v>Apr</c:v>
                  </c:pt>
                  <c:pt idx="352">
                    <c:v>May</c:v>
                  </c:pt>
                  <c:pt idx="353">
                    <c:v>Jun</c:v>
                  </c:pt>
                  <c:pt idx="354">
                    <c:v>Jul</c:v>
                  </c:pt>
                  <c:pt idx="355">
                    <c:v>Aug</c:v>
                  </c:pt>
                  <c:pt idx="356">
                    <c:v>Sep</c:v>
                  </c:pt>
                  <c:pt idx="357">
                    <c:v>Oct</c:v>
                  </c:pt>
                  <c:pt idx="358">
                    <c:v>Nov</c:v>
                  </c:pt>
                  <c:pt idx="359">
                    <c:v>Dec</c:v>
                  </c:pt>
                  <c:pt idx="360">
                    <c:v>Jan</c:v>
                  </c:pt>
                  <c:pt idx="361">
                    <c:v>Feb</c:v>
                  </c:pt>
                  <c:pt idx="362">
                    <c:v>Mar</c:v>
                  </c:pt>
                  <c:pt idx="363">
                    <c:v>Apr</c:v>
                  </c:pt>
                  <c:pt idx="364">
                    <c:v>May</c:v>
                  </c:pt>
                  <c:pt idx="365">
                    <c:v>Jun</c:v>
                  </c:pt>
                  <c:pt idx="366">
                    <c:v>Jul</c:v>
                  </c:pt>
                  <c:pt idx="367">
                    <c:v>Aug</c:v>
                  </c:pt>
                  <c:pt idx="368">
                    <c:v>Sep</c:v>
                  </c:pt>
                  <c:pt idx="369">
                    <c:v>Oct</c:v>
                  </c:pt>
                  <c:pt idx="370">
                    <c:v>Nov</c:v>
                  </c:pt>
                  <c:pt idx="371">
                    <c:v>Dec</c:v>
                  </c:pt>
                  <c:pt idx="372">
                    <c:v>Jan</c:v>
                  </c:pt>
                  <c:pt idx="373">
                    <c:v>Feb</c:v>
                  </c:pt>
                  <c:pt idx="374">
                    <c:v>Mar</c:v>
                  </c:pt>
                  <c:pt idx="375">
                    <c:v>Apr</c:v>
                  </c:pt>
                  <c:pt idx="376">
                    <c:v>May</c:v>
                  </c:pt>
                  <c:pt idx="377">
                    <c:v>Jun</c:v>
                  </c:pt>
                  <c:pt idx="378">
                    <c:v>Jul</c:v>
                  </c:pt>
                  <c:pt idx="379">
                    <c:v>Aug</c:v>
                  </c:pt>
                  <c:pt idx="380">
                    <c:v>Sep</c:v>
                  </c:pt>
                  <c:pt idx="381">
                    <c:v>Oct</c:v>
                  </c:pt>
                  <c:pt idx="382">
                    <c:v>Nov</c:v>
                  </c:pt>
                  <c:pt idx="383">
                    <c:v>Dec</c:v>
                  </c:pt>
                  <c:pt idx="384">
                    <c:v>Jan</c:v>
                  </c:pt>
                  <c:pt idx="385">
                    <c:v>Feb</c:v>
                  </c:pt>
                  <c:pt idx="386">
                    <c:v>Mar</c:v>
                  </c:pt>
                  <c:pt idx="387">
                    <c:v>Apr</c:v>
                  </c:pt>
                  <c:pt idx="388">
                    <c:v>May</c:v>
                  </c:pt>
                  <c:pt idx="389">
                    <c:v>Jun</c:v>
                  </c:pt>
                  <c:pt idx="390">
                    <c:v>Jul</c:v>
                  </c:pt>
                  <c:pt idx="391">
                    <c:v>Aug</c:v>
                  </c:pt>
                  <c:pt idx="392">
                    <c:v>Sep</c:v>
                  </c:pt>
                  <c:pt idx="393">
                    <c:v>Oct</c:v>
                  </c:pt>
                  <c:pt idx="394">
                    <c:v>Nov</c:v>
                  </c:pt>
                  <c:pt idx="395">
                    <c:v>Dec</c:v>
                  </c:pt>
                  <c:pt idx="396">
                    <c:v>Jan</c:v>
                  </c:pt>
                  <c:pt idx="397">
                    <c:v>Feb</c:v>
                  </c:pt>
                  <c:pt idx="398">
                    <c:v>Mar</c:v>
                  </c:pt>
                  <c:pt idx="399">
                    <c:v>Apr</c:v>
                  </c:pt>
                  <c:pt idx="400">
                    <c:v>May</c:v>
                  </c:pt>
                  <c:pt idx="401">
                    <c:v>Jun</c:v>
                  </c:pt>
                  <c:pt idx="402">
                    <c:v>Jul</c:v>
                  </c:pt>
                  <c:pt idx="403">
                    <c:v>Aug</c:v>
                  </c:pt>
                  <c:pt idx="404">
                    <c:v>Sep</c:v>
                  </c:pt>
                  <c:pt idx="405">
                    <c:v>Oct</c:v>
                  </c:pt>
                  <c:pt idx="406">
                    <c:v>Nov</c:v>
                  </c:pt>
                  <c:pt idx="407">
                    <c:v>Dec</c:v>
                  </c:pt>
                  <c:pt idx="408">
                    <c:v>Jan</c:v>
                  </c:pt>
                  <c:pt idx="409">
                    <c:v>Feb</c:v>
                  </c:pt>
                  <c:pt idx="410">
                    <c:v>Mar</c:v>
                  </c:pt>
                  <c:pt idx="411">
                    <c:v>Apr</c:v>
                  </c:pt>
                  <c:pt idx="412">
                    <c:v>May</c:v>
                  </c:pt>
                  <c:pt idx="413">
                    <c:v>Jun</c:v>
                  </c:pt>
                  <c:pt idx="414">
                    <c:v>Jul</c:v>
                  </c:pt>
                  <c:pt idx="415">
                    <c:v>Aug</c:v>
                  </c:pt>
                  <c:pt idx="416">
                    <c:v>Sep</c:v>
                  </c:pt>
                  <c:pt idx="417">
                    <c:v>Oct</c:v>
                  </c:pt>
                  <c:pt idx="418">
                    <c:v>Nov</c:v>
                  </c:pt>
                  <c:pt idx="419">
                    <c:v>Dec</c:v>
                  </c:pt>
                  <c:pt idx="420">
                    <c:v>Jan</c:v>
                  </c:pt>
                  <c:pt idx="421">
                    <c:v>Feb</c:v>
                  </c:pt>
                  <c:pt idx="422">
                    <c:v>Mar</c:v>
                  </c:pt>
                  <c:pt idx="423">
                    <c:v>Apr</c:v>
                  </c:pt>
                  <c:pt idx="424">
                    <c:v>May</c:v>
                  </c:pt>
                  <c:pt idx="425">
                    <c:v>Jun</c:v>
                  </c:pt>
                  <c:pt idx="426">
                    <c:v>Jul</c:v>
                  </c:pt>
                  <c:pt idx="427">
                    <c:v>Aug</c:v>
                  </c:pt>
                  <c:pt idx="428">
                    <c:v>Sep</c:v>
                  </c:pt>
                  <c:pt idx="429">
                    <c:v>Oct</c:v>
                  </c:pt>
                  <c:pt idx="430">
                    <c:v>Nov</c:v>
                  </c:pt>
                  <c:pt idx="431">
                    <c:v>Dec</c:v>
                  </c:pt>
                </c:lvl>
                <c:lvl>
                  <c:pt idx="0">
                    <c:v>1990</c:v>
                  </c:pt>
                  <c:pt idx="12">
                    <c:v>1991</c:v>
                  </c:pt>
                  <c:pt idx="24">
                    <c:v>1992</c:v>
                  </c:pt>
                  <c:pt idx="36">
                    <c:v>1993</c:v>
                  </c:pt>
                  <c:pt idx="48">
                    <c:v>1994</c:v>
                  </c:pt>
                  <c:pt idx="60">
                    <c:v>1995</c:v>
                  </c:pt>
                  <c:pt idx="72">
                    <c:v>1996</c:v>
                  </c:pt>
                  <c:pt idx="84">
                    <c:v>1997</c:v>
                  </c:pt>
                  <c:pt idx="96">
                    <c:v>1998</c:v>
                  </c:pt>
                  <c:pt idx="108">
                    <c:v>1999</c:v>
                  </c:pt>
                  <c:pt idx="120">
                    <c:v>2000</c:v>
                  </c:pt>
                  <c:pt idx="132">
                    <c:v>2001</c:v>
                  </c:pt>
                  <c:pt idx="144">
                    <c:v>2002</c:v>
                  </c:pt>
                  <c:pt idx="156">
                    <c:v>2003</c:v>
                  </c:pt>
                  <c:pt idx="168">
                    <c:v>2004</c:v>
                  </c:pt>
                  <c:pt idx="180">
                    <c:v>2005</c:v>
                  </c:pt>
                  <c:pt idx="192">
                    <c:v>2006</c:v>
                  </c:pt>
                  <c:pt idx="204">
                    <c:v>2007</c:v>
                  </c:pt>
                  <c:pt idx="216">
                    <c:v>2008</c:v>
                  </c:pt>
                  <c:pt idx="228">
                    <c:v>2009</c:v>
                  </c:pt>
                  <c:pt idx="240">
                    <c:v>2010</c:v>
                  </c:pt>
                  <c:pt idx="252">
                    <c:v>2011</c:v>
                  </c:pt>
                  <c:pt idx="264">
                    <c:v>2012</c:v>
                  </c:pt>
                  <c:pt idx="276">
                    <c:v>2013</c:v>
                  </c:pt>
                  <c:pt idx="288">
                    <c:v>2014</c:v>
                  </c:pt>
                  <c:pt idx="300">
                    <c:v>2015</c:v>
                  </c:pt>
                  <c:pt idx="312">
                    <c:v>2016</c:v>
                  </c:pt>
                  <c:pt idx="324">
                    <c:v>2017</c:v>
                  </c:pt>
                  <c:pt idx="336">
                    <c:v>2018</c:v>
                  </c:pt>
                  <c:pt idx="348">
                    <c:v>2019</c:v>
                  </c:pt>
                  <c:pt idx="360">
                    <c:v>2020</c:v>
                  </c:pt>
                  <c:pt idx="372">
                    <c:v>2021</c:v>
                  </c:pt>
                  <c:pt idx="384">
                    <c:v>2022</c:v>
                  </c:pt>
                  <c:pt idx="396">
                    <c:v>2023</c:v>
                  </c:pt>
                  <c:pt idx="408">
                    <c:v>2024</c:v>
                  </c:pt>
                  <c:pt idx="420">
                    <c:v>2025</c:v>
                  </c:pt>
                </c:lvl>
              </c:multiLvlStrCache>
            </c:multiLvlStrRef>
          </c:cat>
          <c:val>
            <c:numRef>
              <c:f>'BLS Data Series'!$L$12:$L$443</c:f>
              <c:numCache>
                <c:formatCode>General</c:formatCode>
                <c:ptCount val="432"/>
                <c:pt idx="134" formatCode="#0.0">
                  <c:v>4.4000000000000004</c:v>
                </c:pt>
                <c:pt idx="135" formatCode="#0.0">
                  <c:v>4</c:v>
                </c:pt>
                <c:pt idx="136" formatCode="#0.0">
                  <c:v>4</c:v>
                </c:pt>
                <c:pt idx="137" formatCode="#0.0">
                  <c:v>4.4000000000000004</c:v>
                </c:pt>
                <c:pt idx="138" formatCode="#0.0">
                  <c:v>4.4000000000000004</c:v>
                </c:pt>
                <c:pt idx="139" formatCode="#0.0">
                  <c:v>4.7</c:v>
                </c:pt>
                <c:pt idx="140" formatCode="#0.0">
                  <c:v>4.4000000000000004</c:v>
                </c:pt>
                <c:pt idx="141" formatCode="#0.0">
                  <c:v>4.5</c:v>
                </c:pt>
                <c:pt idx="142" formatCode="#0.0">
                  <c:v>4.8</c:v>
                </c:pt>
              </c:numCache>
            </c:numRef>
          </c:val>
          <c:smooth val="0"/>
          <c:extLst>
            <c:ext xmlns:c16="http://schemas.microsoft.com/office/drawing/2014/chart" uri="{C3380CC4-5D6E-409C-BE32-E72D297353CC}">
              <c16:uniqueId val="{0000000D-FD21-624F-AB38-8D8EEF0C1FCE}"/>
            </c:ext>
          </c:extLst>
        </c:ser>
        <c:ser>
          <c:idx val="3"/>
          <c:order val="3"/>
          <c:tx>
            <c:strRef>
              <c:f>'BLS Data Series'!$M$11</c:f>
              <c:strCache>
                <c:ptCount val="1"/>
                <c:pt idx="0">
                  <c:v>Great Recession</c:v>
                </c:pt>
              </c:strCache>
            </c:strRef>
          </c:tx>
          <c:spPr>
            <a:ln w="28575" cap="rnd">
              <a:solidFill>
                <a:schemeClr val="accent2"/>
              </a:solidFill>
              <a:round/>
            </a:ln>
            <a:effectLst/>
          </c:spPr>
          <c:marker>
            <c:symbol val="none"/>
          </c:marker>
          <c:dLbls>
            <c:dLbl>
              <c:idx val="227"/>
              <c:layout>
                <c:manualLayout>
                  <c:x val="-0.24221319991251095"/>
                  <c:y val="-5.0929700123504444E-2"/>
                </c:manualLayout>
              </c:layout>
              <c:showLegendKey val="0"/>
              <c:showVal val="0"/>
              <c:showCatName val="0"/>
              <c:showSerName val="1"/>
              <c:showPercent val="0"/>
              <c:showBubbleSize val="0"/>
              <c:extLst>
                <c:ext xmlns:c15="http://schemas.microsoft.com/office/drawing/2012/chart" uri="{CE6537A1-D6FC-4f65-9D91-7224C49458BB}">
                  <c15:layout>
                    <c:manualLayout>
                      <c:w val="0.24559888998250218"/>
                      <c:h val="0.10430254184748915"/>
                    </c:manualLayout>
                  </c15:layout>
                </c:ext>
                <c:ext xmlns:c16="http://schemas.microsoft.com/office/drawing/2014/chart" uri="{C3380CC4-5D6E-409C-BE32-E72D297353CC}">
                  <c16:uniqueId val="{0000000E-FD21-624F-AB38-8D8EEF0C1FCE}"/>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multiLvlStrRef>
              <c:f>'BLS Data Series'!$H$12:$I$443</c:f>
              <c:multiLvlStrCache>
                <c:ptCount val="432"/>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c:v>
                  </c:pt>
                  <c:pt idx="66">
                    <c:v>Jul</c:v>
                  </c:pt>
                  <c:pt idx="67">
                    <c:v>Aug</c:v>
                  </c:pt>
                  <c:pt idx="68">
                    <c:v>Sep</c:v>
                  </c:pt>
                  <c:pt idx="69">
                    <c:v>Oct</c:v>
                  </c:pt>
                  <c:pt idx="70">
                    <c:v>Nov</c:v>
                  </c:pt>
                  <c:pt idx="71">
                    <c:v>Dec</c:v>
                  </c:pt>
                  <c:pt idx="72">
                    <c:v>Jan</c:v>
                  </c:pt>
                  <c:pt idx="73">
                    <c:v>Feb</c:v>
                  </c:pt>
                  <c:pt idx="74">
                    <c:v>Mar</c:v>
                  </c:pt>
                  <c:pt idx="75">
                    <c:v>Apr</c:v>
                  </c:pt>
                  <c:pt idx="76">
                    <c:v>May</c:v>
                  </c:pt>
                  <c:pt idx="77">
                    <c:v>Jun</c:v>
                  </c:pt>
                  <c:pt idx="78">
                    <c:v>Jul</c:v>
                  </c:pt>
                  <c:pt idx="79">
                    <c:v>Aug</c:v>
                  </c:pt>
                  <c:pt idx="80">
                    <c:v>Sep</c:v>
                  </c:pt>
                  <c:pt idx="81">
                    <c:v>Oct</c:v>
                  </c:pt>
                  <c:pt idx="82">
                    <c:v>Nov</c:v>
                  </c:pt>
                  <c:pt idx="83">
                    <c:v>Dec</c:v>
                  </c:pt>
                  <c:pt idx="84">
                    <c:v>Jan</c:v>
                  </c:pt>
                  <c:pt idx="85">
                    <c:v>Feb</c:v>
                  </c:pt>
                  <c:pt idx="86">
                    <c:v>Mar</c:v>
                  </c:pt>
                  <c:pt idx="87">
                    <c:v>Apr</c:v>
                  </c:pt>
                  <c:pt idx="88">
                    <c:v>May</c:v>
                  </c:pt>
                  <c:pt idx="89">
                    <c:v>Jun</c:v>
                  </c:pt>
                  <c:pt idx="90">
                    <c:v>Jul</c:v>
                  </c:pt>
                  <c:pt idx="91">
                    <c:v>Aug</c:v>
                  </c:pt>
                  <c:pt idx="92">
                    <c:v>Sep</c:v>
                  </c:pt>
                  <c:pt idx="93">
                    <c:v>Oct</c:v>
                  </c:pt>
                  <c:pt idx="94">
                    <c:v>Nov</c:v>
                  </c:pt>
                  <c:pt idx="95">
                    <c:v>Dec</c:v>
                  </c:pt>
                  <c:pt idx="96">
                    <c:v>Jan</c:v>
                  </c:pt>
                  <c:pt idx="97">
                    <c:v>Feb</c:v>
                  </c:pt>
                  <c:pt idx="98">
                    <c:v>Mar</c:v>
                  </c:pt>
                  <c:pt idx="99">
                    <c:v>Apr</c:v>
                  </c:pt>
                  <c:pt idx="100">
                    <c:v>May</c:v>
                  </c:pt>
                  <c:pt idx="101">
                    <c:v>Jun</c:v>
                  </c:pt>
                  <c:pt idx="102">
                    <c:v>Jul</c:v>
                  </c:pt>
                  <c:pt idx="103">
                    <c:v>Aug</c:v>
                  </c:pt>
                  <c:pt idx="104">
                    <c:v>Sep</c:v>
                  </c:pt>
                  <c:pt idx="105">
                    <c:v>Oct</c:v>
                  </c:pt>
                  <c:pt idx="106">
                    <c:v>Nov</c:v>
                  </c:pt>
                  <c:pt idx="107">
                    <c:v>Dec</c:v>
                  </c:pt>
                  <c:pt idx="108">
                    <c:v>Jan</c:v>
                  </c:pt>
                  <c:pt idx="109">
                    <c:v>Feb</c:v>
                  </c:pt>
                  <c:pt idx="110">
                    <c:v>Mar</c:v>
                  </c:pt>
                  <c:pt idx="111">
                    <c:v>Apr</c:v>
                  </c:pt>
                  <c:pt idx="112">
                    <c:v>May</c:v>
                  </c:pt>
                  <c:pt idx="113">
                    <c:v>Jun</c:v>
                  </c:pt>
                  <c:pt idx="114">
                    <c:v>Jul</c:v>
                  </c:pt>
                  <c:pt idx="115">
                    <c:v>Aug</c:v>
                  </c:pt>
                  <c:pt idx="116">
                    <c:v>Sep</c:v>
                  </c:pt>
                  <c:pt idx="117">
                    <c:v>Oct</c:v>
                  </c:pt>
                  <c:pt idx="118">
                    <c:v>Nov</c:v>
                  </c:pt>
                  <c:pt idx="119">
                    <c:v>Dec</c:v>
                  </c:pt>
                  <c:pt idx="120">
                    <c:v>Jan</c:v>
                  </c:pt>
                  <c:pt idx="121">
                    <c:v>Feb</c:v>
                  </c:pt>
                  <c:pt idx="122">
                    <c:v>Mar</c:v>
                  </c:pt>
                  <c:pt idx="123">
                    <c:v>Apr</c:v>
                  </c:pt>
                  <c:pt idx="124">
                    <c:v>May</c:v>
                  </c:pt>
                  <c:pt idx="125">
                    <c:v>Jun</c:v>
                  </c:pt>
                  <c:pt idx="126">
                    <c:v>Jul</c:v>
                  </c:pt>
                  <c:pt idx="127">
                    <c:v>Aug</c:v>
                  </c:pt>
                  <c:pt idx="128">
                    <c:v>Sep</c:v>
                  </c:pt>
                  <c:pt idx="129">
                    <c:v>Oct</c:v>
                  </c:pt>
                  <c:pt idx="130">
                    <c:v>Nov</c:v>
                  </c:pt>
                  <c:pt idx="131">
                    <c:v>Dec</c:v>
                  </c:pt>
                  <c:pt idx="132">
                    <c:v>Jan</c:v>
                  </c:pt>
                  <c:pt idx="133">
                    <c:v>Feb</c:v>
                  </c:pt>
                  <c:pt idx="134">
                    <c:v>Mar</c:v>
                  </c:pt>
                  <c:pt idx="135">
                    <c:v>Apr</c:v>
                  </c:pt>
                  <c:pt idx="136">
                    <c:v>May</c:v>
                  </c:pt>
                  <c:pt idx="137">
                    <c:v>Jun</c:v>
                  </c:pt>
                  <c:pt idx="138">
                    <c:v>Jul</c:v>
                  </c:pt>
                  <c:pt idx="139">
                    <c:v>Aug</c:v>
                  </c:pt>
                  <c:pt idx="140">
                    <c:v>Sep</c:v>
                  </c:pt>
                  <c:pt idx="141">
                    <c:v>Oct</c:v>
                  </c:pt>
                  <c:pt idx="142">
                    <c:v>Nov</c:v>
                  </c:pt>
                  <c:pt idx="143">
                    <c:v>Dec</c:v>
                  </c:pt>
                  <c:pt idx="144">
                    <c:v>Jan</c:v>
                  </c:pt>
                  <c:pt idx="145">
                    <c:v>Feb</c:v>
                  </c:pt>
                  <c:pt idx="146">
                    <c:v>Mar</c:v>
                  </c:pt>
                  <c:pt idx="147">
                    <c:v>Apr</c:v>
                  </c:pt>
                  <c:pt idx="148">
                    <c:v>May</c:v>
                  </c:pt>
                  <c:pt idx="149">
                    <c:v>Jun</c:v>
                  </c:pt>
                  <c:pt idx="150">
                    <c:v>Jul</c:v>
                  </c:pt>
                  <c:pt idx="151">
                    <c:v>Aug</c:v>
                  </c:pt>
                  <c:pt idx="152">
                    <c:v>Sep</c:v>
                  </c:pt>
                  <c:pt idx="153">
                    <c:v>Oct</c:v>
                  </c:pt>
                  <c:pt idx="154">
                    <c:v>Nov</c:v>
                  </c:pt>
                  <c:pt idx="155">
                    <c:v>Dec</c:v>
                  </c:pt>
                  <c:pt idx="156">
                    <c:v>Jan</c:v>
                  </c:pt>
                  <c:pt idx="157">
                    <c:v>Feb</c:v>
                  </c:pt>
                  <c:pt idx="158">
                    <c:v>Mar</c:v>
                  </c:pt>
                  <c:pt idx="159">
                    <c:v>Apr</c:v>
                  </c:pt>
                  <c:pt idx="160">
                    <c:v>May</c:v>
                  </c:pt>
                  <c:pt idx="161">
                    <c:v>Jun</c:v>
                  </c:pt>
                  <c:pt idx="162">
                    <c:v>Jul</c:v>
                  </c:pt>
                  <c:pt idx="163">
                    <c:v>Aug</c:v>
                  </c:pt>
                  <c:pt idx="164">
                    <c:v>Sep</c:v>
                  </c:pt>
                  <c:pt idx="165">
                    <c:v>Oct</c:v>
                  </c:pt>
                  <c:pt idx="166">
                    <c:v>Nov</c:v>
                  </c:pt>
                  <c:pt idx="167">
                    <c:v>Dec</c:v>
                  </c:pt>
                  <c:pt idx="168">
                    <c:v>Jan</c:v>
                  </c:pt>
                  <c:pt idx="169">
                    <c:v>Feb</c:v>
                  </c:pt>
                  <c:pt idx="170">
                    <c:v>Mar</c:v>
                  </c:pt>
                  <c:pt idx="171">
                    <c:v>Apr</c:v>
                  </c:pt>
                  <c:pt idx="172">
                    <c:v>May</c:v>
                  </c:pt>
                  <c:pt idx="173">
                    <c:v>Jun</c:v>
                  </c:pt>
                  <c:pt idx="174">
                    <c:v>Jul</c:v>
                  </c:pt>
                  <c:pt idx="175">
                    <c:v>Aug</c:v>
                  </c:pt>
                  <c:pt idx="176">
                    <c:v>Sep</c:v>
                  </c:pt>
                  <c:pt idx="177">
                    <c:v>Oct</c:v>
                  </c:pt>
                  <c:pt idx="178">
                    <c:v>Nov</c:v>
                  </c:pt>
                  <c:pt idx="179">
                    <c:v>Dec</c:v>
                  </c:pt>
                  <c:pt idx="180">
                    <c:v>Jan</c:v>
                  </c:pt>
                  <c:pt idx="181">
                    <c:v>Feb</c:v>
                  </c:pt>
                  <c:pt idx="182">
                    <c:v>Mar</c:v>
                  </c:pt>
                  <c:pt idx="183">
                    <c:v>Apr</c:v>
                  </c:pt>
                  <c:pt idx="184">
                    <c:v>May</c:v>
                  </c:pt>
                  <c:pt idx="185">
                    <c:v>Jun</c:v>
                  </c:pt>
                  <c:pt idx="186">
                    <c:v>Jul</c:v>
                  </c:pt>
                  <c:pt idx="187">
                    <c:v>Aug</c:v>
                  </c:pt>
                  <c:pt idx="188">
                    <c:v>Sep</c:v>
                  </c:pt>
                  <c:pt idx="189">
                    <c:v>Oct</c:v>
                  </c:pt>
                  <c:pt idx="190">
                    <c:v>Nov</c:v>
                  </c:pt>
                  <c:pt idx="191">
                    <c:v>Dec</c:v>
                  </c:pt>
                  <c:pt idx="192">
                    <c:v>Jan</c:v>
                  </c:pt>
                  <c:pt idx="193">
                    <c:v>Feb</c:v>
                  </c:pt>
                  <c:pt idx="194">
                    <c:v>Mar</c:v>
                  </c:pt>
                  <c:pt idx="195">
                    <c:v>Apr</c:v>
                  </c:pt>
                  <c:pt idx="196">
                    <c:v>May</c:v>
                  </c:pt>
                  <c:pt idx="197">
                    <c:v>Jun</c:v>
                  </c:pt>
                  <c:pt idx="198">
                    <c:v>Jul</c:v>
                  </c:pt>
                  <c:pt idx="199">
                    <c:v>Aug</c:v>
                  </c:pt>
                  <c:pt idx="200">
                    <c:v>Sep</c:v>
                  </c:pt>
                  <c:pt idx="201">
                    <c:v>Oct</c:v>
                  </c:pt>
                  <c:pt idx="202">
                    <c:v>Nov</c:v>
                  </c:pt>
                  <c:pt idx="203">
                    <c:v>Dec</c:v>
                  </c:pt>
                  <c:pt idx="204">
                    <c:v>Jan</c:v>
                  </c:pt>
                  <c:pt idx="205">
                    <c:v>Feb</c:v>
                  </c:pt>
                  <c:pt idx="206">
                    <c:v>Mar</c:v>
                  </c:pt>
                  <c:pt idx="207">
                    <c:v>Apr</c:v>
                  </c:pt>
                  <c:pt idx="208">
                    <c:v>May</c:v>
                  </c:pt>
                  <c:pt idx="209">
                    <c:v>Jun</c:v>
                  </c:pt>
                  <c:pt idx="210">
                    <c:v>Jul</c:v>
                  </c:pt>
                  <c:pt idx="211">
                    <c:v>Aug</c:v>
                  </c:pt>
                  <c:pt idx="212">
                    <c:v>Sep</c:v>
                  </c:pt>
                  <c:pt idx="213">
                    <c:v>Oct</c:v>
                  </c:pt>
                  <c:pt idx="214">
                    <c:v>Nov</c:v>
                  </c:pt>
                  <c:pt idx="215">
                    <c:v>Dec</c:v>
                  </c:pt>
                  <c:pt idx="216">
                    <c:v>Jan</c:v>
                  </c:pt>
                  <c:pt idx="217">
                    <c:v>Feb</c:v>
                  </c:pt>
                  <c:pt idx="218">
                    <c:v>Mar</c:v>
                  </c:pt>
                  <c:pt idx="219">
                    <c:v>Apr</c:v>
                  </c:pt>
                  <c:pt idx="220">
                    <c:v>May</c:v>
                  </c:pt>
                  <c:pt idx="221">
                    <c:v>Jun</c:v>
                  </c:pt>
                  <c:pt idx="222">
                    <c:v>Jul</c:v>
                  </c:pt>
                  <c:pt idx="223">
                    <c:v>Aug</c:v>
                  </c:pt>
                  <c:pt idx="224">
                    <c:v>Sep</c:v>
                  </c:pt>
                  <c:pt idx="225">
                    <c:v>Oct</c:v>
                  </c:pt>
                  <c:pt idx="226">
                    <c:v>Nov</c:v>
                  </c:pt>
                  <c:pt idx="227">
                    <c:v>Dec</c:v>
                  </c:pt>
                  <c:pt idx="228">
                    <c:v>Jan</c:v>
                  </c:pt>
                  <c:pt idx="229">
                    <c:v>Feb</c:v>
                  </c:pt>
                  <c:pt idx="230">
                    <c:v>Mar</c:v>
                  </c:pt>
                  <c:pt idx="231">
                    <c:v>Apr</c:v>
                  </c:pt>
                  <c:pt idx="232">
                    <c:v>May</c:v>
                  </c:pt>
                  <c:pt idx="233">
                    <c:v>Jun</c:v>
                  </c:pt>
                  <c:pt idx="234">
                    <c:v>Jul</c:v>
                  </c:pt>
                  <c:pt idx="235">
                    <c:v>Aug</c:v>
                  </c:pt>
                  <c:pt idx="236">
                    <c:v>Sep</c:v>
                  </c:pt>
                  <c:pt idx="237">
                    <c:v>Oct</c:v>
                  </c:pt>
                  <c:pt idx="238">
                    <c:v>Nov</c:v>
                  </c:pt>
                  <c:pt idx="239">
                    <c:v>Dec</c:v>
                  </c:pt>
                  <c:pt idx="240">
                    <c:v>Jan</c:v>
                  </c:pt>
                  <c:pt idx="241">
                    <c:v>Feb</c:v>
                  </c:pt>
                  <c:pt idx="242">
                    <c:v>Mar</c:v>
                  </c:pt>
                  <c:pt idx="243">
                    <c:v>Apr</c:v>
                  </c:pt>
                  <c:pt idx="244">
                    <c:v>May</c:v>
                  </c:pt>
                  <c:pt idx="245">
                    <c:v>Jun</c:v>
                  </c:pt>
                  <c:pt idx="246">
                    <c:v>Jul</c:v>
                  </c:pt>
                  <c:pt idx="247">
                    <c:v>Aug</c:v>
                  </c:pt>
                  <c:pt idx="248">
                    <c:v>Sep</c:v>
                  </c:pt>
                  <c:pt idx="249">
                    <c:v>Oct</c:v>
                  </c:pt>
                  <c:pt idx="250">
                    <c:v>Nov</c:v>
                  </c:pt>
                  <c:pt idx="251">
                    <c:v>Dec</c:v>
                  </c:pt>
                  <c:pt idx="252">
                    <c:v>Jan</c:v>
                  </c:pt>
                  <c:pt idx="253">
                    <c:v>Feb</c:v>
                  </c:pt>
                  <c:pt idx="254">
                    <c:v>Mar</c:v>
                  </c:pt>
                  <c:pt idx="255">
                    <c:v>Apr</c:v>
                  </c:pt>
                  <c:pt idx="256">
                    <c:v>May</c:v>
                  </c:pt>
                  <c:pt idx="257">
                    <c:v>Jun</c:v>
                  </c:pt>
                  <c:pt idx="258">
                    <c:v>Jul</c:v>
                  </c:pt>
                  <c:pt idx="259">
                    <c:v>Aug</c:v>
                  </c:pt>
                  <c:pt idx="260">
                    <c:v>Sep</c:v>
                  </c:pt>
                  <c:pt idx="261">
                    <c:v>Oct</c:v>
                  </c:pt>
                  <c:pt idx="262">
                    <c:v>Nov</c:v>
                  </c:pt>
                  <c:pt idx="263">
                    <c:v>Dec</c:v>
                  </c:pt>
                  <c:pt idx="264">
                    <c:v>Jan</c:v>
                  </c:pt>
                  <c:pt idx="265">
                    <c:v>Feb</c:v>
                  </c:pt>
                  <c:pt idx="266">
                    <c:v>Mar</c:v>
                  </c:pt>
                  <c:pt idx="267">
                    <c:v>Apr</c:v>
                  </c:pt>
                  <c:pt idx="268">
                    <c:v>May</c:v>
                  </c:pt>
                  <c:pt idx="269">
                    <c:v>Jun</c:v>
                  </c:pt>
                  <c:pt idx="270">
                    <c:v>Jul</c:v>
                  </c:pt>
                  <c:pt idx="271">
                    <c:v>Aug</c:v>
                  </c:pt>
                  <c:pt idx="272">
                    <c:v>Sep</c:v>
                  </c:pt>
                  <c:pt idx="273">
                    <c:v>Oct</c:v>
                  </c:pt>
                  <c:pt idx="274">
                    <c:v>Nov</c:v>
                  </c:pt>
                  <c:pt idx="275">
                    <c:v>Dec</c:v>
                  </c:pt>
                  <c:pt idx="276">
                    <c:v>Jan</c:v>
                  </c:pt>
                  <c:pt idx="277">
                    <c:v>Feb</c:v>
                  </c:pt>
                  <c:pt idx="278">
                    <c:v>Mar</c:v>
                  </c:pt>
                  <c:pt idx="279">
                    <c:v>Apr</c:v>
                  </c:pt>
                  <c:pt idx="280">
                    <c:v>May</c:v>
                  </c:pt>
                  <c:pt idx="281">
                    <c:v>Jun</c:v>
                  </c:pt>
                  <c:pt idx="282">
                    <c:v>Jul</c:v>
                  </c:pt>
                  <c:pt idx="283">
                    <c:v>Aug</c:v>
                  </c:pt>
                  <c:pt idx="284">
                    <c:v>Sep</c:v>
                  </c:pt>
                  <c:pt idx="285">
                    <c:v>Oct</c:v>
                  </c:pt>
                  <c:pt idx="286">
                    <c:v>Nov</c:v>
                  </c:pt>
                  <c:pt idx="287">
                    <c:v>Dec</c:v>
                  </c:pt>
                  <c:pt idx="288">
                    <c:v>Jan</c:v>
                  </c:pt>
                  <c:pt idx="289">
                    <c:v>Feb</c:v>
                  </c:pt>
                  <c:pt idx="290">
                    <c:v>Mar</c:v>
                  </c:pt>
                  <c:pt idx="291">
                    <c:v>Apr</c:v>
                  </c:pt>
                  <c:pt idx="292">
                    <c:v>May</c:v>
                  </c:pt>
                  <c:pt idx="293">
                    <c:v>Jun</c:v>
                  </c:pt>
                  <c:pt idx="294">
                    <c:v>Jul</c:v>
                  </c:pt>
                  <c:pt idx="295">
                    <c:v>Aug</c:v>
                  </c:pt>
                  <c:pt idx="296">
                    <c:v>Sep</c:v>
                  </c:pt>
                  <c:pt idx="297">
                    <c:v>Oct</c:v>
                  </c:pt>
                  <c:pt idx="298">
                    <c:v>Nov</c:v>
                  </c:pt>
                  <c:pt idx="299">
                    <c:v>Dec</c:v>
                  </c:pt>
                  <c:pt idx="300">
                    <c:v>Jan</c:v>
                  </c:pt>
                  <c:pt idx="301">
                    <c:v>Feb</c:v>
                  </c:pt>
                  <c:pt idx="302">
                    <c:v>Mar</c:v>
                  </c:pt>
                  <c:pt idx="303">
                    <c:v>Apr</c:v>
                  </c:pt>
                  <c:pt idx="304">
                    <c:v>May</c:v>
                  </c:pt>
                  <c:pt idx="305">
                    <c:v>Jun</c:v>
                  </c:pt>
                  <c:pt idx="306">
                    <c:v>Jul</c:v>
                  </c:pt>
                  <c:pt idx="307">
                    <c:v>Aug</c:v>
                  </c:pt>
                  <c:pt idx="308">
                    <c:v>Sep</c:v>
                  </c:pt>
                  <c:pt idx="309">
                    <c:v>Oct</c:v>
                  </c:pt>
                  <c:pt idx="310">
                    <c:v>Nov</c:v>
                  </c:pt>
                  <c:pt idx="311">
                    <c:v>Dec</c:v>
                  </c:pt>
                  <c:pt idx="312">
                    <c:v>Jan</c:v>
                  </c:pt>
                  <c:pt idx="313">
                    <c:v>Feb</c:v>
                  </c:pt>
                  <c:pt idx="314">
                    <c:v>Mar</c:v>
                  </c:pt>
                  <c:pt idx="315">
                    <c:v>Apr</c:v>
                  </c:pt>
                  <c:pt idx="316">
                    <c:v>May</c:v>
                  </c:pt>
                  <c:pt idx="317">
                    <c:v>Jun</c:v>
                  </c:pt>
                  <c:pt idx="318">
                    <c:v>Jul</c:v>
                  </c:pt>
                  <c:pt idx="319">
                    <c:v>Aug</c:v>
                  </c:pt>
                  <c:pt idx="320">
                    <c:v>Sep</c:v>
                  </c:pt>
                  <c:pt idx="321">
                    <c:v>Oct</c:v>
                  </c:pt>
                  <c:pt idx="322">
                    <c:v>Nov</c:v>
                  </c:pt>
                  <c:pt idx="323">
                    <c:v>Dec</c:v>
                  </c:pt>
                  <c:pt idx="324">
                    <c:v>Jan</c:v>
                  </c:pt>
                  <c:pt idx="325">
                    <c:v>Feb</c:v>
                  </c:pt>
                  <c:pt idx="326">
                    <c:v>Mar</c:v>
                  </c:pt>
                  <c:pt idx="327">
                    <c:v>Apr</c:v>
                  </c:pt>
                  <c:pt idx="328">
                    <c:v>May</c:v>
                  </c:pt>
                  <c:pt idx="329">
                    <c:v>Jun</c:v>
                  </c:pt>
                  <c:pt idx="330">
                    <c:v>Jul</c:v>
                  </c:pt>
                  <c:pt idx="331">
                    <c:v>Aug</c:v>
                  </c:pt>
                  <c:pt idx="332">
                    <c:v>Sep</c:v>
                  </c:pt>
                  <c:pt idx="333">
                    <c:v>Oct</c:v>
                  </c:pt>
                  <c:pt idx="334">
                    <c:v>Nov</c:v>
                  </c:pt>
                  <c:pt idx="335">
                    <c:v>Dec</c:v>
                  </c:pt>
                  <c:pt idx="336">
                    <c:v>Jan</c:v>
                  </c:pt>
                  <c:pt idx="337">
                    <c:v>Feb</c:v>
                  </c:pt>
                  <c:pt idx="338">
                    <c:v>Mar</c:v>
                  </c:pt>
                  <c:pt idx="339">
                    <c:v>Apr</c:v>
                  </c:pt>
                  <c:pt idx="340">
                    <c:v>May</c:v>
                  </c:pt>
                  <c:pt idx="341">
                    <c:v>Jun</c:v>
                  </c:pt>
                  <c:pt idx="342">
                    <c:v>Jul</c:v>
                  </c:pt>
                  <c:pt idx="343">
                    <c:v>Aug</c:v>
                  </c:pt>
                  <c:pt idx="344">
                    <c:v>Sep</c:v>
                  </c:pt>
                  <c:pt idx="345">
                    <c:v>Oct</c:v>
                  </c:pt>
                  <c:pt idx="346">
                    <c:v>Nov</c:v>
                  </c:pt>
                  <c:pt idx="347">
                    <c:v>Dec</c:v>
                  </c:pt>
                  <c:pt idx="348">
                    <c:v>Jan</c:v>
                  </c:pt>
                  <c:pt idx="349">
                    <c:v>Feb</c:v>
                  </c:pt>
                  <c:pt idx="350">
                    <c:v>Mar</c:v>
                  </c:pt>
                  <c:pt idx="351">
                    <c:v>Apr</c:v>
                  </c:pt>
                  <c:pt idx="352">
                    <c:v>May</c:v>
                  </c:pt>
                  <c:pt idx="353">
                    <c:v>Jun</c:v>
                  </c:pt>
                  <c:pt idx="354">
                    <c:v>Jul</c:v>
                  </c:pt>
                  <c:pt idx="355">
                    <c:v>Aug</c:v>
                  </c:pt>
                  <c:pt idx="356">
                    <c:v>Sep</c:v>
                  </c:pt>
                  <c:pt idx="357">
                    <c:v>Oct</c:v>
                  </c:pt>
                  <c:pt idx="358">
                    <c:v>Nov</c:v>
                  </c:pt>
                  <c:pt idx="359">
                    <c:v>Dec</c:v>
                  </c:pt>
                  <c:pt idx="360">
                    <c:v>Jan</c:v>
                  </c:pt>
                  <c:pt idx="361">
                    <c:v>Feb</c:v>
                  </c:pt>
                  <c:pt idx="362">
                    <c:v>Mar</c:v>
                  </c:pt>
                  <c:pt idx="363">
                    <c:v>Apr</c:v>
                  </c:pt>
                  <c:pt idx="364">
                    <c:v>May</c:v>
                  </c:pt>
                  <c:pt idx="365">
                    <c:v>Jun</c:v>
                  </c:pt>
                  <c:pt idx="366">
                    <c:v>Jul</c:v>
                  </c:pt>
                  <c:pt idx="367">
                    <c:v>Aug</c:v>
                  </c:pt>
                  <c:pt idx="368">
                    <c:v>Sep</c:v>
                  </c:pt>
                  <c:pt idx="369">
                    <c:v>Oct</c:v>
                  </c:pt>
                  <c:pt idx="370">
                    <c:v>Nov</c:v>
                  </c:pt>
                  <c:pt idx="371">
                    <c:v>Dec</c:v>
                  </c:pt>
                  <c:pt idx="372">
                    <c:v>Jan</c:v>
                  </c:pt>
                  <c:pt idx="373">
                    <c:v>Feb</c:v>
                  </c:pt>
                  <c:pt idx="374">
                    <c:v>Mar</c:v>
                  </c:pt>
                  <c:pt idx="375">
                    <c:v>Apr</c:v>
                  </c:pt>
                  <c:pt idx="376">
                    <c:v>May</c:v>
                  </c:pt>
                  <c:pt idx="377">
                    <c:v>Jun</c:v>
                  </c:pt>
                  <c:pt idx="378">
                    <c:v>Jul</c:v>
                  </c:pt>
                  <c:pt idx="379">
                    <c:v>Aug</c:v>
                  </c:pt>
                  <c:pt idx="380">
                    <c:v>Sep</c:v>
                  </c:pt>
                  <c:pt idx="381">
                    <c:v>Oct</c:v>
                  </c:pt>
                  <c:pt idx="382">
                    <c:v>Nov</c:v>
                  </c:pt>
                  <c:pt idx="383">
                    <c:v>Dec</c:v>
                  </c:pt>
                  <c:pt idx="384">
                    <c:v>Jan</c:v>
                  </c:pt>
                  <c:pt idx="385">
                    <c:v>Feb</c:v>
                  </c:pt>
                  <c:pt idx="386">
                    <c:v>Mar</c:v>
                  </c:pt>
                  <c:pt idx="387">
                    <c:v>Apr</c:v>
                  </c:pt>
                  <c:pt idx="388">
                    <c:v>May</c:v>
                  </c:pt>
                  <c:pt idx="389">
                    <c:v>Jun</c:v>
                  </c:pt>
                  <c:pt idx="390">
                    <c:v>Jul</c:v>
                  </c:pt>
                  <c:pt idx="391">
                    <c:v>Aug</c:v>
                  </c:pt>
                  <c:pt idx="392">
                    <c:v>Sep</c:v>
                  </c:pt>
                  <c:pt idx="393">
                    <c:v>Oct</c:v>
                  </c:pt>
                  <c:pt idx="394">
                    <c:v>Nov</c:v>
                  </c:pt>
                  <c:pt idx="395">
                    <c:v>Dec</c:v>
                  </c:pt>
                  <c:pt idx="396">
                    <c:v>Jan</c:v>
                  </c:pt>
                  <c:pt idx="397">
                    <c:v>Feb</c:v>
                  </c:pt>
                  <c:pt idx="398">
                    <c:v>Mar</c:v>
                  </c:pt>
                  <c:pt idx="399">
                    <c:v>Apr</c:v>
                  </c:pt>
                  <c:pt idx="400">
                    <c:v>May</c:v>
                  </c:pt>
                  <c:pt idx="401">
                    <c:v>Jun</c:v>
                  </c:pt>
                  <c:pt idx="402">
                    <c:v>Jul</c:v>
                  </c:pt>
                  <c:pt idx="403">
                    <c:v>Aug</c:v>
                  </c:pt>
                  <c:pt idx="404">
                    <c:v>Sep</c:v>
                  </c:pt>
                  <c:pt idx="405">
                    <c:v>Oct</c:v>
                  </c:pt>
                  <c:pt idx="406">
                    <c:v>Nov</c:v>
                  </c:pt>
                  <c:pt idx="407">
                    <c:v>Dec</c:v>
                  </c:pt>
                  <c:pt idx="408">
                    <c:v>Jan</c:v>
                  </c:pt>
                  <c:pt idx="409">
                    <c:v>Feb</c:v>
                  </c:pt>
                  <c:pt idx="410">
                    <c:v>Mar</c:v>
                  </c:pt>
                  <c:pt idx="411">
                    <c:v>Apr</c:v>
                  </c:pt>
                  <c:pt idx="412">
                    <c:v>May</c:v>
                  </c:pt>
                  <c:pt idx="413">
                    <c:v>Jun</c:v>
                  </c:pt>
                  <c:pt idx="414">
                    <c:v>Jul</c:v>
                  </c:pt>
                  <c:pt idx="415">
                    <c:v>Aug</c:v>
                  </c:pt>
                  <c:pt idx="416">
                    <c:v>Sep</c:v>
                  </c:pt>
                  <c:pt idx="417">
                    <c:v>Oct</c:v>
                  </c:pt>
                  <c:pt idx="418">
                    <c:v>Nov</c:v>
                  </c:pt>
                  <c:pt idx="419">
                    <c:v>Dec</c:v>
                  </c:pt>
                  <c:pt idx="420">
                    <c:v>Jan</c:v>
                  </c:pt>
                  <c:pt idx="421">
                    <c:v>Feb</c:v>
                  </c:pt>
                  <c:pt idx="422">
                    <c:v>Mar</c:v>
                  </c:pt>
                  <c:pt idx="423">
                    <c:v>Apr</c:v>
                  </c:pt>
                  <c:pt idx="424">
                    <c:v>May</c:v>
                  </c:pt>
                  <c:pt idx="425">
                    <c:v>Jun</c:v>
                  </c:pt>
                  <c:pt idx="426">
                    <c:v>Jul</c:v>
                  </c:pt>
                  <c:pt idx="427">
                    <c:v>Aug</c:v>
                  </c:pt>
                  <c:pt idx="428">
                    <c:v>Sep</c:v>
                  </c:pt>
                  <c:pt idx="429">
                    <c:v>Oct</c:v>
                  </c:pt>
                  <c:pt idx="430">
                    <c:v>Nov</c:v>
                  </c:pt>
                  <c:pt idx="431">
                    <c:v>Dec</c:v>
                  </c:pt>
                </c:lvl>
                <c:lvl>
                  <c:pt idx="0">
                    <c:v>1990</c:v>
                  </c:pt>
                  <c:pt idx="12">
                    <c:v>1991</c:v>
                  </c:pt>
                  <c:pt idx="24">
                    <c:v>1992</c:v>
                  </c:pt>
                  <c:pt idx="36">
                    <c:v>1993</c:v>
                  </c:pt>
                  <c:pt idx="48">
                    <c:v>1994</c:v>
                  </c:pt>
                  <c:pt idx="60">
                    <c:v>1995</c:v>
                  </c:pt>
                  <c:pt idx="72">
                    <c:v>1996</c:v>
                  </c:pt>
                  <c:pt idx="84">
                    <c:v>1997</c:v>
                  </c:pt>
                  <c:pt idx="96">
                    <c:v>1998</c:v>
                  </c:pt>
                  <c:pt idx="108">
                    <c:v>1999</c:v>
                  </c:pt>
                  <c:pt idx="120">
                    <c:v>2000</c:v>
                  </c:pt>
                  <c:pt idx="132">
                    <c:v>2001</c:v>
                  </c:pt>
                  <c:pt idx="144">
                    <c:v>2002</c:v>
                  </c:pt>
                  <c:pt idx="156">
                    <c:v>2003</c:v>
                  </c:pt>
                  <c:pt idx="168">
                    <c:v>2004</c:v>
                  </c:pt>
                  <c:pt idx="180">
                    <c:v>2005</c:v>
                  </c:pt>
                  <c:pt idx="192">
                    <c:v>2006</c:v>
                  </c:pt>
                  <c:pt idx="204">
                    <c:v>2007</c:v>
                  </c:pt>
                  <c:pt idx="216">
                    <c:v>2008</c:v>
                  </c:pt>
                  <c:pt idx="228">
                    <c:v>2009</c:v>
                  </c:pt>
                  <c:pt idx="240">
                    <c:v>2010</c:v>
                  </c:pt>
                  <c:pt idx="252">
                    <c:v>2011</c:v>
                  </c:pt>
                  <c:pt idx="264">
                    <c:v>2012</c:v>
                  </c:pt>
                  <c:pt idx="276">
                    <c:v>2013</c:v>
                  </c:pt>
                  <c:pt idx="288">
                    <c:v>2014</c:v>
                  </c:pt>
                  <c:pt idx="300">
                    <c:v>2015</c:v>
                  </c:pt>
                  <c:pt idx="312">
                    <c:v>2016</c:v>
                  </c:pt>
                  <c:pt idx="324">
                    <c:v>2017</c:v>
                  </c:pt>
                  <c:pt idx="336">
                    <c:v>2018</c:v>
                  </c:pt>
                  <c:pt idx="348">
                    <c:v>2019</c:v>
                  </c:pt>
                  <c:pt idx="360">
                    <c:v>2020</c:v>
                  </c:pt>
                  <c:pt idx="372">
                    <c:v>2021</c:v>
                  </c:pt>
                  <c:pt idx="384">
                    <c:v>2022</c:v>
                  </c:pt>
                  <c:pt idx="396">
                    <c:v>2023</c:v>
                  </c:pt>
                  <c:pt idx="408">
                    <c:v>2024</c:v>
                  </c:pt>
                  <c:pt idx="420">
                    <c:v>2025</c:v>
                  </c:pt>
                </c:lvl>
              </c:multiLvlStrCache>
            </c:multiLvlStrRef>
          </c:cat>
          <c:val>
            <c:numRef>
              <c:f>'BLS Data Series'!$M$12:$M$443</c:f>
              <c:numCache>
                <c:formatCode>General</c:formatCode>
                <c:ptCount val="432"/>
                <c:pt idx="215" formatCode="#0.0">
                  <c:v>5.2</c:v>
                </c:pt>
                <c:pt idx="216" formatCode="#0.0">
                  <c:v>5.6</c:v>
                </c:pt>
                <c:pt idx="217" formatCode="#0.0">
                  <c:v>5.4</c:v>
                </c:pt>
                <c:pt idx="218" formatCode="#0.0">
                  <c:v>5.5</c:v>
                </c:pt>
                <c:pt idx="219" formatCode="#0.0">
                  <c:v>4.7</c:v>
                </c:pt>
                <c:pt idx="220" formatCode="#0.0">
                  <c:v>5.5</c:v>
                </c:pt>
                <c:pt idx="221" formatCode="#0.0">
                  <c:v>5.8</c:v>
                </c:pt>
                <c:pt idx="222" formatCode="#0.0">
                  <c:v>6</c:v>
                </c:pt>
                <c:pt idx="223" formatCode="#0.0">
                  <c:v>6.3</c:v>
                </c:pt>
                <c:pt idx="224" formatCode="#0.0">
                  <c:v>6</c:v>
                </c:pt>
                <c:pt idx="225" formatCode="#0.0">
                  <c:v>6.1</c:v>
                </c:pt>
                <c:pt idx="226" formatCode="#0.0">
                  <c:v>6.4</c:v>
                </c:pt>
                <c:pt idx="227" formatCode="#0.0">
                  <c:v>6.9</c:v>
                </c:pt>
                <c:pt idx="228" formatCode="#0.0">
                  <c:v>8.1999999999999993</c:v>
                </c:pt>
                <c:pt idx="229" formatCode="#0.0">
                  <c:v>8.6999999999999993</c:v>
                </c:pt>
                <c:pt idx="230" formatCode="#0.0">
                  <c:v>8.5</c:v>
                </c:pt>
                <c:pt idx="231" formatCode="#0.0">
                  <c:v>8.1999999999999993</c:v>
                </c:pt>
                <c:pt idx="232" formatCode="#0.0">
                  <c:v>8.6999999999999993</c:v>
                </c:pt>
                <c:pt idx="233" formatCode="#0.0">
                  <c:v>8.8000000000000007</c:v>
                </c:pt>
              </c:numCache>
            </c:numRef>
          </c:val>
          <c:smooth val="0"/>
          <c:extLst>
            <c:ext xmlns:c16="http://schemas.microsoft.com/office/drawing/2014/chart" uri="{C3380CC4-5D6E-409C-BE32-E72D297353CC}">
              <c16:uniqueId val="{0000000F-FD21-624F-AB38-8D8EEF0C1FCE}"/>
            </c:ext>
          </c:extLst>
        </c:ser>
        <c:ser>
          <c:idx val="4"/>
          <c:order val="4"/>
          <c:tx>
            <c:strRef>
              <c:f>'BLS Data Series'!$N$11</c:f>
              <c:strCache>
                <c:ptCount val="1"/>
                <c:pt idx="0">
                  <c:v>Covid-19 Recession</c:v>
                </c:pt>
              </c:strCache>
            </c:strRef>
          </c:tx>
          <c:spPr>
            <a:ln w="28575" cap="rnd">
              <a:solidFill>
                <a:schemeClr val="accent2"/>
              </a:solidFill>
              <a:round/>
            </a:ln>
            <a:effectLst/>
          </c:spPr>
          <c:marker>
            <c:symbol val="none"/>
          </c:marker>
          <c:dPt>
            <c:idx val="363"/>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10-FD21-624F-AB38-8D8EEF0C1FCE}"/>
              </c:ext>
            </c:extLst>
          </c:dPt>
          <c:dLbls>
            <c:dLbl>
              <c:idx val="362"/>
              <c:layout>
                <c:manualLayout>
                  <c:x val="-0.16592738407699037"/>
                  <c:y val="-0.35534061342146245"/>
                </c:manualLayout>
              </c:layout>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1-FD21-624F-AB38-8D8EEF0C1FCE}"/>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multiLvlStrRef>
              <c:f>'BLS Data Series'!$H$12:$I$443</c:f>
              <c:multiLvlStrCache>
                <c:ptCount val="432"/>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c:v>
                  </c:pt>
                  <c:pt idx="66">
                    <c:v>Jul</c:v>
                  </c:pt>
                  <c:pt idx="67">
                    <c:v>Aug</c:v>
                  </c:pt>
                  <c:pt idx="68">
                    <c:v>Sep</c:v>
                  </c:pt>
                  <c:pt idx="69">
                    <c:v>Oct</c:v>
                  </c:pt>
                  <c:pt idx="70">
                    <c:v>Nov</c:v>
                  </c:pt>
                  <c:pt idx="71">
                    <c:v>Dec</c:v>
                  </c:pt>
                  <c:pt idx="72">
                    <c:v>Jan</c:v>
                  </c:pt>
                  <c:pt idx="73">
                    <c:v>Feb</c:v>
                  </c:pt>
                  <c:pt idx="74">
                    <c:v>Mar</c:v>
                  </c:pt>
                  <c:pt idx="75">
                    <c:v>Apr</c:v>
                  </c:pt>
                  <c:pt idx="76">
                    <c:v>May</c:v>
                  </c:pt>
                  <c:pt idx="77">
                    <c:v>Jun</c:v>
                  </c:pt>
                  <c:pt idx="78">
                    <c:v>Jul</c:v>
                  </c:pt>
                  <c:pt idx="79">
                    <c:v>Aug</c:v>
                  </c:pt>
                  <c:pt idx="80">
                    <c:v>Sep</c:v>
                  </c:pt>
                  <c:pt idx="81">
                    <c:v>Oct</c:v>
                  </c:pt>
                  <c:pt idx="82">
                    <c:v>Nov</c:v>
                  </c:pt>
                  <c:pt idx="83">
                    <c:v>Dec</c:v>
                  </c:pt>
                  <c:pt idx="84">
                    <c:v>Jan</c:v>
                  </c:pt>
                  <c:pt idx="85">
                    <c:v>Feb</c:v>
                  </c:pt>
                  <c:pt idx="86">
                    <c:v>Mar</c:v>
                  </c:pt>
                  <c:pt idx="87">
                    <c:v>Apr</c:v>
                  </c:pt>
                  <c:pt idx="88">
                    <c:v>May</c:v>
                  </c:pt>
                  <c:pt idx="89">
                    <c:v>Jun</c:v>
                  </c:pt>
                  <c:pt idx="90">
                    <c:v>Jul</c:v>
                  </c:pt>
                  <c:pt idx="91">
                    <c:v>Aug</c:v>
                  </c:pt>
                  <c:pt idx="92">
                    <c:v>Sep</c:v>
                  </c:pt>
                  <c:pt idx="93">
                    <c:v>Oct</c:v>
                  </c:pt>
                  <c:pt idx="94">
                    <c:v>Nov</c:v>
                  </c:pt>
                  <c:pt idx="95">
                    <c:v>Dec</c:v>
                  </c:pt>
                  <c:pt idx="96">
                    <c:v>Jan</c:v>
                  </c:pt>
                  <c:pt idx="97">
                    <c:v>Feb</c:v>
                  </c:pt>
                  <c:pt idx="98">
                    <c:v>Mar</c:v>
                  </c:pt>
                  <c:pt idx="99">
                    <c:v>Apr</c:v>
                  </c:pt>
                  <c:pt idx="100">
                    <c:v>May</c:v>
                  </c:pt>
                  <c:pt idx="101">
                    <c:v>Jun</c:v>
                  </c:pt>
                  <c:pt idx="102">
                    <c:v>Jul</c:v>
                  </c:pt>
                  <c:pt idx="103">
                    <c:v>Aug</c:v>
                  </c:pt>
                  <c:pt idx="104">
                    <c:v>Sep</c:v>
                  </c:pt>
                  <c:pt idx="105">
                    <c:v>Oct</c:v>
                  </c:pt>
                  <c:pt idx="106">
                    <c:v>Nov</c:v>
                  </c:pt>
                  <c:pt idx="107">
                    <c:v>Dec</c:v>
                  </c:pt>
                  <c:pt idx="108">
                    <c:v>Jan</c:v>
                  </c:pt>
                  <c:pt idx="109">
                    <c:v>Feb</c:v>
                  </c:pt>
                  <c:pt idx="110">
                    <c:v>Mar</c:v>
                  </c:pt>
                  <c:pt idx="111">
                    <c:v>Apr</c:v>
                  </c:pt>
                  <c:pt idx="112">
                    <c:v>May</c:v>
                  </c:pt>
                  <c:pt idx="113">
                    <c:v>Jun</c:v>
                  </c:pt>
                  <c:pt idx="114">
                    <c:v>Jul</c:v>
                  </c:pt>
                  <c:pt idx="115">
                    <c:v>Aug</c:v>
                  </c:pt>
                  <c:pt idx="116">
                    <c:v>Sep</c:v>
                  </c:pt>
                  <c:pt idx="117">
                    <c:v>Oct</c:v>
                  </c:pt>
                  <c:pt idx="118">
                    <c:v>Nov</c:v>
                  </c:pt>
                  <c:pt idx="119">
                    <c:v>Dec</c:v>
                  </c:pt>
                  <c:pt idx="120">
                    <c:v>Jan</c:v>
                  </c:pt>
                  <c:pt idx="121">
                    <c:v>Feb</c:v>
                  </c:pt>
                  <c:pt idx="122">
                    <c:v>Mar</c:v>
                  </c:pt>
                  <c:pt idx="123">
                    <c:v>Apr</c:v>
                  </c:pt>
                  <c:pt idx="124">
                    <c:v>May</c:v>
                  </c:pt>
                  <c:pt idx="125">
                    <c:v>Jun</c:v>
                  </c:pt>
                  <c:pt idx="126">
                    <c:v>Jul</c:v>
                  </c:pt>
                  <c:pt idx="127">
                    <c:v>Aug</c:v>
                  </c:pt>
                  <c:pt idx="128">
                    <c:v>Sep</c:v>
                  </c:pt>
                  <c:pt idx="129">
                    <c:v>Oct</c:v>
                  </c:pt>
                  <c:pt idx="130">
                    <c:v>Nov</c:v>
                  </c:pt>
                  <c:pt idx="131">
                    <c:v>Dec</c:v>
                  </c:pt>
                  <c:pt idx="132">
                    <c:v>Jan</c:v>
                  </c:pt>
                  <c:pt idx="133">
                    <c:v>Feb</c:v>
                  </c:pt>
                  <c:pt idx="134">
                    <c:v>Mar</c:v>
                  </c:pt>
                  <c:pt idx="135">
                    <c:v>Apr</c:v>
                  </c:pt>
                  <c:pt idx="136">
                    <c:v>May</c:v>
                  </c:pt>
                  <c:pt idx="137">
                    <c:v>Jun</c:v>
                  </c:pt>
                  <c:pt idx="138">
                    <c:v>Jul</c:v>
                  </c:pt>
                  <c:pt idx="139">
                    <c:v>Aug</c:v>
                  </c:pt>
                  <c:pt idx="140">
                    <c:v>Sep</c:v>
                  </c:pt>
                  <c:pt idx="141">
                    <c:v>Oct</c:v>
                  </c:pt>
                  <c:pt idx="142">
                    <c:v>Nov</c:v>
                  </c:pt>
                  <c:pt idx="143">
                    <c:v>Dec</c:v>
                  </c:pt>
                  <c:pt idx="144">
                    <c:v>Jan</c:v>
                  </c:pt>
                  <c:pt idx="145">
                    <c:v>Feb</c:v>
                  </c:pt>
                  <c:pt idx="146">
                    <c:v>Mar</c:v>
                  </c:pt>
                  <c:pt idx="147">
                    <c:v>Apr</c:v>
                  </c:pt>
                  <c:pt idx="148">
                    <c:v>May</c:v>
                  </c:pt>
                  <c:pt idx="149">
                    <c:v>Jun</c:v>
                  </c:pt>
                  <c:pt idx="150">
                    <c:v>Jul</c:v>
                  </c:pt>
                  <c:pt idx="151">
                    <c:v>Aug</c:v>
                  </c:pt>
                  <c:pt idx="152">
                    <c:v>Sep</c:v>
                  </c:pt>
                  <c:pt idx="153">
                    <c:v>Oct</c:v>
                  </c:pt>
                  <c:pt idx="154">
                    <c:v>Nov</c:v>
                  </c:pt>
                  <c:pt idx="155">
                    <c:v>Dec</c:v>
                  </c:pt>
                  <c:pt idx="156">
                    <c:v>Jan</c:v>
                  </c:pt>
                  <c:pt idx="157">
                    <c:v>Feb</c:v>
                  </c:pt>
                  <c:pt idx="158">
                    <c:v>Mar</c:v>
                  </c:pt>
                  <c:pt idx="159">
                    <c:v>Apr</c:v>
                  </c:pt>
                  <c:pt idx="160">
                    <c:v>May</c:v>
                  </c:pt>
                  <c:pt idx="161">
                    <c:v>Jun</c:v>
                  </c:pt>
                  <c:pt idx="162">
                    <c:v>Jul</c:v>
                  </c:pt>
                  <c:pt idx="163">
                    <c:v>Aug</c:v>
                  </c:pt>
                  <c:pt idx="164">
                    <c:v>Sep</c:v>
                  </c:pt>
                  <c:pt idx="165">
                    <c:v>Oct</c:v>
                  </c:pt>
                  <c:pt idx="166">
                    <c:v>Nov</c:v>
                  </c:pt>
                  <c:pt idx="167">
                    <c:v>Dec</c:v>
                  </c:pt>
                  <c:pt idx="168">
                    <c:v>Jan</c:v>
                  </c:pt>
                  <c:pt idx="169">
                    <c:v>Feb</c:v>
                  </c:pt>
                  <c:pt idx="170">
                    <c:v>Mar</c:v>
                  </c:pt>
                  <c:pt idx="171">
                    <c:v>Apr</c:v>
                  </c:pt>
                  <c:pt idx="172">
                    <c:v>May</c:v>
                  </c:pt>
                  <c:pt idx="173">
                    <c:v>Jun</c:v>
                  </c:pt>
                  <c:pt idx="174">
                    <c:v>Jul</c:v>
                  </c:pt>
                  <c:pt idx="175">
                    <c:v>Aug</c:v>
                  </c:pt>
                  <c:pt idx="176">
                    <c:v>Sep</c:v>
                  </c:pt>
                  <c:pt idx="177">
                    <c:v>Oct</c:v>
                  </c:pt>
                  <c:pt idx="178">
                    <c:v>Nov</c:v>
                  </c:pt>
                  <c:pt idx="179">
                    <c:v>Dec</c:v>
                  </c:pt>
                  <c:pt idx="180">
                    <c:v>Jan</c:v>
                  </c:pt>
                  <c:pt idx="181">
                    <c:v>Feb</c:v>
                  </c:pt>
                  <c:pt idx="182">
                    <c:v>Mar</c:v>
                  </c:pt>
                  <c:pt idx="183">
                    <c:v>Apr</c:v>
                  </c:pt>
                  <c:pt idx="184">
                    <c:v>May</c:v>
                  </c:pt>
                  <c:pt idx="185">
                    <c:v>Jun</c:v>
                  </c:pt>
                  <c:pt idx="186">
                    <c:v>Jul</c:v>
                  </c:pt>
                  <c:pt idx="187">
                    <c:v>Aug</c:v>
                  </c:pt>
                  <c:pt idx="188">
                    <c:v>Sep</c:v>
                  </c:pt>
                  <c:pt idx="189">
                    <c:v>Oct</c:v>
                  </c:pt>
                  <c:pt idx="190">
                    <c:v>Nov</c:v>
                  </c:pt>
                  <c:pt idx="191">
                    <c:v>Dec</c:v>
                  </c:pt>
                  <c:pt idx="192">
                    <c:v>Jan</c:v>
                  </c:pt>
                  <c:pt idx="193">
                    <c:v>Feb</c:v>
                  </c:pt>
                  <c:pt idx="194">
                    <c:v>Mar</c:v>
                  </c:pt>
                  <c:pt idx="195">
                    <c:v>Apr</c:v>
                  </c:pt>
                  <c:pt idx="196">
                    <c:v>May</c:v>
                  </c:pt>
                  <c:pt idx="197">
                    <c:v>Jun</c:v>
                  </c:pt>
                  <c:pt idx="198">
                    <c:v>Jul</c:v>
                  </c:pt>
                  <c:pt idx="199">
                    <c:v>Aug</c:v>
                  </c:pt>
                  <c:pt idx="200">
                    <c:v>Sep</c:v>
                  </c:pt>
                  <c:pt idx="201">
                    <c:v>Oct</c:v>
                  </c:pt>
                  <c:pt idx="202">
                    <c:v>Nov</c:v>
                  </c:pt>
                  <c:pt idx="203">
                    <c:v>Dec</c:v>
                  </c:pt>
                  <c:pt idx="204">
                    <c:v>Jan</c:v>
                  </c:pt>
                  <c:pt idx="205">
                    <c:v>Feb</c:v>
                  </c:pt>
                  <c:pt idx="206">
                    <c:v>Mar</c:v>
                  </c:pt>
                  <c:pt idx="207">
                    <c:v>Apr</c:v>
                  </c:pt>
                  <c:pt idx="208">
                    <c:v>May</c:v>
                  </c:pt>
                  <c:pt idx="209">
                    <c:v>Jun</c:v>
                  </c:pt>
                  <c:pt idx="210">
                    <c:v>Jul</c:v>
                  </c:pt>
                  <c:pt idx="211">
                    <c:v>Aug</c:v>
                  </c:pt>
                  <c:pt idx="212">
                    <c:v>Sep</c:v>
                  </c:pt>
                  <c:pt idx="213">
                    <c:v>Oct</c:v>
                  </c:pt>
                  <c:pt idx="214">
                    <c:v>Nov</c:v>
                  </c:pt>
                  <c:pt idx="215">
                    <c:v>Dec</c:v>
                  </c:pt>
                  <c:pt idx="216">
                    <c:v>Jan</c:v>
                  </c:pt>
                  <c:pt idx="217">
                    <c:v>Feb</c:v>
                  </c:pt>
                  <c:pt idx="218">
                    <c:v>Mar</c:v>
                  </c:pt>
                  <c:pt idx="219">
                    <c:v>Apr</c:v>
                  </c:pt>
                  <c:pt idx="220">
                    <c:v>May</c:v>
                  </c:pt>
                  <c:pt idx="221">
                    <c:v>Jun</c:v>
                  </c:pt>
                  <c:pt idx="222">
                    <c:v>Jul</c:v>
                  </c:pt>
                  <c:pt idx="223">
                    <c:v>Aug</c:v>
                  </c:pt>
                  <c:pt idx="224">
                    <c:v>Sep</c:v>
                  </c:pt>
                  <c:pt idx="225">
                    <c:v>Oct</c:v>
                  </c:pt>
                  <c:pt idx="226">
                    <c:v>Nov</c:v>
                  </c:pt>
                  <c:pt idx="227">
                    <c:v>Dec</c:v>
                  </c:pt>
                  <c:pt idx="228">
                    <c:v>Jan</c:v>
                  </c:pt>
                  <c:pt idx="229">
                    <c:v>Feb</c:v>
                  </c:pt>
                  <c:pt idx="230">
                    <c:v>Mar</c:v>
                  </c:pt>
                  <c:pt idx="231">
                    <c:v>Apr</c:v>
                  </c:pt>
                  <c:pt idx="232">
                    <c:v>May</c:v>
                  </c:pt>
                  <c:pt idx="233">
                    <c:v>Jun</c:v>
                  </c:pt>
                  <c:pt idx="234">
                    <c:v>Jul</c:v>
                  </c:pt>
                  <c:pt idx="235">
                    <c:v>Aug</c:v>
                  </c:pt>
                  <c:pt idx="236">
                    <c:v>Sep</c:v>
                  </c:pt>
                  <c:pt idx="237">
                    <c:v>Oct</c:v>
                  </c:pt>
                  <c:pt idx="238">
                    <c:v>Nov</c:v>
                  </c:pt>
                  <c:pt idx="239">
                    <c:v>Dec</c:v>
                  </c:pt>
                  <c:pt idx="240">
                    <c:v>Jan</c:v>
                  </c:pt>
                  <c:pt idx="241">
                    <c:v>Feb</c:v>
                  </c:pt>
                  <c:pt idx="242">
                    <c:v>Mar</c:v>
                  </c:pt>
                  <c:pt idx="243">
                    <c:v>Apr</c:v>
                  </c:pt>
                  <c:pt idx="244">
                    <c:v>May</c:v>
                  </c:pt>
                  <c:pt idx="245">
                    <c:v>Jun</c:v>
                  </c:pt>
                  <c:pt idx="246">
                    <c:v>Jul</c:v>
                  </c:pt>
                  <c:pt idx="247">
                    <c:v>Aug</c:v>
                  </c:pt>
                  <c:pt idx="248">
                    <c:v>Sep</c:v>
                  </c:pt>
                  <c:pt idx="249">
                    <c:v>Oct</c:v>
                  </c:pt>
                  <c:pt idx="250">
                    <c:v>Nov</c:v>
                  </c:pt>
                  <c:pt idx="251">
                    <c:v>Dec</c:v>
                  </c:pt>
                  <c:pt idx="252">
                    <c:v>Jan</c:v>
                  </c:pt>
                  <c:pt idx="253">
                    <c:v>Feb</c:v>
                  </c:pt>
                  <c:pt idx="254">
                    <c:v>Mar</c:v>
                  </c:pt>
                  <c:pt idx="255">
                    <c:v>Apr</c:v>
                  </c:pt>
                  <c:pt idx="256">
                    <c:v>May</c:v>
                  </c:pt>
                  <c:pt idx="257">
                    <c:v>Jun</c:v>
                  </c:pt>
                  <c:pt idx="258">
                    <c:v>Jul</c:v>
                  </c:pt>
                  <c:pt idx="259">
                    <c:v>Aug</c:v>
                  </c:pt>
                  <c:pt idx="260">
                    <c:v>Sep</c:v>
                  </c:pt>
                  <c:pt idx="261">
                    <c:v>Oct</c:v>
                  </c:pt>
                  <c:pt idx="262">
                    <c:v>Nov</c:v>
                  </c:pt>
                  <c:pt idx="263">
                    <c:v>Dec</c:v>
                  </c:pt>
                  <c:pt idx="264">
                    <c:v>Jan</c:v>
                  </c:pt>
                  <c:pt idx="265">
                    <c:v>Feb</c:v>
                  </c:pt>
                  <c:pt idx="266">
                    <c:v>Mar</c:v>
                  </c:pt>
                  <c:pt idx="267">
                    <c:v>Apr</c:v>
                  </c:pt>
                  <c:pt idx="268">
                    <c:v>May</c:v>
                  </c:pt>
                  <c:pt idx="269">
                    <c:v>Jun</c:v>
                  </c:pt>
                  <c:pt idx="270">
                    <c:v>Jul</c:v>
                  </c:pt>
                  <c:pt idx="271">
                    <c:v>Aug</c:v>
                  </c:pt>
                  <c:pt idx="272">
                    <c:v>Sep</c:v>
                  </c:pt>
                  <c:pt idx="273">
                    <c:v>Oct</c:v>
                  </c:pt>
                  <c:pt idx="274">
                    <c:v>Nov</c:v>
                  </c:pt>
                  <c:pt idx="275">
                    <c:v>Dec</c:v>
                  </c:pt>
                  <c:pt idx="276">
                    <c:v>Jan</c:v>
                  </c:pt>
                  <c:pt idx="277">
                    <c:v>Feb</c:v>
                  </c:pt>
                  <c:pt idx="278">
                    <c:v>Mar</c:v>
                  </c:pt>
                  <c:pt idx="279">
                    <c:v>Apr</c:v>
                  </c:pt>
                  <c:pt idx="280">
                    <c:v>May</c:v>
                  </c:pt>
                  <c:pt idx="281">
                    <c:v>Jun</c:v>
                  </c:pt>
                  <c:pt idx="282">
                    <c:v>Jul</c:v>
                  </c:pt>
                  <c:pt idx="283">
                    <c:v>Aug</c:v>
                  </c:pt>
                  <c:pt idx="284">
                    <c:v>Sep</c:v>
                  </c:pt>
                  <c:pt idx="285">
                    <c:v>Oct</c:v>
                  </c:pt>
                  <c:pt idx="286">
                    <c:v>Nov</c:v>
                  </c:pt>
                  <c:pt idx="287">
                    <c:v>Dec</c:v>
                  </c:pt>
                  <c:pt idx="288">
                    <c:v>Jan</c:v>
                  </c:pt>
                  <c:pt idx="289">
                    <c:v>Feb</c:v>
                  </c:pt>
                  <c:pt idx="290">
                    <c:v>Mar</c:v>
                  </c:pt>
                  <c:pt idx="291">
                    <c:v>Apr</c:v>
                  </c:pt>
                  <c:pt idx="292">
                    <c:v>May</c:v>
                  </c:pt>
                  <c:pt idx="293">
                    <c:v>Jun</c:v>
                  </c:pt>
                  <c:pt idx="294">
                    <c:v>Jul</c:v>
                  </c:pt>
                  <c:pt idx="295">
                    <c:v>Aug</c:v>
                  </c:pt>
                  <c:pt idx="296">
                    <c:v>Sep</c:v>
                  </c:pt>
                  <c:pt idx="297">
                    <c:v>Oct</c:v>
                  </c:pt>
                  <c:pt idx="298">
                    <c:v>Nov</c:v>
                  </c:pt>
                  <c:pt idx="299">
                    <c:v>Dec</c:v>
                  </c:pt>
                  <c:pt idx="300">
                    <c:v>Jan</c:v>
                  </c:pt>
                  <c:pt idx="301">
                    <c:v>Feb</c:v>
                  </c:pt>
                  <c:pt idx="302">
                    <c:v>Mar</c:v>
                  </c:pt>
                  <c:pt idx="303">
                    <c:v>Apr</c:v>
                  </c:pt>
                  <c:pt idx="304">
                    <c:v>May</c:v>
                  </c:pt>
                  <c:pt idx="305">
                    <c:v>Jun</c:v>
                  </c:pt>
                  <c:pt idx="306">
                    <c:v>Jul</c:v>
                  </c:pt>
                  <c:pt idx="307">
                    <c:v>Aug</c:v>
                  </c:pt>
                  <c:pt idx="308">
                    <c:v>Sep</c:v>
                  </c:pt>
                  <c:pt idx="309">
                    <c:v>Oct</c:v>
                  </c:pt>
                  <c:pt idx="310">
                    <c:v>Nov</c:v>
                  </c:pt>
                  <c:pt idx="311">
                    <c:v>Dec</c:v>
                  </c:pt>
                  <c:pt idx="312">
                    <c:v>Jan</c:v>
                  </c:pt>
                  <c:pt idx="313">
                    <c:v>Feb</c:v>
                  </c:pt>
                  <c:pt idx="314">
                    <c:v>Mar</c:v>
                  </c:pt>
                  <c:pt idx="315">
                    <c:v>Apr</c:v>
                  </c:pt>
                  <c:pt idx="316">
                    <c:v>May</c:v>
                  </c:pt>
                  <c:pt idx="317">
                    <c:v>Jun</c:v>
                  </c:pt>
                  <c:pt idx="318">
                    <c:v>Jul</c:v>
                  </c:pt>
                  <c:pt idx="319">
                    <c:v>Aug</c:v>
                  </c:pt>
                  <c:pt idx="320">
                    <c:v>Sep</c:v>
                  </c:pt>
                  <c:pt idx="321">
                    <c:v>Oct</c:v>
                  </c:pt>
                  <c:pt idx="322">
                    <c:v>Nov</c:v>
                  </c:pt>
                  <c:pt idx="323">
                    <c:v>Dec</c:v>
                  </c:pt>
                  <c:pt idx="324">
                    <c:v>Jan</c:v>
                  </c:pt>
                  <c:pt idx="325">
                    <c:v>Feb</c:v>
                  </c:pt>
                  <c:pt idx="326">
                    <c:v>Mar</c:v>
                  </c:pt>
                  <c:pt idx="327">
                    <c:v>Apr</c:v>
                  </c:pt>
                  <c:pt idx="328">
                    <c:v>May</c:v>
                  </c:pt>
                  <c:pt idx="329">
                    <c:v>Jun</c:v>
                  </c:pt>
                  <c:pt idx="330">
                    <c:v>Jul</c:v>
                  </c:pt>
                  <c:pt idx="331">
                    <c:v>Aug</c:v>
                  </c:pt>
                  <c:pt idx="332">
                    <c:v>Sep</c:v>
                  </c:pt>
                  <c:pt idx="333">
                    <c:v>Oct</c:v>
                  </c:pt>
                  <c:pt idx="334">
                    <c:v>Nov</c:v>
                  </c:pt>
                  <c:pt idx="335">
                    <c:v>Dec</c:v>
                  </c:pt>
                  <c:pt idx="336">
                    <c:v>Jan</c:v>
                  </c:pt>
                  <c:pt idx="337">
                    <c:v>Feb</c:v>
                  </c:pt>
                  <c:pt idx="338">
                    <c:v>Mar</c:v>
                  </c:pt>
                  <c:pt idx="339">
                    <c:v>Apr</c:v>
                  </c:pt>
                  <c:pt idx="340">
                    <c:v>May</c:v>
                  </c:pt>
                  <c:pt idx="341">
                    <c:v>Jun</c:v>
                  </c:pt>
                  <c:pt idx="342">
                    <c:v>Jul</c:v>
                  </c:pt>
                  <c:pt idx="343">
                    <c:v>Aug</c:v>
                  </c:pt>
                  <c:pt idx="344">
                    <c:v>Sep</c:v>
                  </c:pt>
                  <c:pt idx="345">
                    <c:v>Oct</c:v>
                  </c:pt>
                  <c:pt idx="346">
                    <c:v>Nov</c:v>
                  </c:pt>
                  <c:pt idx="347">
                    <c:v>Dec</c:v>
                  </c:pt>
                  <c:pt idx="348">
                    <c:v>Jan</c:v>
                  </c:pt>
                  <c:pt idx="349">
                    <c:v>Feb</c:v>
                  </c:pt>
                  <c:pt idx="350">
                    <c:v>Mar</c:v>
                  </c:pt>
                  <c:pt idx="351">
                    <c:v>Apr</c:v>
                  </c:pt>
                  <c:pt idx="352">
                    <c:v>May</c:v>
                  </c:pt>
                  <c:pt idx="353">
                    <c:v>Jun</c:v>
                  </c:pt>
                  <c:pt idx="354">
                    <c:v>Jul</c:v>
                  </c:pt>
                  <c:pt idx="355">
                    <c:v>Aug</c:v>
                  </c:pt>
                  <c:pt idx="356">
                    <c:v>Sep</c:v>
                  </c:pt>
                  <c:pt idx="357">
                    <c:v>Oct</c:v>
                  </c:pt>
                  <c:pt idx="358">
                    <c:v>Nov</c:v>
                  </c:pt>
                  <c:pt idx="359">
                    <c:v>Dec</c:v>
                  </c:pt>
                  <c:pt idx="360">
                    <c:v>Jan</c:v>
                  </c:pt>
                  <c:pt idx="361">
                    <c:v>Feb</c:v>
                  </c:pt>
                  <c:pt idx="362">
                    <c:v>Mar</c:v>
                  </c:pt>
                  <c:pt idx="363">
                    <c:v>Apr</c:v>
                  </c:pt>
                  <c:pt idx="364">
                    <c:v>May</c:v>
                  </c:pt>
                  <c:pt idx="365">
                    <c:v>Jun</c:v>
                  </c:pt>
                  <c:pt idx="366">
                    <c:v>Jul</c:v>
                  </c:pt>
                  <c:pt idx="367">
                    <c:v>Aug</c:v>
                  </c:pt>
                  <c:pt idx="368">
                    <c:v>Sep</c:v>
                  </c:pt>
                  <c:pt idx="369">
                    <c:v>Oct</c:v>
                  </c:pt>
                  <c:pt idx="370">
                    <c:v>Nov</c:v>
                  </c:pt>
                  <c:pt idx="371">
                    <c:v>Dec</c:v>
                  </c:pt>
                  <c:pt idx="372">
                    <c:v>Jan</c:v>
                  </c:pt>
                  <c:pt idx="373">
                    <c:v>Feb</c:v>
                  </c:pt>
                  <c:pt idx="374">
                    <c:v>Mar</c:v>
                  </c:pt>
                  <c:pt idx="375">
                    <c:v>Apr</c:v>
                  </c:pt>
                  <c:pt idx="376">
                    <c:v>May</c:v>
                  </c:pt>
                  <c:pt idx="377">
                    <c:v>Jun</c:v>
                  </c:pt>
                  <c:pt idx="378">
                    <c:v>Jul</c:v>
                  </c:pt>
                  <c:pt idx="379">
                    <c:v>Aug</c:v>
                  </c:pt>
                  <c:pt idx="380">
                    <c:v>Sep</c:v>
                  </c:pt>
                  <c:pt idx="381">
                    <c:v>Oct</c:v>
                  </c:pt>
                  <c:pt idx="382">
                    <c:v>Nov</c:v>
                  </c:pt>
                  <c:pt idx="383">
                    <c:v>Dec</c:v>
                  </c:pt>
                  <c:pt idx="384">
                    <c:v>Jan</c:v>
                  </c:pt>
                  <c:pt idx="385">
                    <c:v>Feb</c:v>
                  </c:pt>
                  <c:pt idx="386">
                    <c:v>Mar</c:v>
                  </c:pt>
                  <c:pt idx="387">
                    <c:v>Apr</c:v>
                  </c:pt>
                  <c:pt idx="388">
                    <c:v>May</c:v>
                  </c:pt>
                  <c:pt idx="389">
                    <c:v>Jun</c:v>
                  </c:pt>
                  <c:pt idx="390">
                    <c:v>Jul</c:v>
                  </c:pt>
                  <c:pt idx="391">
                    <c:v>Aug</c:v>
                  </c:pt>
                  <c:pt idx="392">
                    <c:v>Sep</c:v>
                  </c:pt>
                  <c:pt idx="393">
                    <c:v>Oct</c:v>
                  </c:pt>
                  <c:pt idx="394">
                    <c:v>Nov</c:v>
                  </c:pt>
                  <c:pt idx="395">
                    <c:v>Dec</c:v>
                  </c:pt>
                  <c:pt idx="396">
                    <c:v>Jan</c:v>
                  </c:pt>
                  <c:pt idx="397">
                    <c:v>Feb</c:v>
                  </c:pt>
                  <c:pt idx="398">
                    <c:v>Mar</c:v>
                  </c:pt>
                  <c:pt idx="399">
                    <c:v>Apr</c:v>
                  </c:pt>
                  <c:pt idx="400">
                    <c:v>May</c:v>
                  </c:pt>
                  <c:pt idx="401">
                    <c:v>Jun</c:v>
                  </c:pt>
                  <c:pt idx="402">
                    <c:v>Jul</c:v>
                  </c:pt>
                  <c:pt idx="403">
                    <c:v>Aug</c:v>
                  </c:pt>
                  <c:pt idx="404">
                    <c:v>Sep</c:v>
                  </c:pt>
                  <c:pt idx="405">
                    <c:v>Oct</c:v>
                  </c:pt>
                  <c:pt idx="406">
                    <c:v>Nov</c:v>
                  </c:pt>
                  <c:pt idx="407">
                    <c:v>Dec</c:v>
                  </c:pt>
                  <c:pt idx="408">
                    <c:v>Jan</c:v>
                  </c:pt>
                  <c:pt idx="409">
                    <c:v>Feb</c:v>
                  </c:pt>
                  <c:pt idx="410">
                    <c:v>Mar</c:v>
                  </c:pt>
                  <c:pt idx="411">
                    <c:v>Apr</c:v>
                  </c:pt>
                  <c:pt idx="412">
                    <c:v>May</c:v>
                  </c:pt>
                  <c:pt idx="413">
                    <c:v>Jun</c:v>
                  </c:pt>
                  <c:pt idx="414">
                    <c:v>Jul</c:v>
                  </c:pt>
                  <c:pt idx="415">
                    <c:v>Aug</c:v>
                  </c:pt>
                  <c:pt idx="416">
                    <c:v>Sep</c:v>
                  </c:pt>
                  <c:pt idx="417">
                    <c:v>Oct</c:v>
                  </c:pt>
                  <c:pt idx="418">
                    <c:v>Nov</c:v>
                  </c:pt>
                  <c:pt idx="419">
                    <c:v>Dec</c:v>
                  </c:pt>
                  <c:pt idx="420">
                    <c:v>Jan</c:v>
                  </c:pt>
                  <c:pt idx="421">
                    <c:v>Feb</c:v>
                  </c:pt>
                  <c:pt idx="422">
                    <c:v>Mar</c:v>
                  </c:pt>
                  <c:pt idx="423">
                    <c:v>Apr</c:v>
                  </c:pt>
                  <c:pt idx="424">
                    <c:v>May</c:v>
                  </c:pt>
                  <c:pt idx="425">
                    <c:v>Jun</c:v>
                  </c:pt>
                  <c:pt idx="426">
                    <c:v>Jul</c:v>
                  </c:pt>
                  <c:pt idx="427">
                    <c:v>Aug</c:v>
                  </c:pt>
                  <c:pt idx="428">
                    <c:v>Sep</c:v>
                  </c:pt>
                  <c:pt idx="429">
                    <c:v>Oct</c:v>
                  </c:pt>
                  <c:pt idx="430">
                    <c:v>Nov</c:v>
                  </c:pt>
                  <c:pt idx="431">
                    <c:v>Dec</c:v>
                  </c:pt>
                </c:lvl>
                <c:lvl>
                  <c:pt idx="0">
                    <c:v>1990</c:v>
                  </c:pt>
                  <c:pt idx="12">
                    <c:v>1991</c:v>
                  </c:pt>
                  <c:pt idx="24">
                    <c:v>1992</c:v>
                  </c:pt>
                  <c:pt idx="36">
                    <c:v>1993</c:v>
                  </c:pt>
                  <c:pt idx="48">
                    <c:v>1994</c:v>
                  </c:pt>
                  <c:pt idx="60">
                    <c:v>1995</c:v>
                  </c:pt>
                  <c:pt idx="72">
                    <c:v>1996</c:v>
                  </c:pt>
                  <c:pt idx="84">
                    <c:v>1997</c:v>
                  </c:pt>
                  <c:pt idx="96">
                    <c:v>1998</c:v>
                  </c:pt>
                  <c:pt idx="108">
                    <c:v>1999</c:v>
                  </c:pt>
                  <c:pt idx="120">
                    <c:v>2000</c:v>
                  </c:pt>
                  <c:pt idx="132">
                    <c:v>2001</c:v>
                  </c:pt>
                  <c:pt idx="144">
                    <c:v>2002</c:v>
                  </c:pt>
                  <c:pt idx="156">
                    <c:v>2003</c:v>
                  </c:pt>
                  <c:pt idx="168">
                    <c:v>2004</c:v>
                  </c:pt>
                  <c:pt idx="180">
                    <c:v>2005</c:v>
                  </c:pt>
                  <c:pt idx="192">
                    <c:v>2006</c:v>
                  </c:pt>
                  <c:pt idx="204">
                    <c:v>2007</c:v>
                  </c:pt>
                  <c:pt idx="216">
                    <c:v>2008</c:v>
                  </c:pt>
                  <c:pt idx="228">
                    <c:v>2009</c:v>
                  </c:pt>
                  <c:pt idx="240">
                    <c:v>2010</c:v>
                  </c:pt>
                  <c:pt idx="252">
                    <c:v>2011</c:v>
                  </c:pt>
                  <c:pt idx="264">
                    <c:v>2012</c:v>
                  </c:pt>
                  <c:pt idx="276">
                    <c:v>2013</c:v>
                  </c:pt>
                  <c:pt idx="288">
                    <c:v>2014</c:v>
                  </c:pt>
                  <c:pt idx="300">
                    <c:v>2015</c:v>
                  </c:pt>
                  <c:pt idx="312">
                    <c:v>2016</c:v>
                  </c:pt>
                  <c:pt idx="324">
                    <c:v>2017</c:v>
                  </c:pt>
                  <c:pt idx="336">
                    <c:v>2018</c:v>
                  </c:pt>
                  <c:pt idx="348">
                    <c:v>2019</c:v>
                  </c:pt>
                  <c:pt idx="360">
                    <c:v>2020</c:v>
                  </c:pt>
                  <c:pt idx="372">
                    <c:v>2021</c:v>
                  </c:pt>
                  <c:pt idx="384">
                    <c:v>2022</c:v>
                  </c:pt>
                  <c:pt idx="396">
                    <c:v>2023</c:v>
                  </c:pt>
                  <c:pt idx="408">
                    <c:v>2024</c:v>
                  </c:pt>
                  <c:pt idx="420">
                    <c:v>2025</c:v>
                  </c:pt>
                </c:lvl>
              </c:multiLvlStrCache>
            </c:multiLvlStrRef>
          </c:cat>
          <c:val>
            <c:numRef>
              <c:f>'BLS Data Series'!$N$12:$N$443</c:f>
              <c:numCache>
                <c:formatCode>General</c:formatCode>
                <c:ptCount val="432"/>
                <c:pt idx="361" formatCode="#0.0">
                  <c:v>3.2</c:v>
                </c:pt>
                <c:pt idx="362" formatCode="#0.0">
                  <c:v>3.9</c:v>
                </c:pt>
                <c:pt idx="363" formatCode="#0.0">
                  <c:v>11.9</c:v>
                </c:pt>
              </c:numCache>
            </c:numRef>
          </c:val>
          <c:smooth val="0"/>
          <c:extLst>
            <c:ext xmlns:c16="http://schemas.microsoft.com/office/drawing/2014/chart" uri="{C3380CC4-5D6E-409C-BE32-E72D297353CC}">
              <c16:uniqueId val="{00000012-FD21-624F-AB38-8D8EEF0C1FCE}"/>
            </c:ext>
          </c:extLst>
        </c:ser>
        <c:dLbls>
          <c:showLegendKey val="0"/>
          <c:showVal val="0"/>
          <c:showCatName val="0"/>
          <c:showSerName val="0"/>
          <c:showPercent val="0"/>
          <c:showBubbleSize val="0"/>
        </c:dLbls>
        <c:smooth val="0"/>
        <c:axId val="712709696"/>
        <c:axId val="712834304"/>
      </c:lineChart>
      <c:catAx>
        <c:axId val="71270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2834304"/>
        <c:crosses val="autoZero"/>
        <c:auto val="1"/>
        <c:lblAlgn val="ctr"/>
        <c:lblOffset val="100"/>
        <c:tickLblSkip val="5"/>
        <c:noMultiLvlLbl val="0"/>
      </c:catAx>
      <c:valAx>
        <c:axId val="71283430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12709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Percent Change in Employment Since Jan 2020</a:t>
            </a:r>
          </a:p>
          <a:p>
            <a:pPr>
              <a:defRPr/>
            </a:pPr>
            <a:r>
              <a:rPr lang="en-US"/>
              <a:t>KC vs. US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870393153980753"/>
          <c:y val="0.17516438777452881"/>
          <c:w val="0.84483773512685911"/>
          <c:h val="0.63476399919941806"/>
        </c:manualLayout>
      </c:layout>
      <c:lineChart>
        <c:grouping val="standard"/>
        <c:varyColors val="0"/>
        <c:ser>
          <c:idx val="0"/>
          <c:order val="0"/>
          <c:tx>
            <c:strRef>
              <c:f>'Total Emp analysis'!$A$76</c:f>
              <c:strCache>
                <c:ptCount val="1"/>
                <c:pt idx="0">
                  <c:v>US</c:v>
                </c:pt>
              </c:strCache>
            </c:strRef>
          </c:tx>
          <c:spPr>
            <a:ln w="28575" cap="rnd">
              <a:solidFill>
                <a:schemeClr val="accent2"/>
              </a:solidFill>
              <a:round/>
            </a:ln>
            <a:effectLst/>
          </c:spPr>
          <c:marker>
            <c:symbol val="none"/>
          </c:marker>
          <c:dLbls>
            <c:dLbl>
              <c:idx val="78"/>
              <c:layout>
                <c:manualLayout>
                  <c:x val="0"/>
                  <c:y val="-2.23186608803472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01-144F-B641-1857614306B0}"/>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'Total Emp analysis'!$ML$73:$PQ$73</c:f>
              <c:strCache>
                <c:ptCount val="84"/>
                <c:pt idx="0">
                  <c:v>Jan
2019</c:v>
                </c:pt>
                <c:pt idx="1">
                  <c:v>Feb
2019</c:v>
                </c:pt>
                <c:pt idx="2">
                  <c:v>Mar
2019</c:v>
                </c:pt>
                <c:pt idx="3">
                  <c:v>Apr
2019</c:v>
                </c:pt>
                <c:pt idx="4">
                  <c:v>May
2019</c:v>
                </c:pt>
                <c:pt idx="5">
                  <c:v>Jun
2019</c:v>
                </c:pt>
                <c:pt idx="6">
                  <c:v>Jul
2019</c:v>
                </c:pt>
                <c:pt idx="7">
                  <c:v>Aug
2019</c:v>
                </c:pt>
                <c:pt idx="8">
                  <c:v>Sep
2019</c:v>
                </c:pt>
                <c:pt idx="9">
                  <c:v>Oct
2019</c:v>
                </c:pt>
                <c:pt idx="10">
                  <c:v>Nov
2019</c:v>
                </c:pt>
                <c:pt idx="11">
                  <c:v>Dec
2019</c:v>
                </c:pt>
                <c:pt idx="12">
                  <c:v>Jan
2020</c:v>
                </c:pt>
                <c:pt idx="13">
                  <c:v>Feb
2020</c:v>
                </c:pt>
                <c:pt idx="14">
                  <c:v>Mar
2020</c:v>
                </c:pt>
                <c:pt idx="15">
                  <c:v>Apr
2020</c:v>
                </c:pt>
                <c:pt idx="16">
                  <c:v>May
2020</c:v>
                </c:pt>
                <c:pt idx="17">
                  <c:v>Jun
2020</c:v>
                </c:pt>
                <c:pt idx="18">
                  <c:v>Jul
2020</c:v>
                </c:pt>
                <c:pt idx="19">
                  <c:v>Aug
2020</c:v>
                </c:pt>
                <c:pt idx="20">
                  <c:v>Sep
2020</c:v>
                </c:pt>
                <c:pt idx="21">
                  <c:v>Oct
2020</c:v>
                </c:pt>
                <c:pt idx="22">
                  <c:v>Nov
2020</c:v>
                </c:pt>
                <c:pt idx="23">
                  <c:v>Dec
2020</c:v>
                </c:pt>
                <c:pt idx="24">
                  <c:v>Jan
2021</c:v>
                </c:pt>
                <c:pt idx="25">
                  <c:v>Feb
2021</c:v>
                </c:pt>
                <c:pt idx="26">
                  <c:v>Mar
2021</c:v>
                </c:pt>
                <c:pt idx="27">
                  <c:v>Apr
2021</c:v>
                </c:pt>
                <c:pt idx="28">
                  <c:v>May
2021</c:v>
                </c:pt>
                <c:pt idx="29">
                  <c:v>Jun
2021</c:v>
                </c:pt>
                <c:pt idx="30">
                  <c:v>Jul
2021</c:v>
                </c:pt>
                <c:pt idx="31">
                  <c:v>Aug
2021</c:v>
                </c:pt>
                <c:pt idx="32">
                  <c:v>Sep
2021</c:v>
                </c:pt>
                <c:pt idx="33">
                  <c:v>Oct
2021</c:v>
                </c:pt>
                <c:pt idx="34">
                  <c:v>Nov
2021</c:v>
                </c:pt>
                <c:pt idx="35">
                  <c:v>Dec
2021</c:v>
                </c:pt>
                <c:pt idx="36">
                  <c:v>Jan
2022</c:v>
                </c:pt>
                <c:pt idx="37">
                  <c:v>Feb
2022</c:v>
                </c:pt>
                <c:pt idx="38">
                  <c:v>Mar
2022</c:v>
                </c:pt>
                <c:pt idx="39">
                  <c:v>Apr
2022</c:v>
                </c:pt>
                <c:pt idx="40">
                  <c:v>May
2022</c:v>
                </c:pt>
                <c:pt idx="41">
                  <c:v>Jun
2022</c:v>
                </c:pt>
                <c:pt idx="42">
                  <c:v>Jul
2022</c:v>
                </c:pt>
                <c:pt idx="43">
                  <c:v>Aug
2022</c:v>
                </c:pt>
                <c:pt idx="44">
                  <c:v>Sep
2022</c:v>
                </c:pt>
                <c:pt idx="45">
                  <c:v>Oct
2022</c:v>
                </c:pt>
                <c:pt idx="46">
                  <c:v>Nov
2022</c:v>
                </c:pt>
                <c:pt idx="47">
                  <c:v>Dec
2022</c:v>
                </c:pt>
                <c:pt idx="48">
                  <c:v>Jan
2023</c:v>
                </c:pt>
                <c:pt idx="49">
                  <c:v>Feb
2023</c:v>
                </c:pt>
                <c:pt idx="50">
                  <c:v>Mar
2023</c:v>
                </c:pt>
                <c:pt idx="51">
                  <c:v>Apr
2023</c:v>
                </c:pt>
                <c:pt idx="52">
                  <c:v>May
2023</c:v>
                </c:pt>
                <c:pt idx="53">
                  <c:v>Jun
2023</c:v>
                </c:pt>
                <c:pt idx="54">
                  <c:v>Jul
2023</c:v>
                </c:pt>
                <c:pt idx="55">
                  <c:v>Aug
2023</c:v>
                </c:pt>
                <c:pt idx="56">
                  <c:v>Sep
2023</c:v>
                </c:pt>
                <c:pt idx="57">
                  <c:v>Oct
2023</c:v>
                </c:pt>
                <c:pt idx="58">
                  <c:v>Nov
2023</c:v>
                </c:pt>
                <c:pt idx="59">
                  <c:v>Dec
2023</c:v>
                </c:pt>
                <c:pt idx="60">
                  <c:v>Jan
2024</c:v>
                </c:pt>
                <c:pt idx="61">
                  <c:v>Feb
2024</c:v>
                </c:pt>
                <c:pt idx="62">
                  <c:v>Mar
2024</c:v>
                </c:pt>
                <c:pt idx="63">
                  <c:v>Apr
2024</c:v>
                </c:pt>
                <c:pt idx="64">
                  <c:v>May
2024</c:v>
                </c:pt>
                <c:pt idx="65">
                  <c:v>Jun
2024</c:v>
                </c:pt>
                <c:pt idx="66">
                  <c:v>Jul
2024</c:v>
                </c:pt>
                <c:pt idx="67">
                  <c:v>Aug
2024</c:v>
                </c:pt>
                <c:pt idx="68">
                  <c:v>Sep
2024</c:v>
                </c:pt>
                <c:pt idx="69">
                  <c:v>Oct
2024</c:v>
                </c:pt>
                <c:pt idx="70">
                  <c:v>Nov
2024</c:v>
                </c:pt>
                <c:pt idx="71">
                  <c:v>Dec
2024</c:v>
                </c:pt>
                <c:pt idx="72">
                  <c:v>Jan
2025</c:v>
                </c:pt>
                <c:pt idx="73">
                  <c:v>Feb
2025</c:v>
                </c:pt>
                <c:pt idx="74">
                  <c:v>Mar
2025</c:v>
                </c:pt>
                <c:pt idx="75">
                  <c:v>Apr
2025</c:v>
                </c:pt>
                <c:pt idx="76">
                  <c:v>May
2025</c:v>
                </c:pt>
                <c:pt idx="77">
                  <c:v>Jun
2025</c:v>
                </c:pt>
                <c:pt idx="78">
                  <c:v>Jul
2025</c:v>
                </c:pt>
                <c:pt idx="79">
                  <c:v>Aug
2025</c:v>
                </c:pt>
                <c:pt idx="80">
                  <c:v>Sep
2025</c:v>
                </c:pt>
                <c:pt idx="81">
                  <c:v>Oct
2025</c:v>
                </c:pt>
                <c:pt idx="82">
                  <c:v>Nov
2025</c:v>
                </c:pt>
                <c:pt idx="83">
                  <c:v>Dec
2025</c:v>
                </c:pt>
              </c:strCache>
            </c:strRef>
          </c:cat>
          <c:val>
            <c:numRef>
              <c:f>'Total Emp analysis'!$ML$76:$PQ$76</c:f>
              <c:numCache>
                <c:formatCode>0.0%</c:formatCode>
                <c:ptCount val="84"/>
                <c:pt idx="0">
                  <c:v>-1.297103880129713E-2</c:v>
                </c:pt>
                <c:pt idx="1">
                  <c:v>-1.2931573165999022E-2</c:v>
                </c:pt>
                <c:pt idx="2">
                  <c:v>-1.1418723812906539E-2</c:v>
                </c:pt>
                <c:pt idx="3">
                  <c:v>-9.4585972597693857E-3</c:v>
                </c:pt>
                <c:pt idx="4">
                  <c:v>-9.2744242950451028E-3</c:v>
                </c:pt>
                <c:pt idx="5">
                  <c:v>-7.8405062125487257E-3</c:v>
                </c:pt>
                <c:pt idx="6">
                  <c:v>-7.2024784418966981E-3</c:v>
                </c:pt>
                <c:pt idx="7">
                  <c:v>-5.6567410593891809E-3</c:v>
                </c:pt>
                <c:pt idx="8">
                  <c:v>-4.3806855180851256E-3</c:v>
                </c:pt>
                <c:pt idx="9">
                  <c:v>-3.755812959199134E-3</c:v>
                </c:pt>
                <c:pt idx="10">
                  <c:v>-2.3876709355329373E-3</c:v>
                </c:pt>
                <c:pt idx="11">
                  <c:v>-1.5523149883904797E-3</c:v>
                </c:pt>
                <c:pt idx="12">
                  <c:v>0</c:v>
                </c:pt>
                <c:pt idx="13">
                  <c:v>1.716755135465764E-3</c:v>
                </c:pt>
                <c:pt idx="14">
                  <c:v>-7.4721602831001599E-3</c:v>
                </c:pt>
                <c:pt idx="15">
                  <c:v>-0.14212233031421229</c:v>
                </c:pt>
                <c:pt idx="16">
                  <c:v>-0.12491531332425621</c:v>
                </c:pt>
                <c:pt idx="17">
                  <c:v>-9.4454420480033718E-2</c:v>
                </c:pt>
                <c:pt idx="18">
                  <c:v>-8.4035492761344699E-2</c:v>
                </c:pt>
                <c:pt idx="19">
                  <c:v>-7.374811716031604E-2</c:v>
                </c:pt>
                <c:pt idx="20">
                  <c:v>-6.7492813965572829E-2</c:v>
                </c:pt>
                <c:pt idx="21">
                  <c:v>-6.2947688300412419E-2</c:v>
                </c:pt>
                <c:pt idx="22">
                  <c:v>-6.1171734711999548E-2</c:v>
                </c:pt>
                <c:pt idx="23">
                  <c:v>-6.237543658859046E-2</c:v>
                </c:pt>
                <c:pt idx="24">
                  <c:v>-5.9974610441291598E-2</c:v>
                </c:pt>
                <c:pt idx="25">
                  <c:v>-5.6626609046839138E-2</c:v>
                </c:pt>
                <c:pt idx="26">
                  <c:v>-5.1206661799238273E-2</c:v>
                </c:pt>
                <c:pt idx="27">
                  <c:v>-4.8805835651939411E-2</c:v>
                </c:pt>
                <c:pt idx="28">
                  <c:v>-4.6036663575191872E-2</c:v>
                </c:pt>
                <c:pt idx="29">
                  <c:v>-4.0800889292315401E-2</c:v>
                </c:pt>
                <c:pt idx="30">
                  <c:v>-3.4677138215232439E-2</c:v>
                </c:pt>
                <c:pt idx="31">
                  <c:v>-3.1473844150206154E-2</c:v>
                </c:pt>
                <c:pt idx="32">
                  <c:v>-2.8408679808723192E-2</c:v>
                </c:pt>
                <c:pt idx="33">
                  <c:v>-2.2771671566983009E-2</c:v>
                </c:pt>
                <c:pt idx="34">
                  <c:v>-1.858173661950524E-2</c:v>
                </c:pt>
                <c:pt idx="35">
                  <c:v>-1.4799613236774034E-2</c:v>
                </c:pt>
                <c:pt idx="36">
                  <c:v>-1.3319651913096697E-2</c:v>
                </c:pt>
                <c:pt idx="37">
                  <c:v>-7.6037124007604096E-3</c:v>
                </c:pt>
                <c:pt idx="38">
                  <c:v>-4.5056600298623017E-3</c:v>
                </c:pt>
                <c:pt idx="39">
                  <c:v>-2.4994902355440773E-3</c:v>
                </c:pt>
                <c:pt idx="40">
                  <c:v>-9.1428721773845201E-4</c:v>
                </c:pt>
                <c:pt idx="41">
                  <c:v>2.1179890943294755E-3</c:v>
                </c:pt>
                <c:pt idx="42">
                  <c:v>6.6960027889049201E-3</c:v>
                </c:pt>
                <c:pt idx="43">
                  <c:v>8.2548953831784733E-3</c:v>
                </c:pt>
                <c:pt idx="44">
                  <c:v>9.7480119186219572E-3</c:v>
                </c:pt>
                <c:pt idx="45">
                  <c:v>1.2379054271826062E-2</c:v>
                </c:pt>
                <c:pt idx="46">
                  <c:v>1.4332603219080253E-2</c:v>
                </c:pt>
                <c:pt idx="47">
                  <c:v>1.5161381560339748E-2</c:v>
                </c:pt>
                <c:pt idx="48">
                  <c:v>1.8081838572396425E-2</c:v>
                </c:pt>
                <c:pt idx="49">
                  <c:v>2.0094585972597612E-2</c:v>
                </c:pt>
                <c:pt idx="50">
                  <c:v>2.0653682472653534E-2</c:v>
                </c:pt>
                <c:pt idx="51">
                  <c:v>2.2074445343383875E-2</c:v>
                </c:pt>
                <c:pt idx="52">
                  <c:v>2.3567561878827359E-2</c:v>
                </c:pt>
                <c:pt idx="53">
                  <c:v>2.5258006590761051E-2</c:v>
                </c:pt>
                <c:pt idx="54">
                  <c:v>2.623149226144661E-2</c:v>
                </c:pt>
                <c:pt idx="55">
                  <c:v>2.7264176385079386E-2</c:v>
                </c:pt>
                <c:pt idx="56">
                  <c:v>2.8303438114595014E-2</c:v>
                </c:pt>
                <c:pt idx="57">
                  <c:v>2.9526872808835147E-2</c:v>
                </c:pt>
                <c:pt idx="58">
                  <c:v>3.0454315238339635E-2</c:v>
                </c:pt>
                <c:pt idx="59">
                  <c:v>3.2223691220869322E-2</c:v>
                </c:pt>
                <c:pt idx="60">
                  <c:v>3.3006426320947746E-2</c:v>
                </c:pt>
                <c:pt idx="61">
                  <c:v>3.4466654826976084E-2</c:v>
                </c:pt>
                <c:pt idx="62">
                  <c:v>3.6084745874196633E-2</c:v>
                </c:pt>
                <c:pt idx="63">
                  <c:v>3.6860903368391984E-2</c:v>
                </c:pt>
                <c:pt idx="64">
                  <c:v>3.8130381303812966E-2</c:v>
                </c:pt>
                <c:pt idx="65">
                  <c:v>3.8702633015635035E-2</c:v>
                </c:pt>
                <c:pt idx="66">
                  <c:v>3.9281462333339956E-2</c:v>
                </c:pt>
                <c:pt idx="67">
                  <c:v>3.9748472351033737E-2</c:v>
                </c:pt>
                <c:pt idx="68">
                  <c:v>4.1327097762956289E-2</c:v>
                </c:pt>
                <c:pt idx="69">
                  <c:v>4.1616512421808638E-2</c:v>
                </c:pt>
                <c:pt idx="70">
                  <c:v>4.3333267557274402E-2</c:v>
                </c:pt>
                <c:pt idx="71">
                  <c:v>4.5457834257486951E-2</c:v>
                </c:pt>
                <c:pt idx="72">
                  <c:v>4.6187948510501231E-2</c:v>
                </c:pt>
                <c:pt idx="73">
                  <c:v>4.6858864310568293E-2</c:v>
                </c:pt>
                <c:pt idx="74">
                  <c:v>4.7648177016529569E-2</c:v>
                </c:pt>
                <c:pt idx="75">
                  <c:v>4.8687438746045197E-2</c:v>
                </c:pt>
                <c:pt idx="76">
                  <c:v>4.8812413257822485E-2</c:v>
                </c:pt>
                <c:pt idx="77">
                  <c:v>4.8726904381343195E-2</c:v>
                </c:pt>
                <c:pt idx="78">
                  <c:v>4.924653524610112E-2</c:v>
                </c:pt>
                <c:pt idx="79">
                  <c:v>4.9391242575527405E-2</c:v>
                </c:pt>
              </c:numCache>
            </c:numRef>
          </c:val>
          <c:smooth val="0"/>
          <c:extLst>
            <c:ext xmlns:c16="http://schemas.microsoft.com/office/drawing/2014/chart" uri="{C3380CC4-5D6E-409C-BE32-E72D297353CC}">
              <c16:uniqueId val="{00000000-CF01-144F-B641-1857614306B0}"/>
            </c:ext>
          </c:extLst>
        </c:ser>
        <c:ser>
          <c:idx val="1"/>
          <c:order val="1"/>
          <c:tx>
            <c:strRef>
              <c:f>'Total Emp analysis'!$A$77</c:f>
              <c:strCache>
                <c:ptCount val="1"/>
                <c:pt idx="0">
                  <c:v>KC</c:v>
                </c:pt>
              </c:strCache>
            </c:strRef>
          </c:tx>
          <c:spPr>
            <a:ln w="28575" cap="rnd">
              <a:solidFill>
                <a:schemeClr val="accent1"/>
              </a:solidFill>
              <a:round/>
            </a:ln>
            <a:effectLst/>
          </c:spPr>
          <c:marker>
            <c:symbol val="none"/>
          </c:marker>
          <c:dLbls>
            <c:dLbl>
              <c:idx val="7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01-144F-B641-1857614306B0}"/>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 Emp analysis'!$ML$73:$PQ$73</c:f>
              <c:strCache>
                <c:ptCount val="84"/>
                <c:pt idx="0">
                  <c:v>Jan
2019</c:v>
                </c:pt>
                <c:pt idx="1">
                  <c:v>Feb
2019</c:v>
                </c:pt>
                <c:pt idx="2">
                  <c:v>Mar
2019</c:v>
                </c:pt>
                <c:pt idx="3">
                  <c:v>Apr
2019</c:v>
                </c:pt>
                <c:pt idx="4">
                  <c:v>May
2019</c:v>
                </c:pt>
                <c:pt idx="5">
                  <c:v>Jun
2019</c:v>
                </c:pt>
                <c:pt idx="6">
                  <c:v>Jul
2019</c:v>
                </c:pt>
                <c:pt idx="7">
                  <c:v>Aug
2019</c:v>
                </c:pt>
                <c:pt idx="8">
                  <c:v>Sep
2019</c:v>
                </c:pt>
                <c:pt idx="9">
                  <c:v>Oct
2019</c:v>
                </c:pt>
                <c:pt idx="10">
                  <c:v>Nov
2019</c:v>
                </c:pt>
                <c:pt idx="11">
                  <c:v>Dec
2019</c:v>
                </c:pt>
                <c:pt idx="12">
                  <c:v>Jan
2020</c:v>
                </c:pt>
                <c:pt idx="13">
                  <c:v>Feb
2020</c:v>
                </c:pt>
                <c:pt idx="14">
                  <c:v>Mar
2020</c:v>
                </c:pt>
                <c:pt idx="15">
                  <c:v>Apr
2020</c:v>
                </c:pt>
                <c:pt idx="16">
                  <c:v>May
2020</c:v>
                </c:pt>
                <c:pt idx="17">
                  <c:v>Jun
2020</c:v>
                </c:pt>
                <c:pt idx="18">
                  <c:v>Jul
2020</c:v>
                </c:pt>
                <c:pt idx="19">
                  <c:v>Aug
2020</c:v>
                </c:pt>
                <c:pt idx="20">
                  <c:v>Sep
2020</c:v>
                </c:pt>
                <c:pt idx="21">
                  <c:v>Oct
2020</c:v>
                </c:pt>
                <c:pt idx="22">
                  <c:v>Nov
2020</c:v>
                </c:pt>
                <c:pt idx="23">
                  <c:v>Dec
2020</c:v>
                </c:pt>
                <c:pt idx="24">
                  <c:v>Jan
2021</c:v>
                </c:pt>
                <c:pt idx="25">
                  <c:v>Feb
2021</c:v>
                </c:pt>
                <c:pt idx="26">
                  <c:v>Mar
2021</c:v>
                </c:pt>
                <c:pt idx="27">
                  <c:v>Apr
2021</c:v>
                </c:pt>
                <c:pt idx="28">
                  <c:v>May
2021</c:v>
                </c:pt>
                <c:pt idx="29">
                  <c:v>Jun
2021</c:v>
                </c:pt>
                <c:pt idx="30">
                  <c:v>Jul
2021</c:v>
                </c:pt>
                <c:pt idx="31">
                  <c:v>Aug
2021</c:v>
                </c:pt>
                <c:pt idx="32">
                  <c:v>Sep
2021</c:v>
                </c:pt>
                <c:pt idx="33">
                  <c:v>Oct
2021</c:v>
                </c:pt>
                <c:pt idx="34">
                  <c:v>Nov
2021</c:v>
                </c:pt>
                <c:pt idx="35">
                  <c:v>Dec
2021</c:v>
                </c:pt>
                <c:pt idx="36">
                  <c:v>Jan
2022</c:v>
                </c:pt>
                <c:pt idx="37">
                  <c:v>Feb
2022</c:v>
                </c:pt>
                <c:pt idx="38">
                  <c:v>Mar
2022</c:v>
                </c:pt>
                <c:pt idx="39">
                  <c:v>Apr
2022</c:v>
                </c:pt>
                <c:pt idx="40">
                  <c:v>May
2022</c:v>
                </c:pt>
                <c:pt idx="41">
                  <c:v>Jun
2022</c:v>
                </c:pt>
                <c:pt idx="42">
                  <c:v>Jul
2022</c:v>
                </c:pt>
                <c:pt idx="43">
                  <c:v>Aug
2022</c:v>
                </c:pt>
                <c:pt idx="44">
                  <c:v>Sep
2022</c:v>
                </c:pt>
                <c:pt idx="45">
                  <c:v>Oct
2022</c:v>
                </c:pt>
                <c:pt idx="46">
                  <c:v>Nov
2022</c:v>
                </c:pt>
                <c:pt idx="47">
                  <c:v>Dec
2022</c:v>
                </c:pt>
                <c:pt idx="48">
                  <c:v>Jan
2023</c:v>
                </c:pt>
                <c:pt idx="49">
                  <c:v>Feb
2023</c:v>
                </c:pt>
                <c:pt idx="50">
                  <c:v>Mar
2023</c:v>
                </c:pt>
                <c:pt idx="51">
                  <c:v>Apr
2023</c:v>
                </c:pt>
                <c:pt idx="52">
                  <c:v>May
2023</c:v>
                </c:pt>
                <c:pt idx="53">
                  <c:v>Jun
2023</c:v>
                </c:pt>
                <c:pt idx="54">
                  <c:v>Jul
2023</c:v>
                </c:pt>
                <c:pt idx="55">
                  <c:v>Aug
2023</c:v>
                </c:pt>
                <c:pt idx="56">
                  <c:v>Sep
2023</c:v>
                </c:pt>
                <c:pt idx="57">
                  <c:v>Oct
2023</c:v>
                </c:pt>
                <c:pt idx="58">
                  <c:v>Nov
2023</c:v>
                </c:pt>
                <c:pt idx="59">
                  <c:v>Dec
2023</c:v>
                </c:pt>
                <c:pt idx="60">
                  <c:v>Jan
2024</c:v>
                </c:pt>
                <c:pt idx="61">
                  <c:v>Feb
2024</c:v>
                </c:pt>
                <c:pt idx="62">
                  <c:v>Mar
2024</c:v>
                </c:pt>
                <c:pt idx="63">
                  <c:v>Apr
2024</c:v>
                </c:pt>
                <c:pt idx="64">
                  <c:v>May
2024</c:v>
                </c:pt>
                <c:pt idx="65">
                  <c:v>Jun
2024</c:v>
                </c:pt>
                <c:pt idx="66">
                  <c:v>Jul
2024</c:v>
                </c:pt>
                <c:pt idx="67">
                  <c:v>Aug
2024</c:v>
                </c:pt>
                <c:pt idx="68">
                  <c:v>Sep
2024</c:v>
                </c:pt>
                <c:pt idx="69">
                  <c:v>Oct
2024</c:v>
                </c:pt>
                <c:pt idx="70">
                  <c:v>Nov
2024</c:v>
                </c:pt>
                <c:pt idx="71">
                  <c:v>Dec
2024</c:v>
                </c:pt>
                <c:pt idx="72">
                  <c:v>Jan
2025</c:v>
                </c:pt>
                <c:pt idx="73">
                  <c:v>Feb
2025</c:v>
                </c:pt>
                <c:pt idx="74">
                  <c:v>Mar
2025</c:v>
                </c:pt>
                <c:pt idx="75">
                  <c:v>Apr
2025</c:v>
                </c:pt>
                <c:pt idx="76">
                  <c:v>May
2025</c:v>
                </c:pt>
                <c:pt idx="77">
                  <c:v>Jun
2025</c:v>
                </c:pt>
                <c:pt idx="78">
                  <c:v>Jul
2025</c:v>
                </c:pt>
                <c:pt idx="79">
                  <c:v>Aug
2025</c:v>
                </c:pt>
                <c:pt idx="80">
                  <c:v>Sep
2025</c:v>
                </c:pt>
                <c:pt idx="81">
                  <c:v>Oct
2025</c:v>
                </c:pt>
                <c:pt idx="82">
                  <c:v>Nov
2025</c:v>
                </c:pt>
                <c:pt idx="83">
                  <c:v>Dec
2025</c:v>
                </c:pt>
              </c:strCache>
            </c:strRef>
          </c:cat>
          <c:val>
            <c:numRef>
              <c:f>'Total Emp analysis'!$ML$77:$PQ$77</c:f>
              <c:numCache>
                <c:formatCode>0.0%</c:formatCode>
                <c:ptCount val="84"/>
                <c:pt idx="0">
                  <c:v>-1.2911963882618505E-2</c:v>
                </c:pt>
                <c:pt idx="1">
                  <c:v>-1.5530474040632125E-2</c:v>
                </c:pt>
                <c:pt idx="2">
                  <c:v>-1.4446952595936757E-2</c:v>
                </c:pt>
                <c:pt idx="3">
                  <c:v>-8.8487584650112083E-3</c:v>
                </c:pt>
                <c:pt idx="4">
                  <c:v>-8.0361173814899045E-3</c:v>
                </c:pt>
                <c:pt idx="5">
                  <c:v>-7.9458239277652165E-3</c:v>
                </c:pt>
                <c:pt idx="6">
                  <c:v>-9.9322799097065761E-3</c:v>
                </c:pt>
                <c:pt idx="7">
                  <c:v>-7.3137697516929556E-3</c:v>
                </c:pt>
                <c:pt idx="8">
                  <c:v>-5.9593679458238569E-3</c:v>
                </c:pt>
                <c:pt idx="9">
                  <c:v>-4.6049661399547581E-3</c:v>
                </c:pt>
                <c:pt idx="10">
                  <c:v>-3.2505643340856594E-3</c:v>
                </c:pt>
                <c:pt idx="11">
                  <c:v>-8.1264108352152586E-4</c:v>
                </c:pt>
                <c:pt idx="12">
                  <c:v>0</c:v>
                </c:pt>
                <c:pt idx="13">
                  <c:v>-1.2641083521445218E-3</c:v>
                </c:pt>
                <c:pt idx="14">
                  <c:v>-3.2505643340856594E-3</c:v>
                </c:pt>
                <c:pt idx="15">
                  <c:v>-0.12388261851015803</c:v>
                </c:pt>
                <c:pt idx="16">
                  <c:v>-0.1004063205417608</c:v>
                </c:pt>
                <c:pt idx="17">
                  <c:v>-7.1963882618510167E-2</c:v>
                </c:pt>
                <c:pt idx="18">
                  <c:v>-6.1670428893905171E-2</c:v>
                </c:pt>
                <c:pt idx="19">
                  <c:v>-5.155756207674933E-2</c:v>
                </c:pt>
                <c:pt idx="20">
                  <c:v>-5.3092550790067694E-2</c:v>
                </c:pt>
                <c:pt idx="21">
                  <c:v>-4.7584650112866833E-2</c:v>
                </c:pt>
                <c:pt idx="22">
                  <c:v>-4.5146726862302478E-2</c:v>
                </c:pt>
                <c:pt idx="23">
                  <c:v>-4.0361173814898454E-2</c:v>
                </c:pt>
                <c:pt idx="24">
                  <c:v>-3.7381489841986526E-2</c:v>
                </c:pt>
                <c:pt idx="25">
                  <c:v>-4.6591422121896042E-2</c:v>
                </c:pt>
                <c:pt idx="26">
                  <c:v>-3.4492099322799175E-2</c:v>
                </c:pt>
                <c:pt idx="27">
                  <c:v>-3.5575620767494431E-2</c:v>
                </c:pt>
                <c:pt idx="28">
                  <c:v>-3.3498871331828384E-2</c:v>
                </c:pt>
                <c:pt idx="29">
                  <c:v>-3.3318284424379341E-2</c:v>
                </c:pt>
                <c:pt idx="30">
                  <c:v>-2.0677200902934567E-2</c:v>
                </c:pt>
                <c:pt idx="31">
                  <c:v>-2.0316027088036148E-2</c:v>
                </c:pt>
                <c:pt idx="32">
                  <c:v>-2.9887133182844194E-2</c:v>
                </c:pt>
                <c:pt idx="33">
                  <c:v>-1.6794582392776425E-2</c:v>
                </c:pt>
                <c:pt idx="34">
                  <c:v>-1.4898419864559864E-2</c:v>
                </c:pt>
                <c:pt idx="35">
                  <c:v>-1.3544018058690765E-2</c:v>
                </c:pt>
                <c:pt idx="36">
                  <c:v>-1.0474040632054149E-2</c:v>
                </c:pt>
                <c:pt idx="37">
                  <c:v>-5.9593679458238569E-3</c:v>
                </c:pt>
                <c:pt idx="38">
                  <c:v>-5.417607223476284E-3</c:v>
                </c:pt>
                <c:pt idx="39">
                  <c:v>-4.4243792325057152E-3</c:v>
                </c:pt>
                <c:pt idx="40">
                  <c:v>-3.8826185101579203E-3</c:v>
                </c:pt>
                <c:pt idx="41">
                  <c:v>-6.2302483069978098E-3</c:v>
                </c:pt>
                <c:pt idx="42">
                  <c:v>8.3972911963883234E-3</c:v>
                </c:pt>
                <c:pt idx="43">
                  <c:v>9.7516930022572001E-3</c:v>
                </c:pt>
                <c:pt idx="44">
                  <c:v>9.0293453724605843E-3</c:v>
                </c:pt>
                <c:pt idx="45">
                  <c:v>1.1286681715575675E-2</c:v>
                </c:pt>
                <c:pt idx="46">
                  <c:v>1.3453724604966188E-2</c:v>
                </c:pt>
                <c:pt idx="47">
                  <c:v>1.3002257336343304E-2</c:v>
                </c:pt>
                <c:pt idx="48">
                  <c:v>1.6162528216704386E-2</c:v>
                </c:pt>
                <c:pt idx="49">
                  <c:v>1.6343115124153318E-2</c:v>
                </c:pt>
                <c:pt idx="50">
                  <c:v>1.9774266365688575E-2</c:v>
                </c:pt>
                <c:pt idx="51">
                  <c:v>2.2302483069977397E-2</c:v>
                </c:pt>
                <c:pt idx="52">
                  <c:v>2.3295711060947966E-2</c:v>
                </c:pt>
                <c:pt idx="53">
                  <c:v>2.7268623024830685E-2</c:v>
                </c:pt>
                <c:pt idx="54">
                  <c:v>3.1151241534988605E-2</c:v>
                </c:pt>
                <c:pt idx="55">
                  <c:v>2.2302483069977397E-2</c:v>
                </c:pt>
                <c:pt idx="56">
                  <c:v>2.6726862302483001E-2</c:v>
                </c:pt>
                <c:pt idx="57">
                  <c:v>2.7088036117381531E-2</c:v>
                </c:pt>
                <c:pt idx="58">
                  <c:v>2.8713318284424361E-2</c:v>
                </c:pt>
                <c:pt idx="59">
                  <c:v>3.0880361173814874E-2</c:v>
                </c:pt>
                <c:pt idx="60">
                  <c:v>2.6004514672686163E-2</c:v>
                </c:pt>
                <c:pt idx="61">
                  <c:v>3.4582392776523641E-2</c:v>
                </c:pt>
                <c:pt idx="62">
                  <c:v>3.6659142212189577E-2</c:v>
                </c:pt>
                <c:pt idx="63">
                  <c:v>4.045146726862292E-2</c:v>
                </c:pt>
                <c:pt idx="64">
                  <c:v>4.0090293453724613E-2</c:v>
                </c:pt>
                <c:pt idx="65">
                  <c:v>3.9367945823927775E-2</c:v>
                </c:pt>
                <c:pt idx="66">
                  <c:v>3.6027088036117538E-2</c:v>
                </c:pt>
                <c:pt idx="67">
                  <c:v>3.8916478555304668E-2</c:v>
                </c:pt>
                <c:pt idx="68">
                  <c:v>4.0361173814898565E-2</c:v>
                </c:pt>
                <c:pt idx="69">
                  <c:v>3.8735891647855514E-2</c:v>
                </c:pt>
                <c:pt idx="70">
                  <c:v>3.8645598194130937E-2</c:v>
                </c:pt>
                <c:pt idx="71">
                  <c:v>4.1715575620767442E-2</c:v>
                </c:pt>
                <c:pt idx="72">
                  <c:v>3.2415349887133349E-2</c:v>
                </c:pt>
                <c:pt idx="73">
                  <c:v>3.5756207674943585E-2</c:v>
                </c:pt>
                <c:pt idx="74">
                  <c:v>3.7742663656884945E-2</c:v>
                </c:pt>
                <c:pt idx="75">
                  <c:v>3.5575620767494431E-2</c:v>
                </c:pt>
                <c:pt idx="76">
                  <c:v>3.7291196388261838E-2</c:v>
                </c:pt>
                <c:pt idx="77">
                  <c:v>3.4762979683973017E-2</c:v>
                </c:pt>
                <c:pt idx="78">
                  <c:v>4.1083521444695181E-2</c:v>
                </c:pt>
                <c:pt idx="79">
                  <c:v>3.6388261851015846E-2</c:v>
                </c:pt>
              </c:numCache>
            </c:numRef>
          </c:val>
          <c:smooth val="0"/>
          <c:extLst>
            <c:ext xmlns:c16="http://schemas.microsoft.com/office/drawing/2014/chart" uri="{C3380CC4-5D6E-409C-BE32-E72D297353CC}">
              <c16:uniqueId val="{00000001-CF01-144F-B641-1857614306B0}"/>
            </c:ext>
          </c:extLst>
        </c:ser>
        <c:dLbls>
          <c:showLegendKey val="0"/>
          <c:showVal val="0"/>
          <c:showCatName val="0"/>
          <c:showSerName val="0"/>
          <c:showPercent val="0"/>
          <c:showBubbleSize val="0"/>
        </c:dLbls>
        <c:smooth val="0"/>
        <c:axId val="851470431"/>
        <c:axId val="287484720"/>
      </c:lineChart>
      <c:catAx>
        <c:axId val="851470431"/>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7484720"/>
        <c:crosses val="autoZero"/>
        <c:auto val="1"/>
        <c:lblAlgn val="ctr"/>
        <c:lblOffset val="100"/>
        <c:noMultiLvlLbl val="0"/>
      </c:catAx>
      <c:valAx>
        <c:axId val="2874847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1470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Percent Change in Employment Since Apr 2020</a:t>
            </a:r>
          </a:p>
          <a:p>
            <a:pPr>
              <a:defRPr/>
            </a:pPr>
            <a:r>
              <a:rPr lang="en-US"/>
              <a:t>KC vs. US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'BLS Data Series'!$A$82</c:f>
              <c:strCache>
                <c:ptCount val="1"/>
                <c:pt idx="0">
                  <c:v>US</c:v>
                </c:pt>
              </c:strCache>
            </c:strRef>
          </c:tx>
          <c:spPr>
            <a:ln w="28575" cap="rnd">
              <a:solidFill>
                <a:schemeClr val="accent1"/>
              </a:solidFill>
              <a:round/>
            </a:ln>
            <a:effectLst/>
          </c:spPr>
          <c:marker>
            <c:symbol val="none"/>
          </c:marker>
          <c:dLbls>
            <c:dLbl>
              <c:idx val="7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4B5-3444-ABE3-6A27602EF43B}"/>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'BLS Data Series'!$ML$75:$PQ$75</c:f>
              <c:strCache>
                <c:ptCount val="84"/>
                <c:pt idx="0">
                  <c:v>Jan
2019</c:v>
                </c:pt>
                <c:pt idx="1">
                  <c:v>Feb
2019</c:v>
                </c:pt>
                <c:pt idx="2">
                  <c:v>Mar
2019</c:v>
                </c:pt>
                <c:pt idx="3">
                  <c:v>Apr
2019</c:v>
                </c:pt>
                <c:pt idx="4">
                  <c:v>May
2019</c:v>
                </c:pt>
                <c:pt idx="5">
                  <c:v>Jun
2019</c:v>
                </c:pt>
                <c:pt idx="6">
                  <c:v>Jul
2019</c:v>
                </c:pt>
                <c:pt idx="7">
                  <c:v>Aug
2019</c:v>
                </c:pt>
                <c:pt idx="8">
                  <c:v>Sep
2019</c:v>
                </c:pt>
                <c:pt idx="9">
                  <c:v>Oct
2019</c:v>
                </c:pt>
                <c:pt idx="10">
                  <c:v>Nov
2019</c:v>
                </c:pt>
                <c:pt idx="11">
                  <c:v>Dec
2019</c:v>
                </c:pt>
                <c:pt idx="12">
                  <c:v>Jan
2020</c:v>
                </c:pt>
                <c:pt idx="13">
                  <c:v>Feb
2020</c:v>
                </c:pt>
                <c:pt idx="14">
                  <c:v>Mar
2020</c:v>
                </c:pt>
                <c:pt idx="15">
                  <c:v>Apr
2020</c:v>
                </c:pt>
                <c:pt idx="16">
                  <c:v>May
2020</c:v>
                </c:pt>
                <c:pt idx="17">
                  <c:v>Jun
2020</c:v>
                </c:pt>
                <c:pt idx="18">
                  <c:v>Jul
2020</c:v>
                </c:pt>
                <c:pt idx="19">
                  <c:v>Aug
2020</c:v>
                </c:pt>
                <c:pt idx="20">
                  <c:v>Sep
2020</c:v>
                </c:pt>
                <c:pt idx="21">
                  <c:v>Oct
2020</c:v>
                </c:pt>
                <c:pt idx="22">
                  <c:v>Nov
2020</c:v>
                </c:pt>
                <c:pt idx="23">
                  <c:v>Dec
2020</c:v>
                </c:pt>
                <c:pt idx="24">
                  <c:v>Jan
2021</c:v>
                </c:pt>
                <c:pt idx="25">
                  <c:v>Feb
2021</c:v>
                </c:pt>
                <c:pt idx="26">
                  <c:v>Mar
2021</c:v>
                </c:pt>
                <c:pt idx="27">
                  <c:v>Apr
2021</c:v>
                </c:pt>
                <c:pt idx="28">
                  <c:v>May
2021</c:v>
                </c:pt>
                <c:pt idx="29">
                  <c:v>Jun
2021</c:v>
                </c:pt>
                <c:pt idx="30">
                  <c:v>Jul
2021</c:v>
                </c:pt>
                <c:pt idx="31">
                  <c:v>Aug
2021</c:v>
                </c:pt>
                <c:pt idx="32">
                  <c:v>Sep
2021</c:v>
                </c:pt>
                <c:pt idx="33">
                  <c:v>Oct
2021</c:v>
                </c:pt>
                <c:pt idx="34">
                  <c:v>Nov
2021</c:v>
                </c:pt>
                <c:pt idx="35">
                  <c:v>Dec
2021</c:v>
                </c:pt>
                <c:pt idx="36">
                  <c:v>Jan
2022</c:v>
                </c:pt>
                <c:pt idx="37">
                  <c:v>Feb
2022</c:v>
                </c:pt>
                <c:pt idx="38">
                  <c:v>Mar
2022</c:v>
                </c:pt>
                <c:pt idx="39">
                  <c:v>Apr
2022</c:v>
                </c:pt>
                <c:pt idx="40">
                  <c:v>May
2022</c:v>
                </c:pt>
                <c:pt idx="41">
                  <c:v>Jun
2022</c:v>
                </c:pt>
                <c:pt idx="42">
                  <c:v>Jul
2022</c:v>
                </c:pt>
                <c:pt idx="43">
                  <c:v>Aug
2022</c:v>
                </c:pt>
                <c:pt idx="44">
                  <c:v>Sep
2022</c:v>
                </c:pt>
                <c:pt idx="45">
                  <c:v>Oct
2022</c:v>
                </c:pt>
                <c:pt idx="46">
                  <c:v>Nov
2022</c:v>
                </c:pt>
                <c:pt idx="47">
                  <c:v>Dec
2022</c:v>
                </c:pt>
                <c:pt idx="48">
                  <c:v>Jan
2023</c:v>
                </c:pt>
                <c:pt idx="49">
                  <c:v>Feb
2023</c:v>
                </c:pt>
                <c:pt idx="50">
                  <c:v>Mar
2023</c:v>
                </c:pt>
                <c:pt idx="51">
                  <c:v>Apr
2023</c:v>
                </c:pt>
                <c:pt idx="52">
                  <c:v>May
2023</c:v>
                </c:pt>
                <c:pt idx="53">
                  <c:v>Jun
2023</c:v>
                </c:pt>
                <c:pt idx="54">
                  <c:v>Jul
2023</c:v>
                </c:pt>
                <c:pt idx="55">
                  <c:v>Aug
2023</c:v>
                </c:pt>
                <c:pt idx="56">
                  <c:v>Sep
2023</c:v>
                </c:pt>
                <c:pt idx="57">
                  <c:v>Oct
2023</c:v>
                </c:pt>
                <c:pt idx="58">
                  <c:v>Nov
2023</c:v>
                </c:pt>
                <c:pt idx="59">
                  <c:v>Dec
2023</c:v>
                </c:pt>
                <c:pt idx="60">
                  <c:v>Jan
2024</c:v>
                </c:pt>
                <c:pt idx="61">
                  <c:v>Feb
2024</c:v>
                </c:pt>
                <c:pt idx="62">
                  <c:v>Mar
2024</c:v>
                </c:pt>
                <c:pt idx="63">
                  <c:v>Apr
2024</c:v>
                </c:pt>
                <c:pt idx="64">
                  <c:v>May
2024</c:v>
                </c:pt>
                <c:pt idx="65">
                  <c:v>Jun
2024</c:v>
                </c:pt>
                <c:pt idx="66">
                  <c:v>Jul
2024</c:v>
                </c:pt>
                <c:pt idx="67">
                  <c:v>Aug
2024</c:v>
                </c:pt>
                <c:pt idx="68">
                  <c:v>Sep
2024</c:v>
                </c:pt>
                <c:pt idx="69">
                  <c:v>Oct
2024</c:v>
                </c:pt>
                <c:pt idx="70">
                  <c:v>Nov
2024</c:v>
                </c:pt>
                <c:pt idx="71">
                  <c:v>Dec
2024</c:v>
                </c:pt>
                <c:pt idx="72">
                  <c:v>Jan
2025</c:v>
                </c:pt>
                <c:pt idx="73">
                  <c:v>Feb
2025</c:v>
                </c:pt>
                <c:pt idx="74">
                  <c:v>Mar
2025</c:v>
                </c:pt>
                <c:pt idx="75">
                  <c:v>Apr
2025</c:v>
                </c:pt>
                <c:pt idx="76">
                  <c:v>May
2025</c:v>
                </c:pt>
                <c:pt idx="77">
                  <c:v>Jun
2025</c:v>
                </c:pt>
                <c:pt idx="78">
                  <c:v>Jul
2025</c:v>
                </c:pt>
                <c:pt idx="79">
                  <c:v>Aug
2025</c:v>
                </c:pt>
                <c:pt idx="80">
                  <c:v>Sep
2025</c:v>
                </c:pt>
                <c:pt idx="81">
                  <c:v>Oct
2025</c:v>
                </c:pt>
                <c:pt idx="82">
                  <c:v>Nov
2025</c:v>
                </c:pt>
                <c:pt idx="83">
                  <c:v>Dec
2025</c:v>
                </c:pt>
              </c:strCache>
            </c:strRef>
          </c:cat>
          <c:val>
            <c:numRef>
              <c:f>'BLS Data Series'!$ML$82:$PQ$82</c:f>
              <c:numCache>
                <c:formatCode>0.0%</c:formatCode>
                <c:ptCount val="84"/>
                <c:pt idx="0">
                  <c:v>0.15054744525547448</c:v>
                </c:pt>
                <c:pt idx="1">
                  <c:v>0.15059344905845551</c:v>
                </c:pt>
                <c:pt idx="2">
                  <c:v>0.15235692817272906</c:v>
                </c:pt>
                <c:pt idx="3">
                  <c:v>0.15464178372078763</c:v>
                </c:pt>
                <c:pt idx="4">
                  <c:v>0.15485646813469911</c:v>
                </c:pt>
                <c:pt idx="5">
                  <c:v>0.15652793964301059</c:v>
                </c:pt>
                <c:pt idx="6">
                  <c:v>0.15727166779120405</c:v>
                </c:pt>
                <c:pt idx="7">
                  <c:v>0.15907348340796168</c:v>
                </c:pt>
                <c:pt idx="8">
                  <c:v>0.16056093970434882</c:v>
                </c:pt>
                <c:pt idx="9">
                  <c:v>0.16128933325154882</c:v>
                </c:pt>
                <c:pt idx="10">
                  <c:v>0.16288413175489169</c:v>
                </c:pt>
                <c:pt idx="11">
                  <c:v>0.16385787891799053</c:v>
                </c:pt>
                <c:pt idx="12">
                  <c:v>0.16566736183524511</c:v>
                </c:pt>
                <c:pt idx="13">
                  <c:v>0.16766852726492054</c:v>
                </c:pt>
                <c:pt idx="14">
                  <c:v>0.15695730847083356</c:v>
                </c:pt>
                <c:pt idx="15">
                  <c:v>0</c:v>
                </c:pt>
                <c:pt idx="16">
                  <c:v>2.0057658099736253E-2</c:v>
                </c:pt>
                <c:pt idx="17">
                  <c:v>5.5564926700607309E-2</c:v>
                </c:pt>
                <c:pt idx="18">
                  <c:v>6.7709930687603448E-2</c:v>
                </c:pt>
                <c:pt idx="19">
                  <c:v>7.9701588664663037E-2</c:v>
                </c:pt>
                <c:pt idx="20">
                  <c:v>8.699319143715889E-2</c:v>
                </c:pt>
                <c:pt idx="21">
                  <c:v>9.2291296080476037E-2</c:v>
                </c:pt>
                <c:pt idx="22">
                  <c:v>9.4361467214623129E-2</c:v>
                </c:pt>
                <c:pt idx="23">
                  <c:v>9.2958351223701108E-2</c:v>
                </c:pt>
                <c:pt idx="24">
                  <c:v>9.5756915905048201E-2</c:v>
                </c:pt>
                <c:pt idx="25">
                  <c:v>9.9659571857940277E-2</c:v>
                </c:pt>
                <c:pt idx="26">
                  <c:v>0.10597742746733729</c:v>
                </c:pt>
                <c:pt idx="27">
                  <c:v>0.10877599214868439</c:v>
                </c:pt>
                <c:pt idx="28">
                  <c:v>0.11200392565785444</c:v>
                </c:pt>
                <c:pt idx="29">
                  <c:v>0.11810709685333998</c:v>
                </c:pt>
                <c:pt idx="30">
                  <c:v>0.12524535361589884</c:v>
                </c:pt>
                <c:pt idx="31">
                  <c:v>0.12897932895786046</c:v>
                </c:pt>
                <c:pt idx="32">
                  <c:v>0.13255229098938837</c:v>
                </c:pt>
                <c:pt idx="33">
                  <c:v>0.13912316751518117</c:v>
                </c:pt>
                <c:pt idx="34">
                  <c:v>0.14400723793166903</c:v>
                </c:pt>
                <c:pt idx="35">
                  <c:v>0.14841593571735268</c:v>
                </c:pt>
                <c:pt idx="36">
                  <c:v>0.15014107832914192</c:v>
                </c:pt>
                <c:pt idx="37">
                  <c:v>0.15680396246089678</c:v>
                </c:pt>
                <c:pt idx="38">
                  <c:v>0.16041526099490899</c:v>
                </c:pt>
                <c:pt idx="39">
                  <c:v>0.16275378764644555</c:v>
                </c:pt>
                <c:pt idx="40">
                  <c:v>0.16460160706618421</c:v>
                </c:pt>
                <c:pt idx="41">
                  <c:v>0.16813623259522781</c:v>
                </c:pt>
                <c:pt idx="42">
                  <c:v>0.17347267374102926</c:v>
                </c:pt>
                <c:pt idx="43">
                  <c:v>0.17528982395878057</c:v>
                </c:pt>
                <c:pt idx="44">
                  <c:v>0.17703030117156349</c:v>
                </c:pt>
                <c:pt idx="45">
                  <c:v>0.18009722137030004</c:v>
                </c:pt>
                <c:pt idx="46">
                  <c:v>0.18237440961786167</c:v>
                </c:pt>
                <c:pt idx="47">
                  <c:v>0.18334048948046378</c:v>
                </c:pt>
                <c:pt idx="48">
                  <c:v>0.18674477090106123</c:v>
                </c:pt>
                <c:pt idx="49">
                  <c:v>0.18909096485309451</c:v>
                </c:pt>
                <c:pt idx="50">
                  <c:v>0.18974268539532591</c:v>
                </c:pt>
                <c:pt idx="51">
                  <c:v>0.19139882230264371</c:v>
                </c:pt>
                <c:pt idx="52">
                  <c:v>0.19313929951542663</c:v>
                </c:pt>
                <c:pt idx="53">
                  <c:v>0.19510979574311471</c:v>
                </c:pt>
                <c:pt idx="54">
                  <c:v>0.19624455621664727</c:v>
                </c:pt>
                <c:pt idx="55">
                  <c:v>0.19744832239465127</c:v>
                </c:pt>
                <c:pt idx="56">
                  <c:v>0.19865975587315221</c:v>
                </c:pt>
                <c:pt idx="57">
                  <c:v>0.20008587376556464</c:v>
                </c:pt>
                <c:pt idx="58">
                  <c:v>0.20116696313561921</c:v>
                </c:pt>
                <c:pt idx="59">
                  <c:v>0.20322946696926936</c:v>
                </c:pt>
                <c:pt idx="60">
                  <c:v>0.20414187572839348</c:v>
                </c:pt>
                <c:pt idx="61">
                  <c:v>0.20584401643869232</c:v>
                </c:pt>
                <c:pt idx="62">
                  <c:v>0.20773017236091507</c:v>
                </c:pt>
                <c:pt idx="63">
                  <c:v>0.20863491381954247</c:v>
                </c:pt>
                <c:pt idx="64">
                  <c:v>0.21011470281543265</c:v>
                </c:pt>
                <c:pt idx="65">
                  <c:v>0.21078175795865794</c:v>
                </c:pt>
                <c:pt idx="66">
                  <c:v>0.21145648040237996</c:v>
                </c:pt>
                <c:pt idx="67">
                  <c:v>0.21200085873765562</c:v>
                </c:pt>
                <c:pt idx="68">
                  <c:v>0.21384101085689755</c:v>
                </c:pt>
                <c:pt idx="69">
                  <c:v>0.21417837207875845</c:v>
                </c:pt>
                <c:pt idx="70">
                  <c:v>0.21617953750843411</c:v>
                </c:pt>
                <c:pt idx="71">
                  <c:v>0.21865607556891375</c:v>
                </c:pt>
                <c:pt idx="72">
                  <c:v>0.21950714592406295</c:v>
                </c:pt>
                <c:pt idx="73">
                  <c:v>0.22028921057474093</c:v>
                </c:pt>
                <c:pt idx="74">
                  <c:v>0.22120928663436179</c:v>
                </c:pt>
                <c:pt idx="75">
                  <c:v>0.22242072011286274</c:v>
                </c:pt>
                <c:pt idx="76">
                  <c:v>0.22256639882230256</c:v>
                </c:pt>
                <c:pt idx="77">
                  <c:v>0.22246672391584377</c:v>
                </c:pt>
                <c:pt idx="78">
                  <c:v>0.22307244065509413</c:v>
                </c:pt>
                <c:pt idx="79">
                  <c:v>0.22324112126602458</c:v>
                </c:pt>
              </c:numCache>
            </c:numRef>
          </c:val>
          <c:smooth val="0"/>
          <c:extLst>
            <c:ext xmlns:c16="http://schemas.microsoft.com/office/drawing/2014/chart" uri="{C3380CC4-5D6E-409C-BE32-E72D297353CC}">
              <c16:uniqueId val="{00000000-A4B5-3444-ABE3-6A27602EF43B}"/>
            </c:ext>
          </c:extLst>
        </c:ser>
        <c:ser>
          <c:idx val="1"/>
          <c:order val="1"/>
          <c:tx>
            <c:strRef>
              <c:f>'BLS Data Series'!$A$83</c:f>
              <c:strCache>
                <c:ptCount val="1"/>
                <c:pt idx="0">
                  <c:v>KC</c:v>
                </c:pt>
              </c:strCache>
            </c:strRef>
          </c:tx>
          <c:spPr>
            <a:ln w="28575" cap="rnd">
              <a:solidFill>
                <a:schemeClr val="accent2"/>
              </a:solidFill>
              <a:round/>
            </a:ln>
            <a:effectLst/>
          </c:spPr>
          <c:marker>
            <c:symbol val="none"/>
          </c:marker>
          <c:dLbls>
            <c:dLbl>
              <c:idx val="7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4B5-3444-ABE3-6A27602EF43B}"/>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'BLS Data Series'!$ML$75:$PQ$75</c:f>
              <c:strCache>
                <c:ptCount val="84"/>
                <c:pt idx="0">
                  <c:v>Jan
2019</c:v>
                </c:pt>
                <c:pt idx="1">
                  <c:v>Feb
2019</c:v>
                </c:pt>
                <c:pt idx="2">
                  <c:v>Mar
2019</c:v>
                </c:pt>
                <c:pt idx="3">
                  <c:v>Apr
2019</c:v>
                </c:pt>
                <c:pt idx="4">
                  <c:v>May
2019</c:v>
                </c:pt>
                <c:pt idx="5">
                  <c:v>Jun
2019</c:v>
                </c:pt>
                <c:pt idx="6">
                  <c:v>Jul
2019</c:v>
                </c:pt>
                <c:pt idx="7">
                  <c:v>Aug
2019</c:v>
                </c:pt>
                <c:pt idx="8">
                  <c:v>Sep
2019</c:v>
                </c:pt>
                <c:pt idx="9">
                  <c:v>Oct
2019</c:v>
                </c:pt>
                <c:pt idx="10">
                  <c:v>Nov
2019</c:v>
                </c:pt>
                <c:pt idx="11">
                  <c:v>Dec
2019</c:v>
                </c:pt>
                <c:pt idx="12">
                  <c:v>Jan
2020</c:v>
                </c:pt>
                <c:pt idx="13">
                  <c:v>Feb
2020</c:v>
                </c:pt>
                <c:pt idx="14">
                  <c:v>Mar
2020</c:v>
                </c:pt>
                <c:pt idx="15">
                  <c:v>Apr
2020</c:v>
                </c:pt>
                <c:pt idx="16">
                  <c:v>May
2020</c:v>
                </c:pt>
                <c:pt idx="17">
                  <c:v>Jun
2020</c:v>
                </c:pt>
                <c:pt idx="18">
                  <c:v>Jul
2020</c:v>
                </c:pt>
                <c:pt idx="19">
                  <c:v>Aug
2020</c:v>
                </c:pt>
                <c:pt idx="20">
                  <c:v>Sep
2020</c:v>
                </c:pt>
                <c:pt idx="21">
                  <c:v>Oct
2020</c:v>
                </c:pt>
                <c:pt idx="22">
                  <c:v>Nov
2020</c:v>
                </c:pt>
                <c:pt idx="23">
                  <c:v>Dec
2020</c:v>
                </c:pt>
                <c:pt idx="24">
                  <c:v>Jan
2021</c:v>
                </c:pt>
                <c:pt idx="25">
                  <c:v>Feb
2021</c:v>
                </c:pt>
                <c:pt idx="26">
                  <c:v>Mar
2021</c:v>
                </c:pt>
                <c:pt idx="27">
                  <c:v>Apr
2021</c:v>
                </c:pt>
                <c:pt idx="28">
                  <c:v>May
2021</c:v>
                </c:pt>
                <c:pt idx="29">
                  <c:v>Jun
2021</c:v>
                </c:pt>
                <c:pt idx="30">
                  <c:v>Jul
2021</c:v>
                </c:pt>
                <c:pt idx="31">
                  <c:v>Aug
2021</c:v>
                </c:pt>
                <c:pt idx="32">
                  <c:v>Sep
2021</c:v>
                </c:pt>
                <c:pt idx="33">
                  <c:v>Oct
2021</c:v>
                </c:pt>
                <c:pt idx="34">
                  <c:v>Nov
2021</c:v>
                </c:pt>
                <c:pt idx="35">
                  <c:v>Dec
2021</c:v>
                </c:pt>
                <c:pt idx="36">
                  <c:v>Jan
2022</c:v>
                </c:pt>
                <c:pt idx="37">
                  <c:v>Feb
2022</c:v>
                </c:pt>
                <c:pt idx="38">
                  <c:v>Mar
2022</c:v>
                </c:pt>
                <c:pt idx="39">
                  <c:v>Apr
2022</c:v>
                </c:pt>
                <c:pt idx="40">
                  <c:v>May
2022</c:v>
                </c:pt>
                <c:pt idx="41">
                  <c:v>Jun
2022</c:v>
                </c:pt>
                <c:pt idx="42">
                  <c:v>Jul
2022</c:v>
                </c:pt>
                <c:pt idx="43">
                  <c:v>Aug
2022</c:v>
                </c:pt>
                <c:pt idx="44">
                  <c:v>Sep
2022</c:v>
                </c:pt>
                <c:pt idx="45">
                  <c:v>Oct
2022</c:v>
                </c:pt>
                <c:pt idx="46">
                  <c:v>Nov
2022</c:v>
                </c:pt>
                <c:pt idx="47">
                  <c:v>Dec
2022</c:v>
                </c:pt>
                <c:pt idx="48">
                  <c:v>Jan
2023</c:v>
                </c:pt>
                <c:pt idx="49">
                  <c:v>Feb
2023</c:v>
                </c:pt>
                <c:pt idx="50">
                  <c:v>Mar
2023</c:v>
                </c:pt>
                <c:pt idx="51">
                  <c:v>Apr
2023</c:v>
                </c:pt>
                <c:pt idx="52">
                  <c:v>May
2023</c:v>
                </c:pt>
                <c:pt idx="53">
                  <c:v>Jun
2023</c:v>
                </c:pt>
                <c:pt idx="54">
                  <c:v>Jul
2023</c:v>
                </c:pt>
                <c:pt idx="55">
                  <c:v>Aug
2023</c:v>
                </c:pt>
                <c:pt idx="56">
                  <c:v>Sep
2023</c:v>
                </c:pt>
                <c:pt idx="57">
                  <c:v>Oct
2023</c:v>
                </c:pt>
                <c:pt idx="58">
                  <c:v>Nov
2023</c:v>
                </c:pt>
                <c:pt idx="59">
                  <c:v>Dec
2023</c:v>
                </c:pt>
                <c:pt idx="60">
                  <c:v>Jan
2024</c:v>
                </c:pt>
                <c:pt idx="61">
                  <c:v>Feb
2024</c:v>
                </c:pt>
                <c:pt idx="62">
                  <c:v>Mar
2024</c:v>
                </c:pt>
                <c:pt idx="63">
                  <c:v>Apr
2024</c:v>
                </c:pt>
                <c:pt idx="64">
                  <c:v>May
2024</c:v>
                </c:pt>
                <c:pt idx="65">
                  <c:v>Jun
2024</c:v>
                </c:pt>
                <c:pt idx="66">
                  <c:v>Jul
2024</c:v>
                </c:pt>
                <c:pt idx="67">
                  <c:v>Aug
2024</c:v>
                </c:pt>
                <c:pt idx="68">
                  <c:v>Sep
2024</c:v>
                </c:pt>
                <c:pt idx="69">
                  <c:v>Oct
2024</c:v>
                </c:pt>
                <c:pt idx="70">
                  <c:v>Nov
2024</c:v>
                </c:pt>
                <c:pt idx="71">
                  <c:v>Dec
2024</c:v>
                </c:pt>
                <c:pt idx="72">
                  <c:v>Jan
2025</c:v>
                </c:pt>
                <c:pt idx="73">
                  <c:v>Feb
2025</c:v>
                </c:pt>
                <c:pt idx="74">
                  <c:v>Mar
2025</c:v>
                </c:pt>
                <c:pt idx="75">
                  <c:v>Apr
2025</c:v>
                </c:pt>
                <c:pt idx="76">
                  <c:v>May
2025</c:v>
                </c:pt>
                <c:pt idx="77">
                  <c:v>Jun
2025</c:v>
                </c:pt>
                <c:pt idx="78">
                  <c:v>Jul
2025</c:v>
                </c:pt>
                <c:pt idx="79">
                  <c:v>Aug
2025</c:v>
                </c:pt>
                <c:pt idx="80">
                  <c:v>Sep
2025</c:v>
                </c:pt>
                <c:pt idx="81">
                  <c:v>Oct
2025</c:v>
                </c:pt>
                <c:pt idx="82">
                  <c:v>Nov
2025</c:v>
                </c:pt>
                <c:pt idx="83">
                  <c:v>Dec
2025</c:v>
                </c:pt>
              </c:strCache>
            </c:strRef>
          </c:cat>
          <c:val>
            <c:numRef>
              <c:f>'BLS Data Series'!$ML$83:$PQ$83</c:f>
              <c:numCache>
                <c:formatCode>0.0%</c:formatCode>
                <c:ptCount val="84"/>
                <c:pt idx="0">
                  <c:v>0.12666185715758016</c:v>
                </c:pt>
                <c:pt idx="1">
                  <c:v>0.12367309079666078</c:v>
                </c:pt>
                <c:pt idx="2">
                  <c:v>0.12490982170462739</c:v>
                </c:pt>
                <c:pt idx="3">
                  <c:v>0.13129959806245495</c:v>
                </c:pt>
                <c:pt idx="4">
                  <c:v>0.1322271462434299</c:v>
                </c:pt>
                <c:pt idx="5">
                  <c:v>0.13233020715242727</c:v>
                </c:pt>
                <c:pt idx="6">
                  <c:v>0.13006286715448834</c:v>
                </c:pt>
                <c:pt idx="7">
                  <c:v>0.13305163351540772</c:v>
                </c:pt>
                <c:pt idx="8">
                  <c:v>0.13459754715036598</c:v>
                </c:pt>
                <c:pt idx="9">
                  <c:v>0.13614346078532424</c:v>
                </c:pt>
                <c:pt idx="10">
                  <c:v>0.13768937442028251</c:v>
                </c:pt>
                <c:pt idx="11">
                  <c:v>0.14047201896320716</c:v>
                </c:pt>
                <c:pt idx="12">
                  <c:v>0.14139956714418234</c:v>
                </c:pt>
                <c:pt idx="13">
                  <c:v>0.13995671441822122</c:v>
                </c:pt>
                <c:pt idx="14">
                  <c:v>0.13768937442028251</c:v>
                </c:pt>
                <c:pt idx="15">
                  <c:v>0</c:v>
                </c:pt>
                <c:pt idx="16">
                  <c:v>2.6795836339276624E-2</c:v>
                </c:pt>
                <c:pt idx="17">
                  <c:v>5.9260022673399915E-2</c:v>
                </c:pt>
                <c:pt idx="18">
                  <c:v>7.1008966299082932E-2</c:v>
                </c:pt>
                <c:pt idx="19">
                  <c:v>8.2551788106771218E-2</c:v>
                </c:pt>
                <c:pt idx="20">
                  <c:v>8.0799752653818446E-2</c:v>
                </c:pt>
                <c:pt idx="21">
                  <c:v>8.708646810264864E-2</c:v>
                </c:pt>
                <c:pt idx="22">
                  <c:v>8.9869112645573512E-2</c:v>
                </c:pt>
                <c:pt idx="23">
                  <c:v>9.5331340822426114E-2</c:v>
                </c:pt>
                <c:pt idx="24">
                  <c:v>9.8732350819334291E-2</c:v>
                </c:pt>
                <c:pt idx="25">
                  <c:v>8.8220138101618106E-2</c:v>
                </c:pt>
                <c:pt idx="26">
                  <c:v>0.1020302999072451</c:v>
                </c:pt>
                <c:pt idx="27">
                  <c:v>0.10079356899927849</c:v>
                </c:pt>
                <c:pt idx="28">
                  <c:v>0.10316396990621479</c:v>
                </c:pt>
                <c:pt idx="29">
                  <c:v>0.10337009172420886</c:v>
                </c:pt>
                <c:pt idx="30">
                  <c:v>0.11779861898381938</c:v>
                </c:pt>
                <c:pt idx="31">
                  <c:v>0.1182108626198084</c:v>
                </c:pt>
                <c:pt idx="32">
                  <c:v>0.10728640626610342</c:v>
                </c:pt>
                <c:pt idx="33">
                  <c:v>0.12223023807069988</c:v>
                </c:pt>
                <c:pt idx="34">
                  <c:v>0.12439451715964145</c:v>
                </c:pt>
                <c:pt idx="35">
                  <c:v>0.12594043079459971</c:v>
                </c:pt>
                <c:pt idx="36">
                  <c:v>0.12944450170050525</c:v>
                </c:pt>
                <c:pt idx="37">
                  <c:v>0.13459754715036598</c:v>
                </c:pt>
                <c:pt idx="38">
                  <c:v>0.13521591260434929</c:v>
                </c:pt>
                <c:pt idx="39">
                  <c:v>0.13634958260331853</c:v>
                </c:pt>
                <c:pt idx="40">
                  <c:v>0.13696794805730206</c:v>
                </c:pt>
                <c:pt idx="41">
                  <c:v>0.13428836442337411</c:v>
                </c:pt>
                <c:pt idx="42">
                  <c:v>0.15098423168092334</c:v>
                </c:pt>
                <c:pt idx="43">
                  <c:v>0.1525301453158816</c:v>
                </c:pt>
                <c:pt idx="44">
                  <c:v>0.15170565804390401</c:v>
                </c:pt>
                <c:pt idx="45">
                  <c:v>0.15428218076883438</c:v>
                </c:pt>
                <c:pt idx="46">
                  <c:v>0.15675564258476782</c:v>
                </c:pt>
                <c:pt idx="47">
                  <c:v>0.15624033803978166</c:v>
                </c:pt>
                <c:pt idx="48">
                  <c:v>0.15984746985468434</c:v>
                </c:pt>
                <c:pt idx="49">
                  <c:v>0.16005359167267841</c:v>
                </c:pt>
                <c:pt idx="50">
                  <c:v>0.16396990621457297</c:v>
                </c:pt>
                <c:pt idx="51">
                  <c:v>0.16685561166649499</c:v>
                </c:pt>
                <c:pt idx="52">
                  <c:v>0.16798928166546423</c:v>
                </c:pt>
                <c:pt idx="53">
                  <c:v>0.17252396166134187</c:v>
                </c:pt>
                <c:pt idx="54">
                  <c:v>0.17695558074822215</c:v>
                </c:pt>
                <c:pt idx="55">
                  <c:v>0.16685561166649499</c:v>
                </c:pt>
                <c:pt idx="56">
                  <c:v>0.17190559620735857</c:v>
                </c:pt>
                <c:pt idx="57">
                  <c:v>0.17231783984334736</c:v>
                </c:pt>
                <c:pt idx="58">
                  <c:v>0.17417293620529728</c:v>
                </c:pt>
                <c:pt idx="59">
                  <c:v>0.17664639802123072</c:v>
                </c:pt>
                <c:pt idx="60">
                  <c:v>0.17108110893538075</c:v>
                </c:pt>
                <c:pt idx="61">
                  <c:v>0.18087189529011649</c:v>
                </c:pt>
                <c:pt idx="62">
                  <c:v>0.18324229619705235</c:v>
                </c:pt>
                <c:pt idx="63">
                  <c:v>0.1875708543749357</c:v>
                </c:pt>
                <c:pt idx="64">
                  <c:v>0.18715861073894691</c:v>
                </c:pt>
                <c:pt idx="65">
                  <c:v>0.18633412346696887</c:v>
                </c:pt>
                <c:pt idx="66">
                  <c:v>0.18252086983407212</c:v>
                </c:pt>
                <c:pt idx="67">
                  <c:v>0.18581881892198293</c:v>
                </c:pt>
                <c:pt idx="68">
                  <c:v>0.18746779346593856</c:v>
                </c:pt>
                <c:pt idx="69">
                  <c:v>0.18561269710398864</c:v>
                </c:pt>
                <c:pt idx="70">
                  <c:v>0.18550963619499128</c:v>
                </c:pt>
                <c:pt idx="71">
                  <c:v>0.18901370710089682</c:v>
                </c:pt>
                <c:pt idx="72">
                  <c:v>0.17839843347418349</c:v>
                </c:pt>
                <c:pt idx="73">
                  <c:v>0.18221168710708024</c:v>
                </c:pt>
                <c:pt idx="74">
                  <c:v>0.18447902710501918</c:v>
                </c:pt>
                <c:pt idx="75">
                  <c:v>0.18200556528908596</c:v>
                </c:pt>
                <c:pt idx="76">
                  <c:v>0.18396372256003302</c:v>
                </c:pt>
                <c:pt idx="77">
                  <c:v>0.181078017108111</c:v>
                </c:pt>
                <c:pt idx="78">
                  <c:v>0.18829228073791615</c:v>
                </c:pt>
                <c:pt idx="79">
                  <c:v>0.18293311347006092</c:v>
                </c:pt>
              </c:numCache>
            </c:numRef>
          </c:val>
          <c:smooth val="0"/>
          <c:extLst>
            <c:ext xmlns:c16="http://schemas.microsoft.com/office/drawing/2014/chart" uri="{C3380CC4-5D6E-409C-BE32-E72D297353CC}">
              <c16:uniqueId val="{00000001-A4B5-3444-ABE3-6A27602EF43B}"/>
            </c:ext>
          </c:extLst>
        </c:ser>
        <c:dLbls>
          <c:showLegendKey val="0"/>
          <c:showVal val="0"/>
          <c:showCatName val="0"/>
          <c:showSerName val="0"/>
          <c:showPercent val="0"/>
          <c:showBubbleSize val="0"/>
        </c:dLbls>
        <c:smooth val="0"/>
        <c:axId val="851470431"/>
        <c:axId val="287484720"/>
      </c:lineChart>
      <c:catAx>
        <c:axId val="851470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7484720"/>
        <c:crosses val="autoZero"/>
        <c:auto val="1"/>
        <c:lblAlgn val="ctr"/>
        <c:lblOffset val="100"/>
        <c:noMultiLvlLbl val="0"/>
      </c:catAx>
      <c:valAx>
        <c:axId val="287484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1470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comparison'!$B$2:$B$5</c:f>
              <c:strCache>
                <c:ptCount val="3"/>
                <c:pt idx="0">
                  <c:v>Total Nonfarm</c:v>
                </c:pt>
                <c:pt idx="1">
                  <c:v>Goods Producing</c:v>
                </c:pt>
                <c:pt idx="2">
                  <c:v>Service-Providing</c:v>
                </c:pt>
              </c:strCache>
            </c:strRef>
          </c:cat>
          <c:val>
            <c:numRef>
              <c:f>'Sector by Sector comparison'!$E$2:$E$5</c:f>
              <c:numCache>
                <c:formatCode>0.0%</c:formatCode>
                <c:ptCount val="3"/>
                <c:pt idx="0">
                  <c:v>0.18598660484286444</c:v>
                </c:pt>
                <c:pt idx="1">
                  <c:v>0.26336791699920203</c:v>
                </c:pt>
                <c:pt idx="2">
                  <c:v>0.17451490771415057</c:v>
                </c:pt>
              </c:numCache>
            </c:numRef>
          </c:val>
          <c:extLst>
            <c:ext xmlns:c16="http://schemas.microsoft.com/office/drawing/2014/chart" uri="{C3380CC4-5D6E-409C-BE32-E72D297353CC}">
              <c16:uniqueId val="{00000000-DCDD-444B-B008-9F081E4B67DB}"/>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comparison'!$B$2:$B$5</c:f>
              <c:strCache>
                <c:ptCount val="3"/>
                <c:pt idx="0">
                  <c:v>Total Nonfarm</c:v>
                </c:pt>
                <c:pt idx="1">
                  <c:v>Goods Producing</c:v>
                </c:pt>
                <c:pt idx="2">
                  <c:v>Service-Providing</c:v>
                </c:pt>
              </c:strCache>
            </c:strRef>
          </c:cat>
          <c:val>
            <c:numRef>
              <c:f>'Sector by Sector comparison'!$F$2:$F$5</c:f>
              <c:numCache>
                <c:formatCode>0.0%</c:formatCode>
                <c:ptCount val="3"/>
                <c:pt idx="0">
                  <c:v>0.22385836685809046</c:v>
                </c:pt>
                <c:pt idx="1">
                  <c:v>0.19152523933855536</c:v>
                </c:pt>
                <c:pt idx="2">
                  <c:v>0.22917188114563602</c:v>
                </c:pt>
              </c:numCache>
            </c:numRef>
          </c:val>
          <c:extLst>
            <c:ext xmlns:c16="http://schemas.microsoft.com/office/drawing/2014/chart" uri="{C3380CC4-5D6E-409C-BE32-E72D297353CC}">
              <c16:uniqueId val="{00000001-DCDD-444B-B008-9F081E4B67DB}"/>
            </c:ext>
          </c:extLst>
        </c:ser>
        <c:dLbls>
          <c:showLegendKey val="0"/>
          <c:showVal val="0"/>
          <c:showCatName val="0"/>
          <c:showSerName val="0"/>
          <c:showPercent val="0"/>
          <c:showBubbleSize val="0"/>
        </c:dLbls>
        <c:gapWidth val="219"/>
        <c:overlap val="-27"/>
        <c:axId val="503938576"/>
        <c:axId val="503970864"/>
      </c:barChart>
      <c:catAx>
        <c:axId val="50393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3970864"/>
        <c:crosses val="autoZero"/>
        <c:auto val="1"/>
        <c:lblAlgn val="ctr"/>
        <c:lblOffset val="100"/>
        <c:noMultiLvlLbl val="0"/>
      </c:catAx>
      <c:valAx>
        <c:axId val="50397086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393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Goods Producing: </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comparison'!$D$9,'Sector by Sector comparison'!$D$11,'Sector by Sector comparison'!$D$12,'Sector by Sector comparison'!$D$16)</c:f>
              <c:strCache>
                <c:ptCount val="4"/>
                <c:pt idx="0">
                  <c:v>Construction</c:v>
                </c:pt>
                <c:pt idx="1">
                  <c:v>Manufacturing</c:v>
                </c:pt>
                <c:pt idx="2">
                  <c:v>Durable Goods</c:v>
                </c:pt>
                <c:pt idx="3">
                  <c:v>Non-Durable Goods</c:v>
                </c:pt>
              </c:strCache>
            </c:strRef>
          </c:cat>
          <c:val>
            <c:numRef>
              <c:f>('Sector by Sector comparison'!$E$9,'Sector by Sector comparison'!$E$11,'Sector by Sector comparison'!$E$12,'Sector by Sector comparison'!$E$16)</c:f>
              <c:numCache>
                <c:formatCode>0.0%</c:formatCode>
                <c:ptCount val="4"/>
                <c:pt idx="0">
                  <c:v>0.33199195171026163</c:v>
                </c:pt>
                <c:pt idx="1">
                  <c:v>0.22088353413654627</c:v>
                </c:pt>
                <c:pt idx="2">
                  <c:v>0.26247288503253796</c:v>
                </c:pt>
                <c:pt idx="3">
                  <c:v>0.15384615384615374</c:v>
                </c:pt>
              </c:numCache>
            </c:numRef>
          </c:val>
          <c:extLst>
            <c:ext xmlns:c16="http://schemas.microsoft.com/office/drawing/2014/chart" uri="{C3380CC4-5D6E-409C-BE32-E72D297353CC}">
              <c16:uniqueId val="{00000000-9196-9B4C-B4BD-6DF401377815}"/>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comparison'!$D$9,'Sector by Sector comparison'!$D$11,'Sector by Sector comparison'!$D$12,'Sector by Sector comparison'!$D$16)</c:f>
              <c:strCache>
                <c:ptCount val="4"/>
                <c:pt idx="0">
                  <c:v>Construction</c:v>
                </c:pt>
                <c:pt idx="1">
                  <c:v>Manufacturing</c:v>
                </c:pt>
                <c:pt idx="2">
                  <c:v>Durable Goods</c:v>
                </c:pt>
                <c:pt idx="3">
                  <c:v>Non-Durable Goods</c:v>
                </c:pt>
              </c:strCache>
            </c:strRef>
          </c:cat>
          <c:val>
            <c:numRef>
              <c:f>('Sector by Sector comparison'!$F$9,'Sector by Sector comparison'!$F$11,'Sector by Sector comparison'!$F$12,'Sector by Sector comparison'!$F$16)</c:f>
              <c:numCache>
                <c:formatCode>0.0%</c:formatCode>
                <c:ptCount val="4"/>
                <c:pt idx="0">
                  <c:v>0.31901364764267992</c:v>
                </c:pt>
                <c:pt idx="1">
                  <c:v>0.12864206251103649</c:v>
                </c:pt>
                <c:pt idx="2">
                  <c:v>0.127425799086758</c:v>
                </c:pt>
                <c:pt idx="3">
                  <c:v>0.13061602593793431</c:v>
                </c:pt>
              </c:numCache>
            </c:numRef>
          </c:val>
          <c:extLst>
            <c:ext xmlns:c16="http://schemas.microsoft.com/office/drawing/2014/chart" uri="{C3380CC4-5D6E-409C-BE32-E72D297353CC}">
              <c16:uniqueId val="{00000001-9196-9B4C-B4BD-6DF401377815}"/>
            </c:ext>
          </c:extLst>
        </c:ser>
        <c:dLbls>
          <c:showLegendKey val="0"/>
          <c:showVal val="0"/>
          <c:showCatName val="0"/>
          <c:showSerName val="0"/>
          <c:showPercent val="0"/>
          <c:showBubbleSize val="0"/>
        </c:dLbls>
        <c:gapWidth val="219"/>
        <c:overlap val="-27"/>
        <c:axId val="453269936"/>
        <c:axId val="453036448"/>
      </c:barChart>
      <c:catAx>
        <c:axId val="45326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036448"/>
        <c:crosses val="autoZero"/>
        <c:auto val="1"/>
        <c:lblAlgn val="ctr"/>
        <c:lblOffset val="100"/>
        <c:noMultiLvlLbl val="0"/>
      </c:catAx>
      <c:valAx>
        <c:axId val="453036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5326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Durable Goods: </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comparison'!$D$13:$D$15</c:f>
              <c:strCache>
                <c:ptCount val="3"/>
                <c:pt idx="0">
                  <c:v>Computer and Electronic Product Manufacturing</c:v>
                </c:pt>
                <c:pt idx="1">
                  <c:v>Transportation Equipment Manufacturing</c:v>
                </c:pt>
                <c:pt idx="2">
                  <c:v>Motor Vehicle Manufacturing</c:v>
                </c:pt>
              </c:strCache>
            </c:strRef>
          </c:cat>
          <c:val>
            <c:numRef>
              <c:f>'Sector by Sector comparison'!$E$13:$E$15</c:f>
              <c:numCache>
                <c:formatCode>0.0%</c:formatCode>
                <c:ptCount val="3"/>
                <c:pt idx="0">
                  <c:v>0.29000000000000004</c:v>
                </c:pt>
                <c:pt idx="1">
                  <c:v>0.47540983606557385</c:v>
                </c:pt>
                <c:pt idx="2">
                  <c:v>3.0000000000000027E-2</c:v>
                </c:pt>
              </c:numCache>
            </c:numRef>
          </c:val>
          <c:extLst>
            <c:ext xmlns:c16="http://schemas.microsoft.com/office/drawing/2014/chart" uri="{C3380CC4-5D6E-409C-BE32-E72D297353CC}">
              <c16:uniqueId val="{00000000-6B11-9F4F-A34E-A49DE737DFFB}"/>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comparison'!$D$13:$D$15</c:f>
              <c:strCache>
                <c:ptCount val="3"/>
                <c:pt idx="0">
                  <c:v>Computer and Electronic Product Manufacturing</c:v>
                </c:pt>
                <c:pt idx="1">
                  <c:v>Transportation Equipment Manufacturing</c:v>
                </c:pt>
                <c:pt idx="2">
                  <c:v>Motor Vehicle Manufacturing</c:v>
                </c:pt>
              </c:strCache>
            </c:strRef>
          </c:cat>
          <c:val>
            <c:numRef>
              <c:f>'Sector by Sector comparison'!$F$13:$F$15</c:f>
              <c:numCache>
                <c:formatCode>0.0%</c:formatCode>
                <c:ptCount val="3"/>
                <c:pt idx="0">
                  <c:v>-1.5747261345852914E-2</c:v>
                </c:pt>
                <c:pt idx="1">
                  <c:v>0.32658742100511584</c:v>
                </c:pt>
                <c:pt idx="2">
                  <c:v>0.23019801980198018</c:v>
                </c:pt>
              </c:numCache>
            </c:numRef>
          </c:val>
          <c:extLst>
            <c:ext xmlns:c16="http://schemas.microsoft.com/office/drawing/2014/chart" uri="{C3380CC4-5D6E-409C-BE32-E72D297353CC}">
              <c16:uniqueId val="{00000001-6B11-9F4F-A34E-A49DE737DFFB}"/>
            </c:ext>
          </c:extLst>
        </c:ser>
        <c:dLbls>
          <c:showLegendKey val="0"/>
          <c:showVal val="0"/>
          <c:showCatName val="0"/>
          <c:showSerName val="0"/>
          <c:showPercent val="0"/>
          <c:showBubbleSize val="0"/>
        </c:dLbls>
        <c:gapWidth val="219"/>
        <c:overlap val="-27"/>
        <c:axId val="503993904"/>
        <c:axId val="503995616"/>
      </c:barChart>
      <c:catAx>
        <c:axId val="50399390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3995616"/>
        <c:crosses val="autoZero"/>
        <c:auto val="1"/>
        <c:lblAlgn val="ctr"/>
        <c:lblOffset val="100"/>
        <c:noMultiLvlLbl val="0"/>
      </c:catAx>
      <c:valAx>
        <c:axId val="5039956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399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Trade: </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comparison'!$D$18,'Sector by Sector comparison'!$D$22)</c:f>
              <c:strCache>
                <c:ptCount val="2"/>
                <c:pt idx="0">
                  <c:v>Wholesale Trade</c:v>
                </c:pt>
                <c:pt idx="1">
                  <c:v>Retail Trade</c:v>
                </c:pt>
              </c:strCache>
            </c:strRef>
          </c:cat>
          <c:val>
            <c:numRef>
              <c:f>('Sector by Sector comparison'!$E$18,'Sector by Sector comparison'!$E$22)</c:f>
              <c:numCache>
                <c:formatCode>0.0%</c:formatCode>
                <c:ptCount val="2"/>
                <c:pt idx="0">
                  <c:v>0.10288065843621408</c:v>
                </c:pt>
                <c:pt idx="1">
                  <c:v>0.20243362831858414</c:v>
                </c:pt>
              </c:numCache>
            </c:numRef>
          </c:val>
          <c:extLst>
            <c:ext xmlns:c16="http://schemas.microsoft.com/office/drawing/2014/chart" uri="{C3380CC4-5D6E-409C-BE32-E72D297353CC}">
              <c16:uniqueId val="{00000000-2DB4-9B42-A72E-DFA0CF72C37F}"/>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comparison'!$D$18,'Sector by Sector comparison'!$D$22)</c:f>
              <c:strCache>
                <c:ptCount val="2"/>
                <c:pt idx="0">
                  <c:v>Wholesale Trade</c:v>
                </c:pt>
                <c:pt idx="1">
                  <c:v>Retail Trade</c:v>
                </c:pt>
              </c:strCache>
            </c:strRef>
          </c:cat>
          <c:val>
            <c:numRef>
              <c:f>('Sector by Sector comparison'!$F$18,'Sector by Sector comparison'!$F$22)</c:f>
              <c:numCache>
                <c:formatCode>0.0%</c:formatCode>
                <c:ptCount val="2"/>
                <c:pt idx="0">
                  <c:v>0.12704595746237257</c:v>
                </c:pt>
                <c:pt idx="1">
                  <c:v>0.18937336994347853</c:v>
                </c:pt>
              </c:numCache>
            </c:numRef>
          </c:val>
          <c:extLst>
            <c:ext xmlns:c16="http://schemas.microsoft.com/office/drawing/2014/chart" uri="{C3380CC4-5D6E-409C-BE32-E72D297353CC}">
              <c16:uniqueId val="{00000001-2DB4-9B42-A72E-DFA0CF72C37F}"/>
            </c:ext>
          </c:extLst>
        </c:ser>
        <c:dLbls>
          <c:showLegendKey val="0"/>
          <c:showVal val="0"/>
          <c:showCatName val="0"/>
          <c:showSerName val="0"/>
          <c:showPercent val="0"/>
          <c:showBubbleSize val="0"/>
        </c:dLbls>
        <c:gapWidth val="219"/>
        <c:overlap val="-27"/>
        <c:axId val="1447150495"/>
        <c:axId val="1671358895"/>
      </c:barChart>
      <c:catAx>
        <c:axId val="1447150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71358895"/>
        <c:crosses val="autoZero"/>
        <c:auto val="1"/>
        <c:lblAlgn val="ctr"/>
        <c:lblOffset val="100"/>
        <c:noMultiLvlLbl val="0"/>
      </c:catAx>
      <c:valAx>
        <c:axId val="167135889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471504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Transportation, Warehousing &amp; Utilities: </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comparison'!$D$27:$D$29</c:f>
              <c:strCache>
                <c:ptCount val="3"/>
                <c:pt idx="0">
                  <c:v>Truck Transportation</c:v>
                </c:pt>
                <c:pt idx="1">
                  <c:v>Warehousing and Storage</c:v>
                </c:pt>
                <c:pt idx="2">
                  <c:v>Utilities</c:v>
                </c:pt>
              </c:strCache>
            </c:strRef>
          </c:cat>
          <c:val>
            <c:numRef>
              <c:f>'Sector by Sector comparison'!$E$27:$E$29</c:f>
              <c:numCache>
                <c:formatCode>0.0%</c:formatCode>
                <c:ptCount val="3"/>
                <c:pt idx="0">
                  <c:v>1.4705882352941346E-2</c:v>
                </c:pt>
                <c:pt idx="1">
                  <c:v>0.38095238095238115</c:v>
                </c:pt>
                <c:pt idx="2">
                  <c:v>-3.5714285714285587E-2</c:v>
                </c:pt>
              </c:numCache>
            </c:numRef>
          </c:val>
          <c:extLst>
            <c:ext xmlns:c16="http://schemas.microsoft.com/office/drawing/2014/chart" uri="{C3380CC4-5D6E-409C-BE32-E72D297353CC}">
              <c16:uniqueId val="{00000000-1264-7B46-9ECB-7146679CC27D}"/>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comparison'!$D$27:$D$29</c:f>
              <c:strCache>
                <c:ptCount val="3"/>
                <c:pt idx="0">
                  <c:v>Truck Transportation</c:v>
                </c:pt>
                <c:pt idx="1">
                  <c:v>Warehousing and Storage</c:v>
                </c:pt>
                <c:pt idx="2">
                  <c:v>Utilities</c:v>
                </c:pt>
              </c:strCache>
            </c:strRef>
          </c:cat>
          <c:val>
            <c:numRef>
              <c:f>'Sector by Sector comparison'!$F$27:$F$29</c:f>
              <c:numCache>
                <c:formatCode>0.0%</c:formatCode>
                <c:ptCount val="3"/>
                <c:pt idx="0">
                  <c:v>9.2916283348666084E-2</c:v>
                </c:pt>
                <c:pt idx="1">
                  <c:v>0.45125080179602306</c:v>
                </c:pt>
                <c:pt idx="2">
                  <c:v>0.10676025120059118</c:v>
                </c:pt>
              </c:numCache>
            </c:numRef>
          </c:val>
          <c:extLst>
            <c:ext xmlns:c16="http://schemas.microsoft.com/office/drawing/2014/chart" uri="{C3380CC4-5D6E-409C-BE32-E72D297353CC}">
              <c16:uniqueId val="{00000001-1264-7B46-9ECB-7146679CC27D}"/>
            </c:ext>
          </c:extLst>
        </c:ser>
        <c:dLbls>
          <c:showLegendKey val="0"/>
          <c:showVal val="0"/>
          <c:showCatName val="0"/>
          <c:showSerName val="0"/>
          <c:showPercent val="0"/>
          <c:showBubbleSize val="0"/>
        </c:dLbls>
        <c:gapWidth val="219"/>
        <c:overlap val="-27"/>
        <c:axId val="521793824"/>
        <c:axId val="521311040"/>
      </c:barChart>
      <c:catAx>
        <c:axId val="5217938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21311040"/>
        <c:crosses val="autoZero"/>
        <c:auto val="1"/>
        <c:lblAlgn val="ctr"/>
        <c:lblOffset val="100"/>
        <c:noMultiLvlLbl val="0"/>
      </c:catAx>
      <c:valAx>
        <c:axId val="5213110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2179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Financial Activities: </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comparison'!$D$33,'Sector by Sector comparison'!$D$35:$D$36)</c:f>
              <c:strCache>
                <c:ptCount val="3"/>
                <c:pt idx="0">
                  <c:v>Finance and Insurance</c:v>
                </c:pt>
                <c:pt idx="1">
                  <c:v>Insurance Carriers and Related Activities</c:v>
                </c:pt>
                <c:pt idx="2">
                  <c:v>Real Estate and Rental and Leasing</c:v>
                </c:pt>
              </c:strCache>
            </c:strRef>
          </c:cat>
          <c:val>
            <c:numRef>
              <c:f>('Sector by Sector comparison'!$E$33,'Sector by Sector comparison'!$E$35:$E$36)</c:f>
              <c:numCache>
                <c:formatCode>0.0%</c:formatCode>
                <c:ptCount val="3"/>
                <c:pt idx="0">
                  <c:v>-1.8867924528301883E-2</c:v>
                </c:pt>
                <c:pt idx="1">
                  <c:v>-4.3749999999999956E-2</c:v>
                </c:pt>
                <c:pt idx="2">
                  <c:v>0.21333333333333337</c:v>
                </c:pt>
              </c:numCache>
            </c:numRef>
          </c:val>
          <c:extLst>
            <c:ext xmlns:c16="http://schemas.microsoft.com/office/drawing/2014/chart" uri="{C3380CC4-5D6E-409C-BE32-E72D297353CC}">
              <c16:uniqueId val="{00000000-87C2-A14D-918C-7980DBF67535}"/>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comparison'!$D$33,'Sector by Sector comparison'!$D$35:$D$36)</c:f>
              <c:strCache>
                <c:ptCount val="3"/>
                <c:pt idx="0">
                  <c:v>Finance and Insurance</c:v>
                </c:pt>
                <c:pt idx="1">
                  <c:v>Insurance Carriers and Related Activities</c:v>
                </c:pt>
                <c:pt idx="2">
                  <c:v>Real Estate and Rental and Leasing</c:v>
                </c:pt>
              </c:strCache>
            </c:strRef>
          </c:cat>
          <c:val>
            <c:numRef>
              <c:f>('Sector by Sector comparison'!$F$33,'Sector by Sector comparison'!$F$35:$F$36)</c:f>
              <c:numCache>
                <c:formatCode>0.0%</c:formatCode>
                <c:ptCount val="3"/>
                <c:pt idx="0">
                  <c:v>5.0156594002914723E-2</c:v>
                </c:pt>
                <c:pt idx="1">
                  <c:v>6.5971977751179356E-2</c:v>
                </c:pt>
                <c:pt idx="2">
                  <c:v>0.20542727921923354</c:v>
                </c:pt>
              </c:numCache>
            </c:numRef>
          </c:val>
          <c:extLst>
            <c:ext xmlns:c16="http://schemas.microsoft.com/office/drawing/2014/chart" uri="{C3380CC4-5D6E-409C-BE32-E72D297353CC}">
              <c16:uniqueId val="{00000001-87C2-A14D-918C-7980DBF67535}"/>
            </c:ext>
          </c:extLst>
        </c:ser>
        <c:dLbls>
          <c:showLegendKey val="0"/>
          <c:showVal val="0"/>
          <c:showCatName val="0"/>
          <c:showSerName val="0"/>
          <c:showPercent val="0"/>
          <c:showBubbleSize val="0"/>
        </c:dLbls>
        <c:gapWidth val="219"/>
        <c:overlap val="-27"/>
        <c:axId val="316601360"/>
        <c:axId val="1467338063"/>
      </c:barChart>
      <c:catAx>
        <c:axId val="31660136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67338063"/>
        <c:crosses val="autoZero"/>
        <c:auto val="1"/>
        <c:lblAlgn val="ctr"/>
        <c:lblOffset val="100"/>
        <c:noMultiLvlLbl val="0"/>
      </c:catAx>
      <c:valAx>
        <c:axId val="146733806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660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Professional and Business Services:</a:t>
            </a:r>
          </a:p>
          <a:p>
            <a:pPr>
              <a:defRPr/>
            </a:pPr>
            <a:r>
              <a:rPr lang="en-US"/>
              <a:t>KC vs. US  Job Recoveries</a:t>
            </a:r>
          </a:p>
          <a:p>
            <a:pPr>
              <a:defRPr/>
            </a:pPr>
            <a:r>
              <a:rPr lang="en-US"/>
              <a:t>since April 2020, NSA</a:t>
            </a:r>
          </a:p>
        </c:rich>
      </c:tx>
      <c:layout>
        <c:manualLayout>
          <c:xMode val="edge"/>
          <c:yMode val="edge"/>
          <c:x val="0.24543744531933509"/>
          <c:y val="0"/>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comparison'!$D$38,'Sector by Sector comparison'!$D$40,'Sector by Sector comparison'!$D$41)</c:f>
              <c:strCache>
                <c:ptCount val="3"/>
                <c:pt idx="0">
                  <c:v>Professional, Scientific, and Technical Services</c:v>
                </c:pt>
                <c:pt idx="1">
                  <c:v>Computer Systems Design and Related Services</c:v>
                </c:pt>
                <c:pt idx="2">
                  <c:v>Management of Companies and Enterprises</c:v>
                </c:pt>
              </c:strCache>
            </c:strRef>
          </c:cat>
          <c:val>
            <c:numRef>
              <c:f>('Sector by Sector comparison'!$E$38,'Sector by Sector comparison'!$E$40,'Sector by Sector comparison'!$E$41)</c:f>
              <c:numCache>
                <c:formatCode>0.0%</c:formatCode>
                <c:ptCount val="3"/>
                <c:pt idx="0">
                  <c:v>-4.2918454935623185E-3</c:v>
                </c:pt>
                <c:pt idx="1">
                  <c:v>-0.19687500000000002</c:v>
                </c:pt>
                <c:pt idx="2">
                  <c:v>-7.7922077922077948E-2</c:v>
                </c:pt>
              </c:numCache>
            </c:numRef>
          </c:val>
          <c:extLst>
            <c:ext xmlns:c16="http://schemas.microsoft.com/office/drawing/2014/chart" uri="{C3380CC4-5D6E-409C-BE32-E72D297353CC}">
              <c16:uniqueId val="{00000000-9530-5B40-8AB5-7252B4259220}"/>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comparison'!$D$38,'Sector by Sector comparison'!$D$40,'Sector by Sector comparison'!$D$41)</c:f>
              <c:strCache>
                <c:ptCount val="3"/>
                <c:pt idx="0">
                  <c:v>Professional, Scientific, and Technical Services</c:v>
                </c:pt>
                <c:pt idx="1">
                  <c:v>Computer Systems Design and Related Services</c:v>
                </c:pt>
                <c:pt idx="2">
                  <c:v>Management of Companies and Enterprises</c:v>
                </c:pt>
              </c:strCache>
            </c:strRef>
          </c:cat>
          <c:val>
            <c:numRef>
              <c:f>('Sector by Sector comparison'!$F$38,'Sector by Sector comparison'!$F$40,'Sector by Sector comparison'!$F$41)</c:f>
              <c:numCache>
                <c:formatCode>0.0%</c:formatCode>
                <c:ptCount val="3"/>
                <c:pt idx="0">
                  <c:v>0.18057216147475041</c:v>
                </c:pt>
                <c:pt idx="1">
                  <c:v>0.11969717952268821</c:v>
                </c:pt>
                <c:pt idx="2">
                  <c:v>9.2662334974961569E-2</c:v>
                </c:pt>
              </c:numCache>
            </c:numRef>
          </c:val>
          <c:extLst>
            <c:ext xmlns:c16="http://schemas.microsoft.com/office/drawing/2014/chart" uri="{C3380CC4-5D6E-409C-BE32-E72D297353CC}">
              <c16:uniqueId val="{00000001-9530-5B40-8AB5-7252B4259220}"/>
            </c:ext>
          </c:extLst>
        </c:ser>
        <c:dLbls>
          <c:showLegendKey val="0"/>
          <c:showVal val="0"/>
          <c:showCatName val="0"/>
          <c:showSerName val="0"/>
          <c:showPercent val="0"/>
          <c:showBubbleSize val="0"/>
        </c:dLbls>
        <c:gapWidth val="219"/>
        <c:overlap val="-27"/>
        <c:axId val="1433802895"/>
        <c:axId val="714100800"/>
      </c:barChart>
      <c:catAx>
        <c:axId val="143380289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14100800"/>
        <c:crosses val="autoZero"/>
        <c:auto val="1"/>
        <c:lblAlgn val="ctr"/>
        <c:lblOffset val="100"/>
        <c:noMultiLvlLbl val="0"/>
      </c:catAx>
      <c:valAx>
        <c:axId val="714100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33802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Private Education and Health Services</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comparison'!$D$46:$D$48</c:f>
              <c:strCache>
                <c:ptCount val="3"/>
                <c:pt idx="0">
                  <c:v>Private Educational Services</c:v>
                </c:pt>
                <c:pt idx="1">
                  <c:v>Health Care and Social Assistance</c:v>
                </c:pt>
                <c:pt idx="2">
                  <c:v>Hospitals</c:v>
                </c:pt>
              </c:strCache>
            </c:strRef>
          </c:cat>
          <c:val>
            <c:numRef>
              <c:f>'Sector by Sector comparison'!$E$46:$E$48</c:f>
              <c:numCache>
                <c:formatCode>0.0%</c:formatCode>
                <c:ptCount val="3"/>
                <c:pt idx="0">
                  <c:v>0.11464968152866239</c:v>
                </c:pt>
                <c:pt idx="1">
                  <c:v>0.25249424405218712</c:v>
                </c:pt>
                <c:pt idx="2">
                  <c:v>0.17917675544794198</c:v>
                </c:pt>
              </c:numCache>
            </c:numRef>
          </c:val>
          <c:extLst>
            <c:ext xmlns:c16="http://schemas.microsoft.com/office/drawing/2014/chart" uri="{C3380CC4-5D6E-409C-BE32-E72D297353CC}">
              <c16:uniqueId val="{00000000-C805-A64E-8169-6F867B687037}"/>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comparison'!$D$46:$D$48</c:f>
              <c:strCache>
                <c:ptCount val="3"/>
                <c:pt idx="0">
                  <c:v>Private Educational Services</c:v>
                </c:pt>
                <c:pt idx="1">
                  <c:v>Health Care and Social Assistance</c:v>
                </c:pt>
                <c:pt idx="2">
                  <c:v>Hospitals</c:v>
                </c:pt>
              </c:strCache>
            </c:strRef>
          </c:cat>
          <c:val>
            <c:numRef>
              <c:f>'Sector by Sector comparison'!$F$46:$F$48</c:f>
              <c:numCache>
                <c:formatCode>0.0%</c:formatCode>
                <c:ptCount val="3"/>
                <c:pt idx="0">
                  <c:v>8.9295634630566445E-2</c:v>
                </c:pt>
                <c:pt idx="1">
                  <c:v>0.26922493882235732</c:v>
                </c:pt>
                <c:pt idx="2">
                  <c:v>0.13049787242386812</c:v>
                </c:pt>
              </c:numCache>
            </c:numRef>
          </c:val>
          <c:extLst>
            <c:ext xmlns:c16="http://schemas.microsoft.com/office/drawing/2014/chart" uri="{C3380CC4-5D6E-409C-BE32-E72D297353CC}">
              <c16:uniqueId val="{00000001-C805-A64E-8169-6F867B687037}"/>
            </c:ext>
          </c:extLst>
        </c:ser>
        <c:dLbls>
          <c:showLegendKey val="0"/>
          <c:showVal val="0"/>
          <c:showCatName val="0"/>
          <c:showSerName val="0"/>
          <c:showPercent val="0"/>
          <c:showBubbleSize val="0"/>
        </c:dLbls>
        <c:gapWidth val="219"/>
        <c:overlap val="-27"/>
        <c:axId val="1395141167"/>
        <c:axId val="223738015"/>
      </c:barChart>
      <c:catAx>
        <c:axId val="1395141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23738015"/>
        <c:crosses val="autoZero"/>
        <c:auto val="1"/>
        <c:lblAlgn val="ctr"/>
        <c:lblOffset val="100"/>
        <c:noMultiLvlLbl val="0"/>
      </c:catAx>
      <c:valAx>
        <c:axId val="22373801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51411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Leisure and Hospitality:</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comparison'!$D$51,'Sector by Sector comparison'!$D$54,'Sector by Sector comparison'!$D$55)</c:f>
              <c:strCache>
                <c:ptCount val="3"/>
                <c:pt idx="0">
                  <c:v>Arts, Entertainment, and Recreation</c:v>
                </c:pt>
                <c:pt idx="1">
                  <c:v>Accommodation</c:v>
                </c:pt>
                <c:pt idx="2">
                  <c:v>Food Services and Drinking Places</c:v>
                </c:pt>
              </c:strCache>
            </c:strRef>
          </c:cat>
          <c:val>
            <c:numRef>
              <c:f>('Sector by Sector comparison'!$E$51,'Sector by Sector comparison'!$E$54,'Sector by Sector comparison'!$E$55)</c:f>
              <c:numCache>
                <c:formatCode>0.0%</c:formatCode>
                <c:ptCount val="3"/>
                <c:pt idx="0">
                  <c:v>2.0945945945945943</c:v>
                </c:pt>
                <c:pt idx="1">
                  <c:v>0.78846153846153855</c:v>
                </c:pt>
                <c:pt idx="2">
                  <c:v>0.85897435897435903</c:v>
                </c:pt>
              </c:numCache>
            </c:numRef>
          </c:val>
          <c:extLst>
            <c:ext xmlns:c16="http://schemas.microsoft.com/office/drawing/2014/chart" uri="{C3380CC4-5D6E-409C-BE32-E72D297353CC}">
              <c16:uniqueId val="{00000000-EEBD-E448-BC59-B065F6B47B18}"/>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comparison'!$D$51,'Sector by Sector comparison'!$D$54,'Sector by Sector comparison'!$D$55)</c:f>
              <c:strCache>
                <c:ptCount val="3"/>
                <c:pt idx="0">
                  <c:v>Arts, Entertainment, and Recreation</c:v>
                </c:pt>
                <c:pt idx="1">
                  <c:v>Accommodation</c:v>
                </c:pt>
                <c:pt idx="2">
                  <c:v>Food Services and Drinking Places</c:v>
                </c:pt>
              </c:strCache>
            </c:strRef>
          </c:cat>
          <c:val>
            <c:numRef>
              <c:f>('Sector by Sector comparison'!$F$51,'Sector by Sector comparison'!$F$54,'Sector by Sector comparison'!$F$55)</c:f>
              <c:numCache>
                <c:formatCode>0.0%</c:formatCode>
                <c:ptCount val="3"/>
                <c:pt idx="0">
                  <c:v>1.6200245484832547</c:v>
                </c:pt>
                <c:pt idx="1">
                  <c:v>0.80592450192240439</c:v>
                </c:pt>
                <c:pt idx="2">
                  <c:v>1.0003325099752991</c:v>
                </c:pt>
              </c:numCache>
            </c:numRef>
          </c:val>
          <c:extLst>
            <c:ext xmlns:c16="http://schemas.microsoft.com/office/drawing/2014/chart" uri="{C3380CC4-5D6E-409C-BE32-E72D297353CC}">
              <c16:uniqueId val="{00000001-EEBD-E448-BC59-B065F6B47B18}"/>
            </c:ext>
          </c:extLst>
        </c:ser>
        <c:dLbls>
          <c:showLegendKey val="0"/>
          <c:showVal val="0"/>
          <c:showCatName val="0"/>
          <c:showSerName val="0"/>
          <c:showPercent val="0"/>
          <c:showBubbleSize val="0"/>
        </c:dLbls>
        <c:gapWidth val="219"/>
        <c:overlap val="-27"/>
        <c:axId val="1808395808"/>
        <c:axId val="1394124352"/>
      </c:barChart>
      <c:catAx>
        <c:axId val="180839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4124352"/>
        <c:crosses val="autoZero"/>
        <c:auto val="1"/>
        <c:lblAlgn val="ctr"/>
        <c:lblOffset val="100"/>
        <c:noMultiLvlLbl val="0"/>
      </c:catAx>
      <c:valAx>
        <c:axId val="13941243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083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Government:</a:t>
            </a:r>
          </a:p>
          <a:p>
            <a:pPr>
              <a:defRPr/>
            </a:pPr>
            <a:r>
              <a:rPr lang="en-US"/>
              <a:t>KC vs. US  Job Recoveries</a:t>
            </a:r>
          </a:p>
          <a:p>
            <a:pPr>
              <a:defRPr/>
            </a:pPr>
            <a:r>
              <a:rPr lang="en-US"/>
              <a:t>since April 2020, NSA</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'Sector by Sector comparison'!$E$1</c:f>
              <c:strCache>
                <c:ptCount val="1"/>
                <c:pt idx="0">
                  <c:v>KC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comparison'!$D$58:$D$60</c:f>
              <c:strCache>
                <c:ptCount val="3"/>
                <c:pt idx="0">
                  <c:v>Federal Government</c:v>
                </c:pt>
                <c:pt idx="1">
                  <c:v>State Government</c:v>
                </c:pt>
                <c:pt idx="2">
                  <c:v>Local Government</c:v>
                </c:pt>
              </c:strCache>
            </c:strRef>
          </c:cat>
          <c:val>
            <c:numRef>
              <c:f>'Sector by Sector comparison'!$E$58:$E$60</c:f>
              <c:numCache>
                <c:formatCode>0.0%</c:formatCode>
                <c:ptCount val="3"/>
                <c:pt idx="0">
                  <c:v>3.4965034965033226E-3</c:v>
                </c:pt>
                <c:pt idx="1">
                  <c:v>3.9473684210526327E-2</c:v>
                </c:pt>
                <c:pt idx="2">
                  <c:v>1.4563106796116498E-2</c:v>
                </c:pt>
              </c:numCache>
            </c:numRef>
          </c:val>
          <c:extLst>
            <c:ext xmlns:c16="http://schemas.microsoft.com/office/drawing/2014/chart" uri="{C3380CC4-5D6E-409C-BE32-E72D297353CC}">
              <c16:uniqueId val="{00000000-4D17-6F41-B475-9417D0AC307D}"/>
            </c:ext>
          </c:extLst>
        </c:ser>
        <c:ser>
          <c:idx val="1"/>
          <c:order val="1"/>
          <c:tx>
            <c:strRef>
              <c:f>'Sector by Sector comparison'!$F$1</c:f>
              <c:strCache>
                <c:ptCount val="1"/>
                <c:pt idx="0">
                  <c:v>US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 by Sector comparison'!$D$58:$D$60</c:f>
              <c:strCache>
                <c:ptCount val="3"/>
                <c:pt idx="0">
                  <c:v>Federal Government</c:v>
                </c:pt>
                <c:pt idx="1">
                  <c:v>State Government</c:v>
                </c:pt>
                <c:pt idx="2">
                  <c:v>Local Government</c:v>
                </c:pt>
              </c:strCache>
            </c:strRef>
          </c:cat>
          <c:val>
            <c:numRef>
              <c:f>'Sector by Sector comparison'!$F$58:$F$60</c:f>
              <c:numCache>
                <c:formatCode>0.0%</c:formatCode>
                <c:ptCount val="3"/>
                <c:pt idx="0">
                  <c:v>1.6736401673640211E-2</c:v>
                </c:pt>
                <c:pt idx="1">
                  <c:v>-5.5185537583254396E-3</c:v>
                </c:pt>
                <c:pt idx="2">
                  <c:v>3.1805624424452894E-2</c:v>
                </c:pt>
              </c:numCache>
            </c:numRef>
          </c:val>
          <c:extLst>
            <c:ext xmlns:c16="http://schemas.microsoft.com/office/drawing/2014/chart" uri="{C3380CC4-5D6E-409C-BE32-E72D297353CC}">
              <c16:uniqueId val="{00000001-4D17-6F41-B475-9417D0AC307D}"/>
            </c:ext>
          </c:extLst>
        </c:ser>
        <c:dLbls>
          <c:showLegendKey val="0"/>
          <c:showVal val="0"/>
          <c:showCatName val="0"/>
          <c:showSerName val="0"/>
          <c:showPercent val="0"/>
          <c:showBubbleSize val="0"/>
        </c:dLbls>
        <c:gapWidth val="219"/>
        <c:overlap val="-27"/>
        <c:axId val="248345984"/>
        <c:axId val="220983087"/>
      </c:barChart>
      <c:catAx>
        <c:axId val="24834598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20983087"/>
        <c:crosses val="autoZero"/>
        <c:auto val="1"/>
        <c:lblAlgn val="ctr"/>
        <c:lblOffset val="100"/>
        <c:noMultiLvlLbl val="0"/>
      </c:catAx>
      <c:valAx>
        <c:axId val="220983087"/>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4834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000" b="0" i="0" u="none" strike="noStrike">
                <a:effectLst/>
              </a:rPr>
              <a:t>KC Best and Worst Performing Industries</a:t>
            </a:r>
            <a:r>
              <a:rPr lang="en-US" sz="2000">
                <a:effectLst/>
              </a:rPr>
              <a:t> </a:t>
            </a:r>
          </a:p>
          <a:p>
            <a:pPr>
              <a:defRPr sz="2400"/>
            </a:pPr>
            <a:r>
              <a:rPr lang="en-US" sz="1600" b="0" i="0" u="none" strike="noStrike">
                <a:effectLst/>
              </a:rPr>
              <a:t>Difference in KC vs. US Percent Increase in</a:t>
            </a:r>
            <a:r>
              <a:rPr lang="en-US" sz="1600" b="0" i="0" u="none" strike="noStrike" baseline="0">
                <a:effectLst/>
              </a:rPr>
              <a:t> Jobs </a:t>
            </a:r>
            <a:r>
              <a:rPr lang="en-US" sz="1600" b="0" i="0" u="none" strike="noStrike">
                <a:effectLst/>
              </a:rPr>
              <a:t>since April 2020 </a:t>
            </a:r>
            <a:r>
              <a:rPr lang="en-US" sz="1600">
                <a:effectLst/>
              </a:rPr>
              <a:t> </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'best,worst performing by pctage'!$X$4</c:f>
              <c:strCache>
                <c:ptCount val="1"/>
                <c:pt idx="0">
                  <c:v>Difference</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'best,worst performing by pctage'!$W$5:$W$23</c:f>
              <c:strCache>
                <c:ptCount val="19"/>
                <c:pt idx="0">
                  <c:v>Computer Systems Design and Related Services</c:v>
                </c:pt>
                <c:pt idx="1">
                  <c:v>Motor Vehicle Manufacturing</c:v>
                </c:pt>
                <c:pt idx="2">
                  <c:v>Professional, Scientific, and Technical Services</c:v>
                </c:pt>
                <c:pt idx="3">
                  <c:v>Management of Companies and Enterprises</c:v>
                </c:pt>
                <c:pt idx="4">
                  <c:v>Utilities</c:v>
                </c:pt>
                <c:pt idx="5">
                  <c:v>Food Services and Drinking Places</c:v>
                </c:pt>
                <c:pt idx="6">
                  <c:v>Administrative and Support Services</c:v>
                </c:pt>
                <c:pt idx="7">
                  <c:v>Accommodation and Food Services</c:v>
                </c:pt>
                <c:pt idx="8">
                  <c:v>Insurance Carriers and Related Activities</c:v>
                </c:pt>
                <c:pt idx="9">
                  <c:v>Employment Services</c:v>
                </c:pt>
                <c:pt idx="10">
                  <c:v>Truck Transportation</c:v>
                </c:pt>
                <c:pt idx="11">
                  <c:v>Warehousing and Storage</c:v>
                </c:pt>
                <c:pt idx="12">
                  <c:v>Finance and Insurance</c:v>
                </c:pt>
                <c:pt idx="13">
                  <c:v>General Merchandise Retailers</c:v>
                </c:pt>
                <c:pt idx="14">
                  <c:v>Manufacturing</c:v>
                </c:pt>
                <c:pt idx="15">
                  <c:v>Durable Goods</c:v>
                </c:pt>
                <c:pt idx="16">
                  <c:v>Transportation Equipment Manufacturing</c:v>
                </c:pt>
                <c:pt idx="17">
                  <c:v>Computer and Electronic Product Manufacturing</c:v>
                </c:pt>
                <c:pt idx="18">
                  <c:v>Arts, Entertainment, and Recreation</c:v>
                </c:pt>
              </c:strCache>
            </c:strRef>
          </c:cat>
          <c:val>
            <c:numRef>
              <c:f>'best,worst performing by pctage'!$X$5:$X$23</c:f>
              <c:numCache>
                <c:formatCode>General</c:formatCode>
                <c:ptCount val="19"/>
                <c:pt idx="13" formatCode="0.0%">
                  <c:v>4.974123735591629E-2</c:v>
                </c:pt>
                <c:pt idx="14" formatCode="0.0%">
                  <c:v>9.2241471625509774E-2</c:v>
                </c:pt>
                <c:pt idx="15" formatCode="0.0%">
                  <c:v>0.13504708594577997</c:v>
                </c:pt>
                <c:pt idx="16" formatCode="0.0%">
                  <c:v>0.14882241506045801</c:v>
                </c:pt>
                <c:pt idx="17" formatCode="0.0%">
                  <c:v>0.30574726134585295</c:v>
                </c:pt>
                <c:pt idx="18" formatCode="0.0%">
                  <c:v>0.47457004611133957</c:v>
                </c:pt>
              </c:numCache>
            </c:numRef>
          </c:val>
          <c:extLst>
            <c:ext xmlns:c16="http://schemas.microsoft.com/office/drawing/2014/chart" uri="{C3380CC4-5D6E-409C-BE32-E72D297353CC}">
              <c16:uniqueId val="{00000000-AA7B-9543-BE07-D95CC1E9D47C}"/>
            </c:ext>
          </c:extLst>
        </c:ser>
        <c:ser>
          <c:idx val="1"/>
          <c:order val="1"/>
          <c:tx>
            <c:strRef>
              <c:f>'best,worst performing by pctage'!$Y$4</c:f>
              <c:strCache>
                <c:ptCount val="1"/>
                <c:pt idx="0">
                  <c:v>Difference</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'best,worst performing by pctage'!$W$5:$W$23</c:f>
              <c:strCache>
                <c:ptCount val="19"/>
                <c:pt idx="0">
                  <c:v>Computer Systems Design and Related Services</c:v>
                </c:pt>
                <c:pt idx="1">
                  <c:v>Motor Vehicle Manufacturing</c:v>
                </c:pt>
                <c:pt idx="2">
                  <c:v>Professional, Scientific, and Technical Services</c:v>
                </c:pt>
                <c:pt idx="3">
                  <c:v>Management of Companies and Enterprises</c:v>
                </c:pt>
                <c:pt idx="4">
                  <c:v>Utilities</c:v>
                </c:pt>
                <c:pt idx="5">
                  <c:v>Food Services and Drinking Places</c:v>
                </c:pt>
                <c:pt idx="6">
                  <c:v>Administrative and Support Services</c:v>
                </c:pt>
                <c:pt idx="7">
                  <c:v>Accommodation and Food Services</c:v>
                </c:pt>
                <c:pt idx="8">
                  <c:v>Insurance Carriers and Related Activities</c:v>
                </c:pt>
                <c:pt idx="9">
                  <c:v>Employment Services</c:v>
                </c:pt>
                <c:pt idx="10">
                  <c:v>Truck Transportation</c:v>
                </c:pt>
                <c:pt idx="11">
                  <c:v>Warehousing and Storage</c:v>
                </c:pt>
                <c:pt idx="12">
                  <c:v>Finance and Insurance</c:v>
                </c:pt>
                <c:pt idx="13">
                  <c:v>General Merchandise Retailers</c:v>
                </c:pt>
                <c:pt idx="14">
                  <c:v>Manufacturing</c:v>
                </c:pt>
                <c:pt idx="15">
                  <c:v>Durable Goods</c:v>
                </c:pt>
                <c:pt idx="16">
                  <c:v>Transportation Equipment Manufacturing</c:v>
                </c:pt>
                <c:pt idx="17">
                  <c:v>Computer and Electronic Product Manufacturing</c:v>
                </c:pt>
                <c:pt idx="18">
                  <c:v>Arts, Entertainment, and Recreation</c:v>
                </c:pt>
              </c:strCache>
            </c:strRef>
          </c:cat>
          <c:val>
            <c:numRef>
              <c:f>'best,worst performing by pctage'!$Y$5:$Y$23</c:f>
              <c:numCache>
                <c:formatCode>0.0%</c:formatCode>
                <c:ptCount val="19"/>
                <c:pt idx="0">
                  <c:v>-0.31657217952268824</c:v>
                </c:pt>
                <c:pt idx="1">
                  <c:v>-0.20019801980198015</c:v>
                </c:pt>
                <c:pt idx="2">
                  <c:v>-0.18486400696831273</c:v>
                </c:pt>
                <c:pt idx="3">
                  <c:v>-0.17058441289703952</c:v>
                </c:pt>
                <c:pt idx="4">
                  <c:v>-0.14247453691487677</c:v>
                </c:pt>
                <c:pt idx="5">
                  <c:v>-0.14135815100094007</c:v>
                </c:pt>
                <c:pt idx="6">
                  <c:v>-0.12157594995558219</c:v>
                </c:pt>
                <c:pt idx="7">
                  <c:v>-0.11858630645493928</c:v>
                </c:pt>
                <c:pt idx="8">
                  <c:v>-0.10972197775117931</c:v>
                </c:pt>
                <c:pt idx="9">
                  <c:v>-0.10926112955525746</c:v>
                </c:pt>
                <c:pt idx="10">
                  <c:v>-7.8210400995724738E-2</c:v>
                </c:pt>
                <c:pt idx="11">
                  <c:v>-7.0298420843641907E-2</c:v>
                </c:pt>
                <c:pt idx="12">
                  <c:v>-6.9024518531216605E-2</c:v>
                </c:pt>
              </c:numCache>
            </c:numRef>
          </c:val>
          <c:extLst>
            <c:ext xmlns:c16="http://schemas.microsoft.com/office/drawing/2014/chart" uri="{C3380CC4-5D6E-409C-BE32-E72D297353CC}">
              <c16:uniqueId val="{00000001-AA7B-9543-BE07-D95CC1E9D47C}"/>
            </c:ext>
          </c:extLst>
        </c:ser>
        <c:dLbls>
          <c:showLegendKey val="0"/>
          <c:showVal val="0"/>
          <c:showCatName val="0"/>
          <c:showSerName val="0"/>
          <c:showPercent val="0"/>
          <c:showBubbleSize val="0"/>
        </c:dLbls>
        <c:gapWidth val="0"/>
        <c:axId val="715600880"/>
        <c:axId val="715427616"/>
      </c:barChart>
      <c:catAx>
        <c:axId val="71560088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15427616"/>
        <c:crosses val="autoZero"/>
        <c:auto val="1"/>
        <c:lblAlgn val="ctr"/>
        <c:lblOffset val="100"/>
        <c:noMultiLvlLbl val="0"/>
      </c:catAx>
      <c:valAx>
        <c:axId val="715427616"/>
        <c:scaling>
          <c:orientation val="minMax"/>
        </c:scaling>
        <c:delete val="1"/>
        <c:axPos val="b"/>
        <c:numFmt formatCode="General" sourceLinked="1"/>
        <c:majorTickMark val="none"/>
        <c:minorTickMark val="none"/>
        <c:tickLblPos val="nextTo"/>
        <c:crossAx val="715600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Best/Worst Industry Contributors to KC Job Growth Relative to US
</a:t>
            </a:r>
            <a:r>
              <a:rPr lang="en-US" sz="1600"/>
              <a:t>Job Excess/Deficit if KC Industry Grew at National Rates, in thousands</a:t>
            </a:r>
            <a:endParaRPr lang="en-US"/>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'best,worst performing by number'!$AE$1</c:f>
              <c:strCache>
                <c:ptCount val="1"/>
                <c:pt idx="0">
                  <c:v>Best/Worst Industry Contributors to KC Job Growth Relative to US
Job Excess/Deficit if KC Industry Grew at National Rates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'best,worst performing by number'!$AD$2:$AD$25</c:f>
              <c:strCache>
                <c:ptCount val="24"/>
                <c:pt idx="0">
                  <c:v>Professional, Scientific, and Technical Services</c:v>
                </c:pt>
                <c:pt idx="1">
                  <c:v>Computer Systems Design and Related Services</c:v>
                </c:pt>
                <c:pt idx="2">
                  <c:v>Administrative and Support Services</c:v>
                </c:pt>
                <c:pt idx="3">
                  <c:v>Food Services and Drinking Places</c:v>
                </c:pt>
                <c:pt idx="4">
                  <c:v>Finance and Insurance</c:v>
                </c:pt>
                <c:pt idx="5">
                  <c:v>Transportation and Warehousing</c:v>
                </c:pt>
                <c:pt idx="6">
                  <c:v>Management of Companies and Enterprises</c:v>
                </c:pt>
                <c:pt idx="7">
                  <c:v>Insurance Carriers and Related Activities</c:v>
                </c:pt>
                <c:pt idx="8">
                  <c:v>Leisure and Hospitality</c:v>
                </c:pt>
                <c:pt idx="9">
                  <c:v>Health Care and Social Assistance</c:v>
                </c:pt>
                <c:pt idx="10">
                  <c:v>Employment Services</c:v>
                </c:pt>
                <c:pt idx="11">
                  <c:v>Motor Vehicle Manufacturing</c:v>
                </c:pt>
                <c:pt idx="12">
                  <c:v>Local Government</c:v>
                </c:pt>
                <c:pt idx="13">
                  <c:v>Other Services</c:v>
                </c:pt>
                <c:pt idx="14">
                  <c:v>Wholesale Trade</c:v>
                </c:pt>
                <c:pt idx="15">
                  <c:v>Truck Transportation</c:v>
                </c:pt>
                <c:pt idx="16">
                  <c:v>Warehousing and Storage</c:v>
                </c:pt>
                <c:pt idx="17">
                  <c:v>Retail Trade</c:v>
                </c:pt>
                <c:pt idx="18">
                  <c:v>Mining, Logging and Construction</c:v>
                </c:pt>
                <c:pt idx="19">
                  <c:v>Transportation Equipment Manufacturing</c:v>
                </c:pt>
                <c:pt idx="20">
                  <c:v>Hospitals</c:v>
                </c:pt>
                <c:pt idx="21">
                  <c:v>Computer and Electronic Product Manufacturing</c:v>
                </c:pt>
                <c:pt idx="22">
                  <c:v>Arts, Entertainment, and Recreation</c:v>
                </c:pt>
                <c:pt idx="23">
                  <c:v>Durable Goods</c:v>
                </c:pt>
              </c:strCache>
            </c:strRef>
          </c:cat>
          <c:val>
            <c:numRef>
              <c:f>'best,worst performing by number'!$AE$2:$AE$25</c:f>
              <c:numCache>
                <c:formatCode>0.0</c:formatCode>
                <c:ptCount val="24"/>
                <c:pt idx="0">
                  <c:v>-17.229325449446748</c:v>
                </c:pt>
                <c:pt idx="1">
                  <c:v>-10.130309744726024</c:v>
                </c:pt>
                <c:pt idx="2">
                  <c:v>-6.6258892725792293</c:v>
                </c:pt>
                <c:pt idx="3">
                  <c:v>-6.6155614668439853</c:v>
                </c:pt>
                <c:pt idx="4">
                  <c:v>-4.389959378585381</c:v>
                </c:pt>
                <c:pt idx="5">
                  <c:v>-4.1524047147896255</c:v>
                </c:pt>
                <c:pt idx="6">
                  <c:v>-3.9404999379216115</c:v>
                </c:pt>
                <c:pt idx="7">
                  <c:v>-3.511103288037738</c:v>
                </c:pt>
                <c:pt idx="8">
                  <c:v>-2.9564004185559867</c:v>
                </c:pt>
                <c:pt idx="9">
                  <c:v>-2.1800095285531711</c:v>
                </c:pt>
                <c:pt idx="10">
                  <c:v>-2.0322570097277897</c:v>
                </c:pt>
                <c:pt idx="11">
                  <c:v>-1.8408415841584151</c:v>
                </c:pt>
                <c:pt idx="12">
                  <c:v>-1.7759793157186436</c:v>
                </c:pt>
                <c:pt idx="13">
                  <c:v>-1.4125499777876414</c:v>
                </c:pt>
                <c:pt idx="14">
                  <c:v>-1.1744335326713085</c:v>
                </c:pt>
                <c:pt idx="15">
                  <c:v>-1.063661453541858</c:v>
                </c:pt>
                <c:pt idx="16">
                  <c:v>-1.033386786401536</c:v>
                </c:pt>
                <c:pt idx="17">
                  <c:v>1.1806473571095353</c:v>
                </c:pt>
                <c:pt idx="18">
                  <c:v>1.7028336639274499</c:v>
                </c:pt>
                <c:pt idx="19">
                  <c:v>1.815633463737587</c:v>
                </c:pt>
                <c:pt idx="20">
                  <c:v>2.0104378688942504</c:v>
                </c:pt>
                <c:pt idx="21">
                  <c:v>3.0574726134585291</c:v>
                </c:pt>
                <c:pt idx="22">
                  <c:v>3.5118183412239112</c:v>
                </c:pt>
                <c:pt idx="23">
                  <c:v>6.2256706621004554</c:v>
                </c:pt>
              </c:numCache>
            </c:numRef>
          </c:val>
          <c:extLst>
            <c:ext xmlns:c16="http://schemas.microsoft.com/office/drawing/2014/chart" uri="{C3380CC4-5D6E-409C-BE32-E72D297353CC}">
              <c16:uniqueId val="{00000000-5BAF-7642-B6D2-55BA58C74128}"/>
            </c:ext>
          </c:extLst>
        </c:ser>
        <c:dLbls>
          <c:showLegendKey val="0"/>
          <c:showVal val="0"/>
          <c:showCatName val="0"/>
          <c:showSerName val="0"/>
          <c:showPercent val="0"/>
          <c:showBubbleSize val="0"/>
        </c:dLbls>
        <c:gapWidth val="182"/>
        <c:axId val="833744976"/>
        <c:axId val="348661520"/>
      </c:barChart>
      <c:catAx>
        <c:axId val="83374497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48661520"/>
        <c:crosses val="autoZero"/>
        <c:auto val="1"/>
        <c:lblAlgn val="ctr"/>
        <c:lblOffset val="100"/>
        <c:noMultiLvlLbl val="0"/>
      </c:catAx>
      <c:valAx>
        <c:axId val="348661520"/>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33744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Share of Total Shortfall</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'best,worst performing by number'!$S$1</c:f>
              <c:strCache>
                <c:ptCount val="1"/>
                <c:pt idx="0">
                  <c:v>Share of total shortfall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'best,worst performing by number'!$R$2:$R$14</c:f>
              <c:strCache>
                <c:ptCount val="13"/>
                <c:pt idx="0">
                  <c:v>Truck Transportation</c:v>
                </c:pt>
                <c:pt idx="1">
                  <c:v>Wholesale Trade</c:v>
                </c:pt>
                <c:pt idx="2">
                  <c:v>Local Government</c:v>
                </c:pt>
                <c:pt idx="3">
                  <c:v>Motor Vehicle Manufacturing</c:v>
                </c:pt>
                <c:pt idx="4">
                  <c:v>Employment Services</c:v>
                </c:pt>
                <c:pt idx="5">
                  <c:v>Health Care and Social Assistance</c:v>
                </c:pt>
                <c:pt idx="6">
                  <c:v>Insurance Carriers and Related Activities</c:v>
                </c:pt>
                <c:pt idx="7">
                  <c:v>Management of Companies and Enterprises</c:v>
                </c:pt>
                <c:pt idx="8">
                  <c:v>Transportation and Warehousing</c:v>
                </c:pt>
                <c:pt idx="9">
                  <c:v>Food Services and Drinking Places</c:v>
                </c:pt>
                <c:pt idx="10">
                  <c:v>Administrative and Support Services</c:v>
                </c:pt>
                <c:pt idx="11">
                  <c:v>Computer Systems Design and Related Services</c:v>
                </c:pt>
                <c:pt idx="12">
                  <c:v>Professional, Scientific, and Technical Services</c:v>
                </c:pt>
              </c:strCache>
            </c:strRef>
          </c:cat>
          <c:val>
            <c:numRef>
              <c:f>'best,worst performing by number'!$S$2:$S$14</c:f>
              <c:numCache>
                <c:formatCode>0%</c:formatCode>
                <c:ptCount val="13"/>
                <c:pt idx="0">
                  <c:v>2.8939589716223995E-2</c:v>
                </c:pt>
                <c:pt idx="1">
                  <c:v>3.1953423216859768E-2</c:v>
                </c:pt>
                <c:pt idx="2">
                  <c:v>4.831999182658659E-2</c:v>
                </c:pt>
                <c:pt idx="3">
                  <c:v>5.0084733258609071E-2</c:v>
                </c:pt>
                <c:pt idx="4">
                  <c:v>5.5292672178354943E-2</c:v>
                </c:pt>
                <c:pt idx="5">
                  <c:v>5.9312651712357049E-2</c:v>
                </c:pt>
                <c:pt idx="6">
                  <c:v>9.5528411101811678E-2</c:v>
                </c:pt>
                <c:pt idx="7">
                  <c:v>0.10721122881771321</c:v>
                </c:pt>
                <c:pt idx="8">
                  <c:v>0.11297663216202739</c:v>
                </c:pt>
                <c:pt idx="9">
                  <c:v>0.17999301747319715</c:v>
                </c:pt>
                <c:pt idx="10">
                  <c:v>0.18027401144891339</c:v>
                </c:pt>
                <c:pt idx="11">
                  <c:v>0.2756205997071981</c:v>
                </c:pt>
                <c:pt idx="12">
                  <c:v>0.46876720777459652</c:v>
                </c:pt>
              </c:numCache>
            </c:numRef>
          </c:val>
          <c:extLst>
            <c:ext xmlns:c16="http://schemas.microsoft.com/office/drawing/2014/chart" uri="{C3380CC4-5D6E-409C-BE32-E72D297353CC}">
              <c16:uniqueId val="{00000000-E0CF-B940-AF94-D838075F028C}"/>
            </c:ext>
          </c:extLst>
        </c:ser>
        <c:dLbls>
          <c:showLegendKey val="0"/>
          <c:showVal val="0"/>
          <c:showCatName val="0"/>
          <c:showSerName val="0"/>
          <c:showPercent val="0"/>
          <c:showBubbleSize val="0"/>
        </c:dLbls>
        <c:gapWidth val="219"/>
        <c:axId val="1555748223"/>
        <c:axId val="1545685983"/>
      </c:barChart>
      <c:catAx>
        <c:axId val="1555748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45685983"/>
        <c:crosses val="autoZero"/>
        <c:auto val="1"/>
        <c:lblAlgn val="ctr"/>
        <c:lblOffset val="100"/>
        <c:noMultiLvlLbl val="0"/>
      </c:catAx>
      <c:valAx>
        <c:axId val="15456859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557482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'Graphs GDP,PCE,FedFunds,U'!$A$26</c:f>
          <c:strCache>
            <c:ptCount val="1"/>
            <c:pt idx="0">
              <c:v>Real GDP
Quarterly Change at Annual Rates</c:v>
            </c:pt>
          </c:strCache>
        </c:strRef>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'Graphs GDP,PCE,FedFunds,U'!$B$26</c:f>
              <c:strCache>
                <c:ptCount val="1"/>
                <c:pt idx="0">
                  <c:v>History</c:v>
                </c:pt>
              </c:strCache>
            </c:strRef>
          </c:tx>
          <c:spPr>
            <a:ln w="28575" cap="rnd">
              <a:solidFill>
                <a:schemeClr val="accent1"/>
              </a:solidFill>
              <a:round/>
            </a:ln>
            <a:effectLst/>
          </c:spPr>
          <c:marker>
            <c:symbol val="none"/>
          </c:marker>
          <c:cat>
            <c:multiLvlStrRef>
              <c:f>'Graphs GDP,PCE,FedFunds,U'!$C$24:$V$25</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'Graphs GDP,PCE,FedFunds,U'!$C$26:$V$26</c:f>
              <c:numCache>
                <c:formatCode>General</c:formatCode>
                <c:ptCount val="20"/>
                <c:pt idx="0">
                  <c:v>2.92699</c:v>
                </c:pt>
                <c:pt idx="1">
                  <c:v>2.5352399999999999</c:v>
                </c:pt>
                <c:pt idx="2">
                  <c:v>4.69489</c:v>
                </c:pt>
                <c:pt idx="3">
                  <c:v>3.4192200000000001</c:v>
                </c:pt>
                <c:pt idx="4">
                  <c:v>0.84209000000000001</c:v>
                </c:pt>
                <c:pt idx="5">
                  <c:v>3.58927</c:v>
                </c:pt>
                <c:pt idx="6">
                  <c:v>3.34015</c:v>
                </c:pt>
                <c:pt idx="7">
                  <c:v>1.85223</c:v>
                </c:pt>
                <c:pt idx="8">
                  <c:v>-0.64847999999999995</c:v>
                </c:pt>
                <c:pt idx="9">
                  <c:v>3.8380299999999998</c:v>
                </c:pt>
              </c:numCache>
            </c:numRef>
          </c:val>
          <c:smooth val="0"/>
          <c:extLst>
            <c:ext xmlns:c16="http://schemas.microsoft.com/office/drawing/2014/chart" uri="{C3380CC4-5D6E-409C-BE32-E72D297353CC}">
              <c16:uniqueId val="{00000000-433B-BF41-B754-438A882EF226}"/>
            </c:ext>
          </c:extLst>
        </c:ser>
        <c:ser>
          <c:idx val="1"/>
          <c:order val="1"/>
          <c:tx>
            <c:strRef>
              <c:f>'Graphs GDP,PCE,FedFunds,U'!$B$27</c:f>
              <c:strCache>
                <c:ptCount val="1"/>
                <c:pt idx="0">
                  <c:v>Forecast</c:v>
                </c:pt>
              </c:strCache>
            </c:strRef>
          </c:tx>
          <c:spPr>
            <a:ln w="28575" cap="rnd">
              <a:solidFill>
                <a:schemeClr val="accent2"/>
              </a:solidFill>
              <a:round/>
            </a:ln>
            <a:effectLst/>
          </c:spPr>
          <c:marker>
            <c:symbol val="none"/>
          </c:marker>
          <c:dLbls>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3B-BF41-B754-438A882EF226}"/>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3B-BF41-B754-438A882EF226}"/>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3B-BF41-B754-438A882EF226}"/>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33B-BF41-B754-438A882EF226}"/>
                </c:ext>
              </c:extLst>
            </c:dLbl>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'Graphs GDP,PCE,FedFunds,U'!$C$24:$V$25</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'Graphs GDP,PCE,FedFunds,U'!$C$27:$V$27</c:f>
              <c:numCache>
                <c:formatCode>General</c:formatCode>
                <c:ptCount val="20"/>
                <c:pt idx="9">
                  <c:v>3.8380299999999998</c:v>
                </c:pt>
                <c:pt idx="10">
                  <c:v>1.6663617486474935</c:v>
                </c:pt>
                <c:pt idx="11">
                  <c:v>0.62458258196727012</c:v>
                </c:pt>
                <c:pt idx="12">
                  <c:v>1.3883391685324042</c:v>
                </c:pt>
                <c:pt idx="13">
                  <c:v>1.3720403133792747</c:v>
                </c:pt>
                <c:pt idx="14">
                  <c:v>1.7963149245244114</c:v>
                </c:pt>
                <c:pt idx="15">
                  <c:v>1.8751330206935979</c:v>
                </c:pt>
                <c:pt idx="16">
                  <c:v>2.1426594282126121</c:v>
                </c:pt>
                <c:pt idx="17">
                  <c:v>2.3075567441552369</c:v>
                </c:pt>
                <c:pt idx="18">
                  <c:v>2.358014982958534</c:v>
                </c:pt>
                <c:pt idx="19">
                  <c:v>2.23526968412191</c:v>
                </c:pt>
              </c:numCache>
            </c:numRef>
          </c:val>
          <c:smooth val="0"/>
          <c:extLst>
            <c:ext xmlns:c16="http://schemas.microsoft.com/office/drawing/2014/chart" uri="{C3380CC4-5D6E-409C-BE32-E72D297353CC}">
              <c16:uniqueId val="{00000005-433B-BF41-B754-438A882EF226}"/>
            </c:ext>
          </c:extLst>
        </c:ser>
        <c:dLbls>
          <c:showLegendKey val="0"/>
          <c:showVal val="0"/>
          <c:showCatName val="0"/>
          <c:showSerName val="0"/>
          <c:showPercent val="0"/>
          <c:showBubbleSize val="0"/>
        </c:dLbls>
        <c:smooth val="0"/>
        <c:axId val="319201679"/>
        <c:axId val="540393247"/>
      </c:lineChart>
      <c:catAx>
        <c:axId val="319201679"/>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40393247"/>
        <c:crosses val="autoZero"/>
        <c:auto val="1"/>
        <c:lblAlgn val="ctr"/>
        <c:lblOffset val="100"/>
        <c:noMultiLvlLbl val="0"/>
      </c:catAx>
      <c:valAx>
        <c:axId val="5403932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9201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'Total Employment'!$A$34</c:f>
          <c:strCache>
            <c:ptCount val="1"/>
            <c:pt idx="0">
              <c:v>Total US Non-Farm Employment Forecast (thousands)</c:v>
            </c:pt>
          </c:strCache>
        </c:strRef>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'Total Employment'!$B$34</c:f>
              <c:strCache>
                <c:ptCount val="1"/>
                <c:pt idx="0">
                  <c:v>History</c:v>
                </c:pt>
              </c:strCache>
            </c:strRef>
          </c:tx>
          <c:spPr>
            <a:ln w="28575" cap="rnd">
              <a:solidFill>
                <a:schemeClr val="accent1"/>
              </a:solidFill>
              <a:round/>
            </a:ln>
            <a:effectLst/>
          </c:spPr>
          <c:marker>
            <c:symbol val="none"/>
          </c:marker>
          <c:cat>
            <c:multiLvlStrRef>
              <c:f>'Total Employment'!$C$32:$V$33</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'Total Employment'!$C$34:$V$34</c:f>
              <c:numCache>
                <c:formatCode>#,##0</c:formatCode>
                <c:ptCount val="20"/>
                <c:pt idx="0">
                  <c:v>155012</c:v>
                </c:pt>
                <c:pt idx="1">
                  <c:v>155624</c:v>
                </c:pt>
                <c:pt idx="2">
                  <c:v>156176</c:v>
                </c:pt>
                <c:pt idx="3">
                  <c:v>156704</c:v>
                </c:pt>
                <c:pt idx="4">
                  <c:v>157279</c:v>
                </c:pt>
                <c:pt idx="5">
                  <c:v>157793</c:v>
                </c:pt>
                <c:pt idx="6">
                  <c:v>158130</c:v>
                </c:pt>
                <c:pt idx="7">
                  <c:v>158640</c:v>
                </c:pt>
                <c:pt idx="8">
                  <c:v>159161</c:v>
                </c:pt>
                <c:pt idx="9">
                  <c:v>159441</c:v>
                </c:pt>
              </c:numCache>
            </c:numRef>
          </c:val>
          <c:smooth val="0"/>
          <c:extLst>
            <c:ext xmlns:c16="http://schemas.microsoft.com/office/drawing/2014/chart" uri="{C3380CC4-5D6E-409C-BE32-E72D297353CC}">
              <c16:uniqueId val="{00000000-9A93-494B-BAD8-C56A9FFBDA5B}"/>
            </c:ext>
          </c:extLst>
        </c:ser>
        <c:ser>
          <c:idx val="1"/>
          <c:order val="1"/>
          <c:tx>
            <c:strRef>
              <c:f>'Total Employment'!$B$35</c:f>
              <c:strCache>
                <c:ptCount val="1"/>
                <c:pt idx="0">
                  <c:v>Forecast</c:v>
                </c:pt>
              </c:strCache>
            </c:strRef>
          </c:tx>
          <c:spPr>
            <a:ln w="28575" cap="rnd">
              <a:solidFill>
                <a:schemeClr val="accent2"/>
              </a:solidFill>
              <a:round/>
            </a:ln>
            <a:effectLst/>
          </c:spPr>
          <c:marker>
            <c:symbol val="none"/>
          </c:marker>
          <c:cat>
            <c:multiLvlStrRef>
              <c:f>'Total Employment'!$C$32:$V$33</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'Total Employment'!$C$35:$V$35</c:f>
              <c:numCache>
                <c:formatCode>General</c:formatCode>
                <c:ptCount val="20"/>
                <c:pt idx="9" formatCode="#,##0">
                  <c:v>159441</c:v>
                </c:pt>
                <c:pt idx="10" formatCode="#,##0">
                  <c:v>159600.9909689558</c:v>
                </c:pt>
                <c:pt idx="11" formatCode="#,##0">
                  <c:v>159680.9864534337</c:v>
                </c:pt>
                <c:pt idx="12" formatCode="#,##0">
                  <c:v>159880.97516462841</c:v>
                </c:pt>
                <c:pt idx="13" formatCode="#,##0">
                  <c:v>160100.96274694265</c:v>
                </c:pt>
                <c:pt idx="14" formatCode="#,##0">
                  <c:v>160340.94920037632</c:v>
                </c:pt>
                <c:pt idx="15" formatCode="#,##0">
                  <c:v>160610.9339604892</c:v>
                </c:pt>
                <c:pt idx="16" formatCode="#,##0">
                  <c:v>160940.9153339605</c:v>
                </c:pt>
                <c:pt idx="17" formatCode="#,##0">
                  <c:v>161290.89557855128</c:v>
                </c:pt>
                <c:pt idx="18" formatCode="#,##0">
                  <c:v>161670.87412982128</c:v>
                </c:pt>
                <c:pt idx="19" formatCode="#,##0">
                  <c:v>162050.85268109129</c:v>
                </c:pt>
              </c:numCache>
            </c:numRef>
          </c:val>
          <c:smooth val="0"/>
          <c:extLst>
            <c:ext xmlns:c16="http://schemas.microsoft.com/office/drawing/2014/chart" uri="{C3380CC4-5D6E-409C-BE32-E72D297353CC}">
              <c16:uniqueId val="{00000001-9A93-494B-BAD8-C56A9FFBDA5B}"/>
            </c:ext>
          </c:extLst>
        </c:ser>
        <c:dLbls>
          <c:showLegendKey val="0"/>
          <c:showVal val="0"/>
          <c:showCatName val="0"/>
          <c:showSerName val="0"/>
          <c:showPercent val="0"/>
          <c:showBubbleSize val="0"/>
        </c:dLbls>
        <c:smooth val="0"/>
        <c:axId val="374882976"/>
        <c:axId val="374958048"/>
      </c:lineChart>
      <c:catAx>
        <c:axId val="37488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4958048"/>
        <c:crosses val="autoZero"/>
        <c:auto val="1"/>
        <c:lblAlgn val="ctr"/>
        <c:lblOffset val="100"/>
        <c:noMultiLvlLbl val="0"/>
      </c:catAx>
      <c:valAx>
        <c:axId val="37495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488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'Total Employment'!$A$41</c:f>
          <c:strCache>
            <c:ptCount val="1"/>
            <c:pt idx="0">
              <c:v>Average Monthly Change in US Jobs, by Quarter
(thousands)</c:v>
            </c:pt>
          </c:strCache>
        </c:strRef>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'Total Employment'!$B$41</c:f>
              <c:strCache>
                <c:ptCount val="1"/>
                <c:pt idx="0">
                  <c:v>History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'Total Employment'!$C$39:$V$40</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'Total Employment'!$C$41:$V$41</c:f>
              <c:numCache>
                <c:formatCode>0</c:formatCode>
                <c:ptCount val="20"/>
                <c:pt idx="0">
                  <c:v>286.33333333333331</c:v>
                </c:pt>
                <c:pt idx="1">
                  <c:v>204</c:v>
                </c:pt>
                <c:pt idx="2">
                  <c:v>184</c:v>
                </c:pt>
                <c:pt idx="3">
                  <c:v>176</c:v>
                </c:pt>
                <c:pt idx="4">
                  <c:v>191.66666666666666</c:v>
                </c:pt>
                <c:pt idx="5">
                  <c:v>171.33333333333334</c:v>
                </c:pt>
                <c:pt idx="6">
                  <c:v>112.33333333333333</c:v>
                </c:pt>
                <c:pt idx="7">
                  <c:v>170</c:v>
                </c:pt>
                <c:pt idx="8">
                  <c:v>173.66666666666666</c:v>
                </c:pt>
                <c:pt idx="9">
                  <c:v>93.333333333333329</c:v>
                </c:pt>
              </c:numCache>
            </c:numRef>
          </c:val>
          <c:extLst>
            <c:ext xmlns:c16="http://schemas.microsoft.com/office/drawing/2014/chart" uri="{C3380CC4-5D6E-409C-BE32-E72D297353CC}">
              <c16:uniqueId val="{00000000-70FB-6140-8DC1-AAB69AC05E6A}"/>
            </c:ext>
          </c:extLst>
        </c:ser>
        <c:ser>
          <c:idx val="1"/>
          <c:order val="1"/>
          <c:tx>
            <c:strRef>
              <c:f>'Total Employment'!$B$42</c:f>
              <c:strCache>
                <c:ptCount val="1"/>
                <c:pt idx="0">
                  <c:v>Forecast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'Total Employment'!$C$39:$V$40</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'Total Employment'!$C$42:$V$42</c:f>
              <c:numCache>
                <c:formatCode>General</c:formatCode>
                <c:ptCount val="20"/>
                <c:pt idx="10" formatCode="0">
                  <c:v>53.330322985265717</c:v>
                </c:pt>
                <c:pt idx="11" formatCode="0">
                  <c:v>26.665161492632858</c:v>
                </c:pt>
                <c:pt idx="12" formatCode="0">
                  <c:v>66.662903731572442</c:v>
                </c:pt>
                <c:pt idx="13" formatCode="0">
                  <c:v>73.329194104745213</c:v>
                </c:pt>
                <c:pt idx="14" formatCode="0">
                  <c:v>79.995484477888866</c:v>
                </c:pt>
                <c:pt idx="15" formatCode="0">
                  <c:v>89.994920037628617</c:v>
                </c:pt>
                <c:pt idx="16" formatCode="0">
                  <c:v>109.99379115709841</c:v>
                </c:pt>
                <c:pt idx="17" formatCode="0">
                  <c:v>116.66008153026148</c:v>
                </c:pt>
                <c:pt idx="18" formatCode="0">
                  <c:v>126.65951709000122</c:v>
                </c:pt>
                <c:pt idx="19" formatCode="0">
                  <c:v>126.65951709000122</c:v>
                </c:pt>
              </c:numCache>
            </c:numRef>
          </c:val>
          <c:extLst>
            <c:ext xmlns:c16="http://schemas.microsoft.com/office/drawing/2014/chart" uri="{C3380CC4-5D6E-409C-BE32-E72D297353CC}">
              <c16:uniqueId val="{00000001-70FB-6140-8DC1-AAB69AC05E6A}"/>
            </c:ext>
          </c:extLst>
        </c:ser>
        <c:dLbls>
          <c:showLegendKey val="0"/>
          <c:showVal val="0"/>
          <c:showCatName val="0"/>
          <c:showSerName val="0"/>
          <c:showPercent val="0"/>
          <c:showBubbleSize val="0"/>
        </c:dLbls>
        <c:gapWidth val="219"/>
        <c:overlap val="-27"/>
        <c:axId val="316295727"/>
        <c:axId val="316252175"/>
      </c:barChart>
      <c:catAx>
        <c:axId val="316295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6252175"/>
        <c:crosses val="autoZero"/>
        <c:auto val="1"/>
        <c:lblAlgn val="ctr"/>
        <c:lblOffset val="100"/>
        <c:noMultiLvlLbl val="0"/>
      </c:catAx>
      <c:valAx>
        <c:axId val="3162521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6295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US Unemployment Rate</a:t>
            </a:r>
          </a:p>
          <a:p>
            <a:pPr>
              <a:defRPr/>
            </a:pPr>
            <a:r>
              <a:rPr lang="en-US"/>
              <a:t>Seasonally Adjusted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'Graphs GDP,PCE,FedFunds,U'!$B$32</c:f>
              <c:strCache>
                <c:ptCount val="1"/>
                <c:pt idx="0">
                  <c:v>History</c:v>
                </c:pt>
              </c:strCache>
            </c:strRef>
          </c:tx>
          <c:spPr>
            <a:ln w="28575" cap="rnd">
              <a:solidFill>
                <a:schemeClr val="accent1"/>
              </a:solidFill>
              <a:round/>
            </a:ln>
            <a:effectLst/>
          </c:spPr>
          <c:marker>
            <c:symbol val="none"/>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E0-BE4F-A020-8499FD9CB009}"/>
                </c:ext>
              </c:extLst>
            </c:dLbl>
            <c:dLbl>
              <c:idx val="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E0-BE4F-A020-8499FD9CB009}"/>
                </c:ext>
              </c:extLst>
            </c:dLbl>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'Graphs GDP,PCE,FedFunds,U'!$C$24:$V$25</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'Graphs GDP,PCE,FedFunds,U'!$C$32:$V$32</c:f>
              <c:numCache>
                <c:formatCode>General</c:formatCode>
                <c:ptCount val="20"/>
                <c:pt idx="0">
                  <c:v>3.5</c:v>
                </c:pt>
                <c:pt idx="1">
                  <c:v>3.5</c:v>
                </c:pt>
                <c:pt idx="2">
                  <c:v>3.7</c:v>
                </c:pt>
                <c:pt idx="3">
                  <c:v>3.8</c:v>
                </c:pt>
                <c:pt idx="4">
                  <c:v>3.8</c:v>
                </c:pt>
                <c:pt idx="5">
                  <c:v>4</c:v>
                </c:pt>
                <c:pt idx="6">
                  <c:v>4.2</c:v>
                </c:pt>
                <c:pt idx="7">
                  <c:v>4.0999999999999996</c:v>
                </c:pt>
                <c:pt idx="8">
                  <c:v>4.0999999999999996</c:v>
                </c:pt>
                <c:pt idx="9">
                  <c:v>4.2</c:v>
                </c:pt>
              </c:numCache>
            </c:numRef>
          </c:val>
          <c:smooth val="0"/>
          <c:extLst>
            <c:ext xmlns:c16="http://schemas.microsoft.com/office/drawing/2014/chart" uri="{C3380CC4-5D6E-409C-BE32-E72D297353CC}">
              <c16:uniqueId val="{00000002-8DE0-BE4F-A020-8499FD9CB009}"/>
            </c:ext>
          </c:extLst>
        </c:ser>
        <c:ser>
          <c:idx val="1"/>
          <c:order val="1"/>
          <c:tx>
            <c:strRef>
              <c:f>'Graphs GDP,PCE,FedFunds,U'!$B$33</c:f>
              <c:strCache>
                <c:ptCount val="1"/>
                <c:pt idx="0">
                  <c:v>Forecast</c:v>
                </c:pt>
              </c:strCache>
            </c:strRef>
          </c:tx>
          <c:spPr>
            <a:ln w="28575" cap="rnd">
              <a:solidFill>
                <a:schemeClr val="accent2"/>
              </a:solidFill>
              <a:round/>
            </a:ln>
            <a:effectLst/>
          </c:spPr>
          <c:marker>
            <c:symbol val="none"/>
          </c:marker>
          <c:dLbls>
            <c:dLbl>
              <c:idx val="1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E0-BE4F-A020-8499FD9CB009}"/>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DE0-BE4F-A020-8499FD9CB009}"/>
                </c:ext>
              </c:extLst>
            </c:dLbl>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'Graphs GDP,PCE,FedFunds,U'!$C$24:$V$25</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'Graphs GDP,PCE,FedFunds,U'!$C$33:$V$33</c:f>
              <c:numCache>
                <c:formatCode>General</c:formatCode>
                <c:ptCount val="20"/>
                <c:pt idx="9">
                  <c:v>4.2</c:v>
                </c:pt>
                <c:pt idx="10" formatCode="0.00">
                  <c:v>4.18</c:v>
                </c:pt>
                <c:pt idx="11" formatCode="0.00">
                  <c:v>4.25</c:v>
                </c:pt>
                <c:pt idx="12" formatCode="0.00">
                  <c:v>4.33</c:v>
                </c:pt>
                <c:pt idx="13" formatCode="0.00">
                  <c:v>4.4400000000000004</c:v>
                </c:pt>
                <c:pt idx="14" formatCode="0.00">
                  <c:v>4.5199999999999996</c:v>
                </c:pt>
                <c:pt idx="15" formatCode="0.00">
                  <c:v>4.57</c:v>
                </c:pt>
                <c:pt idx="16" formatCode="0.00">
                  <c:v>4.58</c:v>
                </c:pt>
                <c:pt idx="17" formatCode="0.00">
                  <c:v>4.57</c:v>
                </c:pt>
                <c:pt idx="18" formatCode="0.00">
                  <c:v>4.53</c:v>
                </c:pt>
                <c:pt idx="19" formatCode="0.00">
                  <c:v>4.4800000000000004</c:v>
                </c:pt>
              </c:numCache>
            </c:numRef>
          </c:val>
          <c:smooth val="0"/>
          <c:extLst>
            <c:ext xmlns:c16="http://schemas.microsoft.com/office/drawing/2014/chart" uri="{C3380CC4-5D6E-409C-BE32-E72D297353CC}">
              <c16:uniqueId val="{00000005-8DE0-BE4F-A020-8499FD9CB009}"/>
            </c:ext>
          </c:extLst>
        </c:ser>
        <c:dLbls>
          <c:showLegendKey val="0"/>
          <c:showVal val="0"/>
          <c:showCatName val="0"/>
          <c:showSerName val="0"/>
          <c:showPercent val="0"/>
          <c:showBubbleSize val="0"/>
        </c:dLbls>
        <c:smooth val="0"/>
        <c:axId val="319201679"/>
        <c:axId val="540393247"/>
      </c:lineChart>
      <c:catAx>
        <c:axId val="319201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40393247"/>
        <c:crosses val="autoZero"/>
        <c:auto val="1"/>
        <c:lblAlgn val="ctr"/>
        <c:lblOffset val="100"/>
        <c:noMultiLvlLbl val="0"/>
      </c:catAx>
      <c:valAx>
        <c:axId val="5403932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9201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KC Total Employment Forecast</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'Employment graphs'!$A$5</c:f>
              <c:strCache>
                <c:ptCount val="1"/>
                <c:pt idx="0">
                  <c:v>Base forecast</c:v>
                </c:pt>
              </c:strCache>
            </c:strRef>
          </c:tx>
          <c:spPr>
            <a:ln w="28575" cap="rnd">
              <a:solidFill>
                <a:schemeClr val="accent1"/>
              </a:solidFill>
              <a:round/>
            </a:ln>
            <a:effectLst/>
          </c:spPr>
          <c:marker>
            <c:symbol val="none"/>
          </c:marker>
          <c:dLbls>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BFA-5A44-96DD-442E2F9154F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'Employment graphs'!$B$3:$U$4</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'Employment graphs'!$B$5:$U$5</c:f>
              <c:numCache>
                <c:formatCode>#,##0</c:formatCode>
                <c:ptCount val="20"/>
                <c:pt idx="0">
                  <c:v>1471909</c:v>
                </c:pt>
                <c:pt idx="1">
                  <c:v>1487112.0232683753</c:v>
                </c:pt>
                <c:pt idx="2">
                  <c:v>1486858.5262335665</c:v>
                </c:pt>
                <c:pt idx="3">
                  <c:v>1490236.8636970266</c:v>
                </c:pt>
                <c:pt idx="4">
                  <c:v>1493953.424149618</c:v>
                </c:pt>
                <c:pt idx="5">
                  <c:v>1509061.1576183927</c:v>
                </c:pt>
                <c:pt idx="6">
                  <c:v>1505114.9480686749</c:v>
                </c:pt>
                <c:pt idx="7">
                  <c:v>1506030.9928667997</c:v>
                </c:pt>
                <c:pt idx="8">
                  <c:v>1497496.2785208668</c:v>
                </c:pt>
                <c:pt idx="9">
                  <c:v>1509867.4627701696</c:v>
                </c:pt>
                <c:pt idx="10">
                  <c:v>1509759.114215594</c:v>
                </c:pt>
                <c:pt idx="11">
                  <c:v>1509024.0724094065</c:v>
                </c:pt>
                <c:pt idx="12">
                  <c:v>1510032.5801342854</c:v>
                </c:pt>
                <c:pt idx="13">
                  <c:v>1511428.8807440752</c:v>
                </c:pt>
                <c:pt idx="14">
                  <c:v>1513116.2394041098</c:v>
                </c:pt>
                <c:pt idx="15">
                  <c:v>1515135.4146776386</c:v>
                </c:pt>
                <c:pt idx="16">
                  <c:v>1517778.97471873</c:v>
                </c:pt>
                <c:pt idx="17">
                  <c:v>1520733.9546280748</c:v>
                </c:pt>
                <c:pt idx="18">
                  <c:v>1524036.8481507082</c:v>
                </c:pt>
                <c:pt idx="19">
                  <c:v>1527689.8509678273</c:v>
                </c:pt>
              </c:numCache>
            </c:numRef>
          </c:val>
          <c:smooth val="0"/>
          <c:extLst>
            <c:ext xmlns:c16="http://schemas.microsoft.com/office/drawing/2014/chart" uri="{C3380CC4-5D6E-409C-BE32-E72D297353CC}">
              <c16:uniqueId val="{00000000-6BFA-5A44-96DD-442E2F9154FE}"/>
            </c:ext>
          </c:extLst>
        </c:ser>
        <c:ser>
          <c:idx val="1"/>
          <c:order val="1"/>
          <c:tx>
            <c:strRef>
              <c:f>'Employment graphs'!$A$6</c:f>
              <c:strCache>
                <c:ptCount val="1"/>
                <c:pt idx="0">
                  <c:v>After 10% federal reduction</c:v>
                </c:pt>
              </c:strCache>
            </c:strRef>
          </c:tx>
          <c:spPr>
            <a:ln w="28575" cap="rnd">
              <a:solidFill>
                <a:schemeClr val="accent2"/>
              </a:solidFill>
              <a:round/>
            </a:ln>
            <a:effectLst/>
          </c:spPr>
          <c:marker>
            <c:symbol val="none"/>
          </c:marker>
          <c:dLbls>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BFA-5A44-96DD-442E2F9154FE}"/>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BFA-5A44-96DD-442E2F9154FE}"/>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FA-5A44-96DD-442E2F9154F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'Employment graphs'!$B$3:$U$4</c:f>
              <c:multiLvlStrCache>
                <c:ptCount val="20"/>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pt idx="14">
                    <c:v>Q3</c:v>
                  </c:pt>
                  <c:pt idx="15">
                    <c:v>Q4</c:v>
                  </c:pt>
                  <c:pt idx="16">
                    <c:v>Q1</c:v>
                  </c:pt>
                  <c:pt idx="17">
                    <c:v>Q2</c:v>
                  </c:pt>
                  <c:pt idx="18">
                    <c:v>Q3</c:v>
                  </c:pt>
                  <c:pt idx="19">
                    <c:v>Q4</c:v>
                  </c:pt>
                </c:lvl>
                <c:lvl>
                  <c:pt idx="0">
                    <c:v>2023</c:v>
                  </c:pt>
                  <c:pt idx="4">
                    <c:v>2024</c:v>
                  </c:pt>
                  <c:pt idx="8">
                    <c:v>2025</c:v>
                  </c:pt>
                  <c:pt idx="12">
                    <c:v>2026</c:v>
                  </c:pt>
                  <c:pt idx="16">
                    <c:v>2027</c:v>
                  </c:pt>
                </c:lvl>
              </c:multiLvlStrCache>
            </c:multiLvlStrRef>
          </c:cat>
          <c:val>
            <c:numRef>
              <c:f>'Employment graphs'!$B$6:$U$6</c:f>
              <c:numCache>
                <c:formatCode>General</c:formatCode>
                <c:ptCount val="20"/>
                <c:pt idx="10" formatCode="#,##0">
                  <c:v>1509759.114215594</c:v>
                </c:pt>
                <c:pt idx="11" formatCode="#,##0">
                  <c:v>1502514.3330278192</c:v>
                </c:pt>
                <c:pt idx="12" formatCode="#,##0">
                  <c:v>1503081.3565451202</c:v>
                </c:pt>
                <c:pt idx="13" formatCode="#,##0">
                  <c:v>1504245.2039372127</c:v>
                </c:pt>
                <c:pt idx="14" formatCode="#,##0">
                  <c:v>1505989.1289787933</c:v>
                </c:pt>
                <c:pt idx="15" formatCode="#,##0">
                  <c:v>1508211.7054955182</c:v>
                </c:pt>
                <c:pt idx="16" formatCode="#,##0">
                  <c:v>1511122.3658105712</c:v>
                </c:pt>
                <c:pt idx="17" formatCode="#,##0">
                  <c:v>1514353.5692383021</c:v>
                </c:pt>
                <c:pt idx="18" formatCode="#,##0">
                  <c:v>1517905.8946355956</c:v>
                </c:pt>
                <c:pt idx="19" formatCode="#,##0">
                  <c:v>1521746.4037879792</c:v>
                </c:pt>
              </c:numCache>
            </c:numRef>
          </c:val>
          <c:smooth val="0"/>
          <c:extLst>
            <c:ext xmlns:c16="http://schemas.microsoft.com/office/drawing/2014/chart" uri="{C3380CC4-5D6E-409C-BE32-E72D297353CC}">
              <c16:uniqueId val="{00000001-6BFA-5A44-96DD-442E2F9154FE}"/>
            </c:ext>
          </c:extLst>
        </c:ser>
        <c:dLbls>
          <c:showLegendKey val="0"/>
          <c:showVal val="0"/>
          <c:showCatName val="0"/>
          <c:showSerName val="0"/>
          <c:showPercent val="0"/>
          <c:showBubbleSize val="0"/>
        </c:dLbls>
        <c:smooth val="0"/>
        <c:axId val="707607760"/>
        <c:axId val="657598479"/>
      </c:lineChart>
      <c:catAx>
        <c:axId val="70760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7598479"/>
        <c:crosses val="autoZero"/>
        <c:auto val="1"/>
        <c:lblAlgn val="ctr"/>
        <c:lblOffset val="100"/>
        <c:noMultiLvlLbl val="0"/>
      </c:catAx>
      <c:valAx>
        <c:axId val="6575984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0760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Comparison of KC Employment Change Forecasts</a:t>
            </a:r>
          </a:p>
          <a:p>
            <a:pPr>
              <a:defRPr/>
            </a:pPr>
            <a:r>
              <a:rPr lang="en-US"/>
              <a:t>4Q</a:t>
            </a:r>
            <a:r>
              <a:rPr lang="en-US" baseline="0"/>
              <a:t> to 4Q</a:t>
            </a:r>
            <a:endParaRPr lang="en-US"/>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'10% Fed Civ reduction+World cu'!$N$33</c:f>
              <c:strCache>
                <c:ptCount val="1"/>
                <c:pt idx="0">
                  <c:v>Base Forecast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'10% Fed Civ reduction+World cu'!$P$32:$R$32</c:f>
              <c:numCache>
                <c:formatCode>General</c:formatCode>
                <c:ptCount val="3"/>
                <c:pt idx="0">
                  <c:v>2025</c:v>
                </c:pt>
                <c:pt idx="1">
                  <c:v>2026</c:v>
                </c:pt>
                <c:pt idx="2">
                  <c:v>2027</c:v>
                </c:pt>
              </c:numCache>
            </c:numRef>
          </c:cat>
          <c:val>
            <c:numRef>
              <c:f>'10% Fed Civ reduction+World cu'!$P$33:$R$33</c:f>
              <c:numCache>
                <c:formatCode>#,##0</c:formatCode>
                <c:ptCount val="3"/>
                <c:pt idx="0">
                  <c:v>2999.878341974354</c:v>
                </c:pt>
                <c:pt idx="1">
                  <c:v>6110.9609371340121</c:v>
                </c:pt>
                <c:pt idx="2">
                  <c:v>12556.462718010827</c:v>
                </c:pt>
              </c:numCache>
            </c:numRef>
          </c:val>
          <c:extLst>
            <c:ext xmlns:c16="http://schemas.microsoft.com/office/drawing/2014/chart" uri="{C3380CC4-5D6E-409C-BE32-E72D297353CC}">
              <c16:uniqueId val="{00000000-6C40-874A-8DE0-DC6D1881A33D}"/>
            </c:ext>
          </c:extLst>
        </c:ser>
        <c:ser>
          <c:idx val="1"/>
          <c:order val="1"/>
          <c:tx>
            <c:strRef>
              <c:f>'10% Fed Civ reduction+World cu'!$N$34</c:f>
              <c:strCache>
                <c:ptCount val="1"/>
                <c:pt idx="0">
                  <c:v>After 10% Federal Workforce Reduction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'10% Fed Civ reduction+World cu'!$P$32:$R$32</c:f>
              <c:numCache>
                <c:formatCode>General</c:formatCode>
                <c:ptCount val="3"/>
                <c:pt idx="0">
                  <c:v>2025</c:v>
                </c:pt>
                <c:pt idx="1">
                  <c:v>2026</c:v>
                </c:pt>
                <c:pt idx="2">
                  <c:v>2027</c:v>
                </c:pt>
              </c:numCache>
            </c:numRef>
          </c:cat>
          <c:val>
            <c:numRef>
              <c:f>'10% Fed Civ reduction+World cu'!$P$34:$R$34</c:f>
              <c:numCache>
                <c:formatCode>#,##0</c:formatCode>
                <c:ptCount val="3"/>
                <c:pt idx="0">
                  <c:v>-3516.6598389805295</c:v>
                </c:pt>
                <c:pt idx="1">
                  <c:v>5914.1379204189871</c:v>
                </c:pt>
                <c:pt idx="2">
                  <c:v>13276.100306377979</c:v>
                </c:pt>
              </c:numCache>
            </c:numRef>
          </c:val>
          <c:extLst>
            <c:ext xmlns:c16="http://schemas.microsoft.com/office/drawing/2014/chart" uri="{C3380CC4-5D6E-409C-BE32-E72D297353CC}">
              <c16:uniqueId val="{00000001-6C40-874A-8DE0-DC6D1881A33D}"/>
            </c:ext>
          </c:extLst>
        </c:ser>
        <c:dLbls>
          <c:showLegendKey val="0"/>
          <c:showVal val="0"/>
          <c:showCatName val="0"/>
          <c:showSerName val="0"/>
          <c:showPercent val="0"/>
          <c:showBubbleSize val="0"/>
        </c:dLbls>
        <c:gapWidth val="219"/>
        <c:overlap val="-27"/>
        <c:axId val="394606144"/>
        <c:axId val="394607856"/>
      </c:barChart>
      <c:catAx>
        <c:axId val="39460614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4607856"/>
        <c:crosses val="autoZero"/>
        <c:auto val="1"/>
        <c:lblAlgn val="ctr"/>
        <c:lblOffset val="100"/>
        <c:noMultiLvlLbl val="0"/>
      </c:catAx>
      <c:valAx>
        <c:axId val="394607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460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'10% Fed Civ reduction+World cu'!$E$60</c:f>
              <c:strCache>
                <c:ptCount val="1"/>
                <c:pt idx="0">
                  <c:v>2024 KC Employment Change Forecast (4Q-to-4Q)</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Fed Civ reduction+World cu'!$D$61:$D$79</c:f>
              <c:strCache>
                <c:ptCount val="19"/>
                <c:pt idx="0">
                  <c:v>Accommodation and food services</c:v>
                </c:pt>
                <c:pt idx="1">
                  <c:v>Administrative, support, waste management, and remediation services</c:v>
                </c:pt>
                <c:pt idx="2">
                  <c:v>Wholesale trade</c:v>
                </c:pt>
                <c:pt idx="3">
                  <c:v>Retail trade</c:v>
                </c:pt>
                <c:pt idx="4">
                  <c:v>Information</c:v>
                </c:pt>
                <c:pt idx="5">
                  <c:v>Management of companies and enterprises</c:v>
                </c:pt>
                <c:pt idx="6">
                  <c:v>Utilities</c:v>
                </c:pt>
                <c:pt idx="7">
                  <c:v>Professional, scientific, and technical services</c:v>
                </c:pt>
                <c:pt idx="8">
                  <c:v>Finance and insurance</c:v>
                </c:pt>
                <c:pt idx="9">
                  <c:v>Transportation and warehousing</c:v>
                </c:pt>
                <c:pt idx="10">
                  <c:v>Federal Civilian</c:v>
                </c:pt>
                <c:pt idx="11">
                  <c:v>Educational services; private</c:v>
                </c:pt>
                <c:pt idx="12">
                  <c:v>Arts, entertainment, and recreation</c:v>
                </c:pt>
                <c:pt idx="13">
                  <c:v>Manufacturing</c:v>
                </c:pt>
                <c:pt idx="14">
                  <c:v>State and Local Government</c:v>
                </c:pt>
                <c:pt idx="15">
                  <c:v>Construction</c:v>
                </c:pt>
                <c:pt idx="16">
                  <c:v>Real estate and rental and leasing</c:v>
                </c:pt>
                <c:pt idx="17">
                  <c:v>Other services (except public administration)</c:v>
                </c:pt>
                <c:pt idx="18">
                  <c:v>Health care and social assistance</c:v>
                </c:pt>
              </c:strCache>
            </c:strRef>
          </c:cat>
          <c:val>
            <c:numRef>
              <c:f>'10% Fed Civ reduction+World cu'!$E$61:$E$79</c:f>
              <c:numCache>
                <c:formatCode>#,##0</c:formatCode>
                <c:ptCount val="19"/>
                <c:pt idx="0">
                  <c:v>-2081.8376434677339</c:v>
                </c:pt>
                <c:pt idx="1">
                  <c:v>-1591.6418540546292</c:v>
                </c:pt>
                <c:pt idx="2">
                  <c:v>-1113.7244769989047</c:v>
                </c:pt>
                <c:pt idx="3">
                  <c:v>-736.65916572592687</c:v>
                </c:pt>
                <c:pt idx="4">
                  <c:v>-345.25719820132144</c:v>
                </c:pt>
                <c:pt idx="5">
                  <c:v>-290.68291531410432</c:v>
                </c:pt>
                <c:pt idx="6">
                  <c:v>39.519701018105025</c:v>
                </c:pt>
                <c:pt idx="7">
                  <c:v>53.615015654911986</c:v>
                </c:pt>
                <c:pt idx="8">
                  <c:v>367.34977271355456</c:v>
                </c:pt>
                <c:pt idx="9">
                  <c:v>522.79202216082194</c:v>
                </c:pt>
                <c:pt idx="10">
                  <c:v>754.96440957505911</c:v>
                </c:pt>
                <c:pt idx="11">
                  <c:v>1030.147635949088</c:v>
                </c:pt>
                <c:pt idx="12">
                  <c:v>1345.9821966976306</c:v>
                </c:pt>
                <c:pt idx="13">
                  <c:v>1661.8504134241084</c:v>
                </c:pt>
                <c:pt idx="14">
                  <c:v>1741.5766286246508</c:v>
                </c:pt>
                <c:pt idx="15">
                  <c:v>2284.1825211279647</c:v>
                </c:pt>
                <c:pt idx="16">
                  <c:v>2316.7102359453856</c:v>
                </c:pt>
                <c:pt idx="17">
                  <c:v>2897.6315555539186</c:v>
                </c:pt>
                <c:pt idx="18">
                  <c:v>6556.0458829110721</c:v>
                </c:pt>
              </c:numCache>
            </c:numRef>
          </c:val>
          <c:extLst>
            <c:ext xmlns:c16="http://schemas.microsoft.com/office/drawing/2014/chart" uri="{C3380CC4-5D6E-409C-BE32-E72D297353CC}">
              <c16:uniqueId val="{00000000-BFC6-5645-B18C-C25FB381DB60}"/>
            </c:ext>
          </c:extLst>
        </c:ser>
        <c:dLbls>
          <c:showLegendKey val="0"/>
          <c:showVal val="0"/>
          <c:showCatName val="0"/>
          <c:showSerName val="0"/>
          <c:showPercent val="0"/>
          <c:showBubbleSize val="0"/>
        </c:dLbls>
        <c:gapWidth val="182"/>
        <c:axId val="139399440"/>
        <c:axId val="139288000"/>
      </c:barChart>
      <c:catAx>
        <c:axId val="13939944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288000"/>
        <c:crosses val="autoZero"/>
        <c:auto val="1"/>
        <c:lblAlgn val="ctr"/>
        <c:lblOffset val="100"/>
        <c:noMultiLvlLbl val="0"/>
      </c:catAx>
      <c:valAx>
        <c:axId val="139288000"/>
        <c:scaling>
          <c:orientation val="minMax"/>
          <c:min val="-40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9399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'10% Fed Civ reduction+World cu'!$E$86</c:f>
              <c:strCache>
                <c:ptCount val="1"/>
                <c:pt idx="0">
                  <c:v>2025 KC Employment Change Forecast (4Q-to-4Q)</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Fed Civ reduction+World cu'!$D$87:$D$105</c:f>
              <c:strCache>
                <c:ptCount val="19"/>
                <c:pt idx="0">
                  <c:v>Administrative, support, waste management, and remediation services</c:v>
                </c:pt>
                <c:pt idx="1">
                  <c:v>Professional, scientific, and technical services</c:v>
                </c:pt>
                <c:pt idx="2">
                  <c:v>Retail trade</c:v>
                </c:pt>
                <c:pt idx="3">
                  <c:v>Federal Civilian</c:v>
                </c:pt>
                <c:pt idx="4">
                  <c:v>Accommodation and food services</c:v>
                </c:pt>
                <c:pt idx="5">
                  <c:v>Transportation and warehousing</c:v>
                </c:pt>
                <c:pt idx="6">
                  <c:v>Information</c:v>
                </c:pt>
                <c:pt idx="7">
                  <c:v>Management of companies and enterprises</c:v>
                </c:pt>
                <c:pt idx="8">
                  <c:v>Manufacturing</c:v>
                </c:pt>
                <c:pt idx="9">
                  <c:v>Wholesale trade</c:v>
                </c:pt>
                <c:pt idx="10">
                  <c:v>Educational services; private</c:v>
                </c:pt>
                <c:pt idx="11">
                  <c:v>Utilities</c:v>
                </c:pt>
                <c:pt idx="12">
                  <c:v>Real estate and rental and leasing</c:v>
                </c:pt>
                <c:pt idx="13">
                  <c:v>Other services (except public administration)</c:v>
                </c:pt>
                <c:pt idx="14">
                  <c:v>State and Local Government</c:v>
                </c:pt>
                <c:pt idx="15">
                  <c:v>Finance and insurance</c:v>
                </c:pt>
                <c:pt idx="16">
                  <c:v>Arts, entertainment, and recreation</c:v>
                </c:pt>
                <c:pt idx="17">
                  <c:v>Construction</c:v>
                </c:pt>
                <c:pt idx="18">
                  <c:v>Health care and social assistance</c:v>
                </c:pt>
              </c:strCache>
            </c:strRef>
          </c:cat>
          <c:val>
            <c:numRef>
              <c:f>'10% Fed Civ reduction+World cu'!$E$87:$E$105</c:f>
              <c:numCache>
                <c:formatCode>#,##0</c:formatCode>
                <c:ptCount val="19"/>
                <c:pt idx="0">
                  <c:v>-6754.7267926572385</c:v>
                </c:pt>
                <c:pt idx="1">
                  <c:v>-5390.4396026875911</c:v>
                </c:pt>
                <c:pt idx="2">
                  <c:v>-4025.9111453433434</c:v>
                </c:pt>
                <c:pt idx="3">
                  <c:v>-3619.7288731366389</c:v>
                </c:pt>
                <c:pt idx="4">
                  <c:v>-1540.9438577499386</c:v>
                </c:pt>
                <c:pt idx="5">
                  <c:v>-1103.1621831916709</c:v>
                </c:pt>
                <c:pt idx="6">
                  <c:v>-984.375041663312</c:v>
                </c:pt>
                <c:pt idx="7">
                  <c:v>-440.15178465545614</c:v>
                </c:pt>
                <c:pt idx="8">
                  <c:v>-243.59734681356349</c:v>
                </c:pt>
                <c:pt idx="9">
                  <c:v>-176.01006295209663</c:v>
                </c:pt>
                <c:pt idx="10">
                  <c:v>-116.38866003456496</c:v>
                </c:pt>
                <c:pt idx="11">
                  <c:v>-8.8354630474227633</c:v>
                </c:pt>
                <c:pt idx="12">
                  <c:v>494.14528811381024</c:v>
                </c:pt>
                <c:pt idx="13">
                  <c:v>1621.5506015753926</c:v>
                </c:pt>
                <c:pt idx="14">
                  <c:v>1698.4421588403929</c:v>
                </c:pt>
                <c:pt idx="15">
                  <c:v>1738.2290727359359</c:v>
                </c:pt>
                <c:pt idx="16">
                  <c:v>2437.72591344799</c:v>
                </c:pt>
                <c:pt idx="17">
                  <c:v>5306.320154593006</c:v>
                </c:pt>
                <c:pt idx="18">
                  <c:v>7633.0455166827014</c:v>
                </c:pt>
              </c:numCache>
            </c:numRef>
          </c:val>
          <c:extLst>
            <c:ext xmlns:c16="http://schemas.microsoft.com/office/drawing/2014/chart" uri="{C3380CC4-5D6E-409C-BE32-E72D297353CC}">
              <c16:uniqueId val="{00000000-3B15-8641-A588-538DAB314502}"/>
            </c:ext>
          </c:extLst>
        </c:ser>
        <c:dLbls>
          <c:showLegendKey val="0"/>
          <c:showVal val="0"/>
          <c:showCatName val="0"/>
          <c:showSerName val="0"/>
          <c:showPercent val="0"/>
          <c:showBubbleSize val="0"/>
        </c:dLbls>
        <c:gapWidth val="182"/>
        <c:axId val="290847680"/>
        <c:axId val="290909456"/>
      </c:barChart>
      <c:catAx>
        <c:axId val="29084768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0909456"/>
        <c:crosses val="autoZero"/>
        <c:auto val="1"/>
        <c:lblAlgn val="ctr"/>
        <c:lblOffset val="100"/>
        <c:noMultiLvlLbl val="0"/>
      </c:catAx>
      <c:valAx>
        <c:axId val="2909094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0847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'10% Fed Civ reduction+World cu'!$E$113</c:f>
              <c:strCache>
                <c:ptCount val="1"/>
                <c:pt idx="0">
                  <c:v>2026 KC Employment Change Forecast (4Q-to-4Q)</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Fed Civ reduction+World cu'!$D$114:$D$132</c:f>
              <c:strCache>
                <c:ptCount val="19"/>
                <c:pt idx="0">
                  <c:v>Administrative, support, waste management, and remediation services</c:v>
                </c:pt>
                <c:pt idx="1">
                  <c:v>Retail trade</c:v>
                </c:pt>
                <c:pt idx="2">
                  <c:v>Accommodation and food services</c:v>
                </c:pt>
                <c:pt idx="3">
                  <c:v>Professional, scientific, and technical services</c:v>
                </c:pt>
                <c:pt idx="4">
                  <c:v>Transportation and warehousing</c:v>
                </c:pt>
                <c:pt idx="5">
                  <c:v>Wholesale trade</c:v>
                </c:pt>
                <c:pt idx="6">
                  <c:v>Information</c:v>
                </c:pt>
                <c:pt idx="7">
                  <c:v>State and Local Government</c:v>
                </c:pt>
                <c:pt idx="8">
                  <c:v>Management of companies and enterprises</c:v>
                </c:pt>
                <c:pt idx="9">
                  <c:v>Federal Civilian</c:v>
                </c:pt>
                <c:pt idx="10">
                  <c:v>Utilities</c:v>
                </c:pt>
                <c:pt idx="11">
                  <c:v>Educational services; private</c:v>
                </c:pt>
                <c:pt idx="12">
                  <c:v>Finance and insurance</c:v>
                </c:pt>
                <c:pt idx="13">
                  <c:v>Real estate and rental and leasing</c:v>
                </c:pt>
                <c:pt idx="14">
                  <c:v>Arts, entertainment, and recreation</c:v>
                </c:pt>
                <c:pt idx="15">
                  <c:v>Other services (except public administration)</c:v>
                </c:pt>
                <c:pt idx="16">
                  <c:v>Manufacturing</c:v>
                </c:pt>
                <c:pt idx="17">
                  <c:v>Construction</c:v>
                </c:pt>
                <c:pt idx="18">
                  <c:v>Health care and social assistance</c:v>
                </c:pt>
              </c:strCache>
            </c:strRef>
          </c:cat>
          <c:val>
            <c:numRef>
              <c:f>'10% Fed Civ reduction+World cu'!$E$114:$E$132</c:f>
              <c:numCache>
                <c:formatCode>#,##0</c:formatCode>
                <c:ptCount val="19"/>
                <c:pt idx="0">
                  <c:v>-2736.4470000864094</c:v>
                </c:pt>
                <c:pt idx="1">
                  <c:v>-2709.6872847514896</c:v>
                </c:pt>
                <c:pt idx="2">
                  <c:v>-1856.5360374201409</c:v>
                </c:pt>
                <c:pt idx="3">
                  <c:v>-1790.33317393779</c:v>
                </c:pt>
                <c:pt idx="4">
                  <c:v>-1273.7254773296445</c:v>
                </c:pt>
                <c:pt idx="5">
                  <c:v>-1025.8241713084644</c:v>
                </c:pt>
                <c:pt idx="6">
                  <c:v>-890.87920676586873</c:v>
                </c:pt>
                <c:pt idx="7">
                  <c:v>-594.48048309671867</c:v>
                </c:pt>
                <c:pt idx="8">
                  <c:v>-89.861100713693304</c:v>
                </c:pt>
                <c:pt idx="9">
                  <c:v>-62.280665187900013</c:v>
                </c:pt>
                <c:pt idx="10">
                  <c:v>39.893396240548554</c:v>
                </c:pt>
                <c:pt idx="11">
                  <c:v>147.10539339185198</c:v>
                </c:pt>
                <c:pt idx="12">
                  <c:v>572.45248318245285</c:v>
                </c:pt>
                <c:pt idx="13">
                  <c:v>1472.2134622022859</c:v>
                </c:pt>
                <c:pt idx="14">
                  <c:v>1505.278054808492</c:v>
                </c:pt>
                <c:pt idx="15">
                  <c:v>1575.1464742686367</c:v>
                </c:pt>
                <c:pt idx="16">
                  <c:v>2612.6181123193091</c:v>
                </c:pt>
                <c:pt idx="17">
                  <c:v>4501.5813012644503</c:v>
                </c:pt>
                <c:pt idx="18">
                  <c:v>6252.326183478086</c:v>
                </c:pt>
              </c:numCache>
            </c:numRef>
          </c:val>
          <c:extLst>
            <c:ext xmlns:c16="http://schemas.microsoft.com/office/drawing/2014/chart" uri="{C3380CC4-5D6E-409C-BE32-E72D297353CC}">
              <c16:uniqueId val="{00000000-1B48-DF45-A4DA-D999F4AB634F}"/>
            </c:ext>
          </c:extLst>
        </c:ser>
        <c:dLbls>
          <c:showLegendKey val="0"/>
          <c:showVal val="0"/>
          <c:showCatName val="0"/>
          <c:showSerName val="0"/>
          <c:showPercent val="0"/>
          <c:showBubbleSize val="0"/>
        </c:dLbls>
        <c:gapWidth val="182"/>
        <c:axId val="239958368"/>
        <c:axId val="239960080"/>
      </c:barChart>
      <c:catAx>
        <c:axId val="239958368"/>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39960080"/>
        <c:crosses val="autoZero"/>
        <c:auto val="1"/>
        <c:lblAlgn val="ctr"/>
        <c:lblOffset val="100"/>
        <c:noMultiLvlLbl val="0"/>
      </c:catAx>
      <c:valAx>
        <c:axId val="23996008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39958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'10% Fed Civ reduction+World cu'!$E$140</c:f>
              <c:strCache>
                <c:ptCount val="1"/>
                <c:pt idx="0">
                  <c:v>2027 KC Employment Change Forecast (4Q-to-4Q)</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Fed Civ reduction+World cu'!$D$141:$D$159</c:f>
              <c:strCache>
                <c:ptCount val="19"/>
                <c:pt idx="0">
                  <c:v>Administrative, support, waste management, and remediation services</c:v>
                </c:pt>
                <c:pt idx="1">
                  <c:v>Accommodation and food services</c:v>
                </c:pt>
                <c:pt idx="2">
                  <c:v>Retail trade</c:v>
                </c:pt>
                <c:pt idx="3">
                  <c:v>Information</c:v>
                </c:pt>
                <c:pt idx="4">
                  <c:v>Professional, scientific, and technical services</c:v>
                </c:pt>
                <c:pt idx="5">
                  <c:v>Wholesale trade</c:v>
                </c:pt>
                <c:pt idx="6">
                  <c:v>Transportation and warehousing</c:v>
                </c:pt>
                <c:pt idx="7">
                  <c:v>Utilities</c:v>
                </c:pt>
                <c:pt idx="8">
                  <c:v>Federal Civilian</c:v>
                </c:pt>
                <c:pt idx="9">
                  <c:v>Management of companies and enterprises</c:v>
                </c:pt>
                <c:pt idx="10">
                  <c:v>Educational services; private</c:v>
                </c:pt>
                <c:pt idx="11">
                  <c:v>State and Local Government</c:v>
                </c:pt>
                <c:pt idx="12">
                  <c:v>Finance and insurance</c:v>
                </c:pt>
                <c:pt idx="13">
                  <c:v>Arts, entertainment, and recreation</c:v>
                </c:pt>
                <c:pt idx="14">
                  <c:v>Other services (except public administration)</c:v>
                </c:pt>
                <c:pt idx="15">
                  <c:v>Real estate and rental and leasing</c:v>
                </c:pt>
                <c:pt idx="16">
                  <c:v>Manufacturing</c:v>
                </c:pt>
                <c:pt idx="17">
                  <c:v>Health care and social assistance</c:v>
                </c:pt>
                <c:pt idx="18">
                  <c:v>Construction</c:v>
                </c:pt>
              </c:strCache>
            </c:strRef>
          </c:cat>
          <c:val>
            <c:numRef>
              <c:f>'10% Fed Civ reduction+World cu'!$E$141:$E$159</c:f>
              <c:numCache>
                <c:formatCode>#,##0</c:formatCode>
                <c:ptCount val="19"/>
                <c:pt idx="0">
                  <c:v>-1602.2580151713191</c:v>
                </c:pt>
                <c:pt idx="1">
                  <c:v>-1113.6835308919835</c:v>
                </c:pt>
                <c:pt idx="2">
                  <c:v>-1078.8434860328562</c:v>
                </c:pt>
                <c:pt idx="3">
                  <c:v>-567.55521374101954</c:v>
                </c:pt>
                <c:pt idx="4">
                  <c:v>-518.10713498700352</c:v>
                </c:pt>
                <c:pt idx="5">
                  <c:v>-320.91240006979933</c:v>
                </c:pt>
                <c:pt idx="6">
                  <c:v>-215.17224015088868</c:v>
                </c:pt>
                <c:pt idx="7">
                  <c:v>34.787965154213452</c:v>
                </c:pt>
                <c:pt idx="8">
                  <c:v>87.40679843205362</c:v>
                </c:pt>
                <c:pt idx="9">
                  <c:v>139.62206693477856</c:v>
                </c:pt>
                <c:pt idx="10">
                  <c:v>176.19985599299616</c:v>
                </c:pt>
                <c:pt idx="11">
                  <c:v>202.79699243805953</c:v>
                </c:pt>
                <c:pt idx="12">
                  <c:v>717.8914990369085</c:v>
                </c:pt>
                <c:pt idx="13">
                  <c:v>1255.6961287814775</c:v>
                </c:pt>
                <c:pt idx="14">
                  <c:v>1388.8225546872854</c:v>
                </c:pt>
                <c:pt idx="15">
                  <c:v>1411.2346772230667</c:v>
                </c:pt>
                <c:pt idx="16">
                  <c:v>3341.9071540418954</c:v>
                </c:pt>
                <c:pt idx="17">
                  <c:v>4660.7893712297955</c:v>
                </c:pt>
                <c:pt idx="18">
                  <c:v>5076.5427357786539</c:v>
                </c:pt>
              </c:numCache>
            </c:numRef>
          </c:val>
          <c:extLst>
            <c:ext xmlns:c16="http://schemas.microsoft.com/office/drawing/2014/chart" uri="{C3380CC4-5D6E-409C-BE32-E72D297353CC}">
              <c16:uniqueId val="{00000000-9627-4347-A8D2-8689A2764715}"/>
            </c:ext>
          </c:extLst>
        </c:ser>
        <c:dLbls>
          <c:showLegendKey val="0"/>
          <c:showVal val="0"/>
          <c:showCatName val="0"/>
          <c:showSerName val="0"/>
          <c:showPercent val="0"/>
          <c:showBubbleSize val="0"/>
        </c:dLbls>
        <c:gapWidth val="182"/>
        <c:axId val="290944144"/>
        <c:axId val="290945856"/>
      </c:barChart>
      <c:catAx>
        <c:axId val="29094414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0945856"/>
        <c:crosses val="autoZero"/>
        <c:auto val="1"/>
        <c:lblAlgn val="ctr"/>
        <c:lblOffset val="100"/>
        <c:noMultiLvlLbl val="0"/>
      </c:catAx>
      <c:valAx>
        <c:axId val="290945856"/>
        <c:scaling>
          <c:orientation val="minMax"/>
          <c:max val="8000"/>
          <c:min val="-40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9094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diagrams/_rels/data5.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diagrams/_rels/drawing5.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85560B-FDE1-4CE9-941E-F896AD284C5F}"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B8D5C45D-8398-4F53-986B-D789E7B64555}">
      <dgm:prSet/>
      <dgm:spPr/>
      <dgm:t>
        <a:bodyPr/>
        <a:lstStyle/>
        <a:p>
          <a:pPr>
            <a:defRPr b="1"/>
          </a:pPr>
          <a:r>
            <a:rPr lang="en-US"/>
            <a:t>2024</a:t>
          </a:r>
        </a:p>
      </dgm:t>
    </dgm:pt>
    <dgm:pt modelId="{B70C148E-A52F-4CDA-88CC-0A60EA519999}" type="parTrans" cxnId="{77FC45FF-2B02-40E0-A7C8-00F005340C09}">
      <dgm:prSet/>
      <dgm:spPr/>
      <dgm:t>
        <a:bodyPr/>
        <a:lstStyle/>
        <a:p>
          <a:endParaRPr lang="en-US"/>
        </a:p>
      </dgm:t>
    </dgm:pt>
    <dgm:pt modelId="{EF67E870-EB7B-40C9-8D31-6416CE0E15F5}" type="sibTrans" cxnId="{77FC45FF-2B02-40E0-A7C8-00F005340C09}">
      <dgm:prSet/>
      <dgm:spPr/>
      <dgm:t>
        <a:bodyPr/>
        <a:lstStyle/>
        <a:p>
          <a:endParaRPr lang="en-US"/>
        </a:p>
      </dgm:t>
    </dgm:pt>
    <dgm:pt modelId="{FEE37DF4-7C27-4913-BD8D-F90A63FC8FD6}">
      <dgm:prSet/>
      <dgm:spPr/>
      <dgm:t>
        <a:bodyPr/>
        <a:lstStyle/>
        <a:p>
          <a:r>
            <a:rPr lang="en-US"/>
            <a:t>Fall – Economic Kaleidoscope</a:t>
          </a:r>
        </a:p>
      </dgm:t>
    </dgm:pt>
    <dgm:pt modelId="{0D23441D-D1CE-4100-AC41-6F8C512827ED}" type="parTrans" cxnId="{C0BD30B8-C307-4208-A2FE-F16D462F49B8}">
      <dgm:prSet/>
      <dgm:spPr/>
      <dgm:t>
        <a:bodyPr/>
        <a:lstStyle/>
        <a:p>
          <a:endParaRPr lang="en-US"/>
        </a:p>
      </dgm:t>
    </dgm:pt>
    <dgm:pt modelId="{46B7DE8B-378D-48B9-B85E-177895067F9E}" type="sibTrans" cxnId="{C0BD30B8-C307-4208-A2FE-F16D462F49B8}">
      <dgm:prSet/>
      <dgm:spPr/>
      <dgm:t>
        <a:bodyPr/>
        <a:lstStyle/>
        <a:p>
          <a:endParaRPr lang="en-US"/>
        </a:p>
      </dgm:t>
    </dgm:pt>
    <dgm:pt modelId="{89E35407-9D14-41F0-B723-F00C9793E4CF}">
      <dgm:prSet/>
      <dgm:spPr/>
      <dgm:t>
        <a:bodyPr/>
        <a:lstStyle/>
        <a:p>
          <a:pPr>
            <a:defRPr b="1"/>
          </a:pPr>
          <a:r>
            <a:rPr lang="en-US"/>
            <a:t>2025</a:t>
          </a:r>
        </a:p>
      </dgm:t>
    </dgm:pt>
    <dgm:pt modelId="{DD648848-9C03-4AAD-9089-3C5A495BF85F}" type="parTrans" cxnId="{BE585BCB-CFE1-49CC-9A49-F7400401BEFB}">
      <dgm:prSet/>
      <dgm:spPr/>
      <dgm:t>
        <a:bodyPr/>
        <a:lstStyle/>
        <a:p>
          <a:endParaRPr lang="en-US"/>
        </a:p>
      </dgm:t>
    </dgm:pt>
    <dgm:pt modelId="{48380995-F32A-4A77-BBB2-ACFAD502EC40}" type="sibTrans" cxnId="{BE585BCB-CFE1-49CC-9A49-F7400401BEFB}">
      <dgm:prSet/>
      <dgm:spPr/>
      <dgm:t>
        <a:bodyPr/>
        <a:lstStyle/>
        <a:p>
          <a:endParaRPr lang="en-US"/>
        </a:p>
      </dgm:t>
    </dgm:pt>
    <dgm:pt modelId="{5213BB7C-248C-478C-A01E-A8D1F2425B49}">
      <dgm:prSet/>
      <dgm:spPr/>
      <dgm:t>
        <a:bodyPr/>
        <a:lstStyle/>
        <a:p>
          <a:r>
            <a:rPr lang="en-US"/>
            <a:t>Q1 – Economic Building Blocks</a:t>
          </a:r>
        </a:p>
      </dgm:t>
    </dgm:pt>
    <dgm:pt modelId="{FF534160-D068-46E3-917D-4ACED091E359}" type="parTrans" cxnId="{F53DDF39-EB55-4738-BA2F-962D8D889B99}">
      <dgm:prSet/>
      <dgm:spPr/>
      <dgm:t>
        <a:bodyPr/>
        <a:lstStyle/>
        <a:p>
          <a:endParaRPr lang="en-US"/>
        </a:p>
      </dgm:t>
    </dgm:pt>
    <dgm:pt modelId="{6F717ABA-52EC-43E5-845F-5172DEBD2EB7}" type="sibTrans" cxnId="{F53DDF39-EB55-4738-BA2F-962D8D889B99}">
      <dgm:prSet/>
      <dgm:spPr/>
      <dgm:t>
        <a:bodyPr/>
        <a:lstStyle/>
        <a:p>
          <a:endParaRPr lang="en-US"/>
        </a:p>
      </dgm:t>
    </dgm:pt>
    <dgm:pt modelId="{3597310B-26C9-4E16-A027-155B586E9394}">
      <dgm:prSet/>
      <dgm:spPr/>
      <dgm:t>
        <a:bodyPr/>
        <a:lstStyle/>
        <a:p>
          <a:r>
            <a:rPr lang="en-US"/>
            <a:t>Q2 – Economic Tug-of-war</a:t>
          </a:r>
        </a:p>
      </dgm:t>
    </dgm:pt>
    <dgm:pt modelId="{34365213-2F1F-46A7-A40E-DA4B1FBEDDD0}" type="parTrans" cxnId="{B5DC737A-30CA-4D85-A2B2-FE59F74B6B52}">
      <dgm:prSet/>
      <dgm:spPr/>
      <dgm:t>
        <a:bodyPr/>
        <a:lstStyle/>
        <a:p>
          <a:endParaRPr lang="en-US"/>
        </a:p>
      </dgm:t>
    </dgm:pt>
    <dgm:pt modelId="{D6947954-C24C-48A1-9907-68652A2957D2}" type="sibTrans" cxnId="{B5DC737A-30CA-4D85-A2B2-FE59F74B6B52}">
      <dgm:prSet/>
      <dgm:spPr/>
      <dgm:t>
        <a:bodyPr/>
        <a:lstStyle/>
        <a:p>
          <a:endParaRPr lang="en-US"/>
        </a:p>
      </dgm:t>
    </dgm:pt>
    <dgm:pt modelId="{4A238A47-19CD-4EAB-9143-FA20E33A35C7}">
      <dgm:prSet/>
      <dgm:spPr/>
      <dgm:t>
        <a:bodyPr/>
        <a:lstStyle/>
        <a:p>
          <a:r>
            <a:rPr lang="en-US"/>
            <a:t>Q3 – Periscope</a:t>
          </a:r>
        </a:p>
        <a:p>
          <a:r>
            <a:rPr lang="en-US"/>
            <a:t>Q4 – Lane Assist </a:t>
          </a:r>
        </a:p>
      </dgm:t>
    </dgm:pt>
    <dgm:pt modelId="{1E27B188-C00D-469B-9B4C-30E702D0C989}" type="parTrans" cxnId="{D3F7C829-CB47-469C-B577-F56B7C815916}">
      <dgm:prSet/>
      <dgm:spPr/>
      <dgm:t>
        <a:bodyPr/>
        <a:lstStyle/>
        <a:p>
          <a:endParaRPr lang="en-US"/>
        </a:p>
      </dgm:t>
    </dgm:pt>
    <dgm:pt modelId="{0D0227C8-1A3E-4282-9FF9-4EA3A2FBC3B4}" type="sibTrans" cxnId="{D3F7C829-CB47-469C-B577-F56B7C815916}">
      <dgm:prSet/>
      <dgm:spPr/>
      <dgm:t>
        <a:bodyPr/>
        <a:lstStyle/>
        <a:p>
          <a:endParaRPr lang="en-US"/>
        </a:p>
      </dgm:t>
    </dgm:pt>
    <dgm:pt modelId="{46614234-453C-42CB-8D44-918842559AD5}" type="pres">
      <dgm:prSet presAssocID="{F685560B-FDE1-4CE9-941E-F896AD284C5F}" presName="root" presStyleCnt="0">
        <dgm:presLayoutVars>
          <dgm:chMax/>
          <dgm:chPref/>
          <dgm:animLvl val="lvl"/>
        </dgm:presLayoutVars>
      </dgm:prSet>
      <dgm:spPr/>
    </dgm:pt>
    <dgm:pt modelId="{6F66DFB4-4084-4038-B2E3-CD8E20AC7C6C}" type="pres">
      <dgm:prSet presAssocID="{F685560B-FDE1-4CE9-941E-F896AD284C5F}" presName="divider" presStyleLbl="fgAcc1" presStyleIdx="0" presStyleCnt="3"/>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76CBAD3F-BFC4-49EB-8778-35B8445B9B88}" type="pres">
      <dgm:prSet presAssocID="{F685560B-FDE1-4CE9-941E-F896AD284C5F}" presName="nodes" presStyleCnt="0">
        <dgm:presLayoutVars>
          <dgm:chMax/>
          <dgm:chPref/>
          <dgm:animLvl val="lvl"/>
        </dgm:presLayoutVars>
      </dgm:prSet>
      <dgm:spPr/>
    </dgm:pt>
    <dgm:pt modelId="{90F48653-2732-4974-B2E6-CDC130DE317A}" type="pres">
      <dgm:prSet presAssocID="{B8D5C45D-8398-4F53-986B-D789E7B64555}" presName="composite1" presStyleCnt="0"/>
      <dgm:spPr/>
    </dgm:pt>
    <dgm:pt modelId="{54D64D5B-FE44-430C-A0C2-957813CD5827}" type="pres">
      <dgm:prSet presAssocID="{B8D5C45D-8398-4F53-986B-D789E7B64555}" presName="ConnectorPoint1" presStyleLbl="lnNode1" presStyleIdx="0" presStyleCnt="2"/>
      <dgm:spPr/>
    </dgm:pt>
    <dgm:pt modelId="{67CD205A-DAEE-42C6-B0EA-5110C1F864CE}" type="pres">
      <dgm:prSet presAssocID="{B8D5C45D-8398-4F53-986B-D789E7B64555}" presName="DropPinPlaceHolder1" presStyleCnt="0"/>
      <dgm:spPr/>
    </dgm:pt>
    <dgm:pt modelId="{FCAF683E-8CA8-4208-AC1F-C99E974D3C88}" type="pres">
      <dgm:prSet presAssocID="{B8D5C45D-8398-4F53-986B-D789E7B64555}" presName="DropPin1" presStyleLbl="alignNode1" presStyleIdx="0" presStyleCnt="2"/>
      <dgm:spPr/>
    </dgm:pt>
    <dgm:pt modelId="{E456F588-B8A4-4715-B14E-1C6E2A0459E9}" type="pres">
      <dgm:prSet presAssocID="{B8D5C45D-8398-4F53-986B-D789E7B64555}" presName="Ellipse1"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33C588A3-B820-4CA8-B939-D230236BCFF1}" type="pres">
      <dgm:prSet presAssocID="{B8D5C45D-8398-4F53-986B-D789E7B64555}" presName="L2TextContainer1" presStyleLbl="revTx" presStyleIdx="0" presStyleCnt="4">
        <dgm:presLayoutVars>
          <dgm:bulletEnabled val="1"/>
        </dgm:presLayoutVars>
      </dgm:prSet>
      <dgm:spPr/>
    </dgm:pt>
    <dgm:pt modelId="{B103CC75-7585-4C56-83D6-E23531D30677}" type="pres">
      <dgm:prSet presAssocID="{B8D5C45D-8398-4F53-986B-D789E7B64555}" presName="L1TextContainer1" presStyleLbl="revTx" presStyleIdx="1" presStyleCnt="4">
        <dgm:presLayoutVars>
          <dgm:chMax val="1"/>
          <dgm:chPref val="1"/>
          <dgm:bulletEnabled val="1"/>
        </dgm:presLayoutVars>
      </dgm:prSet>
      <dgm:spPr/>
    </dgm:pt>
    <dgm:pt modelId="{3645F623-4BA5-46DD-BC30-61B9734B2E73}" type="pres">
      <dgm:prSet presAssocID="{B8D5C45D-8398-4F53-986B-D789E7B64555}" presName="ConnectLine1" presStyleLbl="sibTrans1D1" presStyleIdx="0" presStyleCnt="2"/>
      <dgm:spPr>
        <a:noFill/>
        <a:ln w="12700" cap="flat" cmpd="sng" algn="ctr">
          <a:solidFill>
            <a:schemeClr val="accent1">
              <a:hueOff val="0"/>
              <a:satOff val="0"/>
              <a:lumOff val="0"/>
              <a:alphaOff val="0"/>
            </a:schemeClr>
          </a:solidFill>
          <a:prstDash val="dash"/>
          <a:miter lim="800000"/>
        </a:ln>
        <a:effectLst/>
      </dgm:spPr>
    </dgm:pt>
    <dgm:pt modelId="{27F96A41-7D29-445E-9A30-418B264A3FC4}" type="pres">
      <dgm:prSet presAssocID="{B8D5C45D-8398-4F53-986B-D789E7B64555}" presName="EmptyPlaceHolder1" presStyleCnt="0"/>
      <dgm:spPr/>
    </dgm:pt>
    <dgm:pt modelId="{0123E840-A5E9-43B9-8FB1-88A487493651}" type="pres">
      <dgm:prSet presAssocID="{EF67E870-EB7B-40C9-8D31-6416CE0E15F5}" presName="spaceBetweenRectangles1" presStyleCnt="0"/>
      <dgm:spPr/>
    </dgm:pt>
    <dgm:pt modelId="{C5384008-07D7-4970-A5A5-8E9152631E3D}" type="pres">
      <dgm:prSet presAssocID="{89E35407-9D14-41F0-B723-F00C9793E4CF}" presName="composite1" presStyleCnt="0"/>
      <dgm:spPr/>
    </dgm:pt>
    <dgm:pt modelId="{BF41EDD6-D229-4AE9-BF94-30155BA9BF7E}" type="pres">
      <dgm:prSet presAssocID="{89E35407-9D14-41F0-B723-F00C9793E4CF}" presName="ConnectorPoint1" presStyleLbl="lnNode1" presStyleIdx="1" presStyleCnt="2"/>
      <dgm:spPr/>
    </dgm:pt>
    <dgm:pt modelId="{CBA27722-920E-4049-B6BC-05DB362C2EBB}" type="pres">
      <dgm:prSet presAssocID="{89E35407-9D14-41F0-B723-F00C9793E4CF}" presName="DropPinPlaceHolder1" presStyleCnt="0"/>
      <dgm:spPr/>
    </dgm:pt>
    <dgm:pt modelId="{C543AEF2-6308-4C24-B73C-75C25DDE47D0}" type="pres">
      <dgm:prSet presAssocID="{89E35407-9D14-41F0-B723-F00C9793E4CF}" presName="DropPin1" presStyleLbl="alignNode1" presStyleIdx="1" presStyleCnt="2"/>
      <dgm:spPr/>
    </dgm:pt>
    <dgm:pt modelId="{E8286FFC-0852-4159-B6B9-2855739B96D6}" type="pres">
      <dgm:prSet presAssocID="{89E35407-9D14-41F0-B723-F00C9793E4CF}" presName="Ellipse1"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385D073-B499-42D3-81FE-E61A4EBAD0B6}" type="pres">
      <dgm:prSet presAssocID="{89E35407-9D14-41F0-B723-F00C9793E4CF}" presName="L2TextContainer1" presStyleLbl="revTx" presStyleIdx="2" presStyleCnt="4">
        <dgm:presLayoutVars>
          <dgm:bulletEnabled val="1"/>
        </dgm:presLayoutVars>
      </dgm:prSet>
      <dgm:spPr/>
    </dgm:pt>
    <dgm:pt modelId="{D589837F-F102-4AEB-9110-F668C50E396E}" type="pres">
      <dgm:prSet presAssocID="{89E35407-9D14-41F0-B723-F00C9793E4CF}" presName="L1TextContainer1" presStyleLbl="revTx" presStyleIdx="3" presStyleCnt="4">
        <dgm:presLayoutVars>
          <dgm:chMax val="1"/>
          <dgm:chPref val="1"/>
          <dgm:bulletEnabled val="1"/>
        </dgm:presLayoutVars>
      </dgm:prSet>
      <dgm:spPr/>
    </dgm:pt>
    <dgm:pt modelId="{14839767-628F-4C23-B97B-0967BF757087}" type="pres">
      <dgm:prSet presAssocID="{89E35407-9D14-41F0-B723-F00C9793E4CF}" presName="ConnectLine1" presStyleLbl="sibTrans1D1" presStyleIdx="1" presStyleCnt="2"/>
      <dgm:spPr>
        <a:noFill/>
        <a:ln w="12700" cap="flat" cmpd="sng" algn="ctr">
          <a:solidFill>
            <a:schemeClr val="accent1">
              <a:hueOff val="0"/>
              <a:satOff val="0"/>
              <a:lumOff val="0"/>
              <a:alphaOff val="0"/>
            </a:schemeClr>
          </a:solidFill>
          <a:prstDash val="dash"/>
          <a:miter lim="800000"/>
        </a:ln>
        <a:effectLst/>
      </dgm:spPr>
    </dgm:pt>
    <dgm:pt modelId="{28731CF8-675B-49CD-99E2-F60F3D8B711E}" type="pres">
      <dgm:prSet presAssocID="{89E35407-9D14-41F0-B723-F00C9793E4CF}" presName="EmptyPlaceHolder1" presStyleCnt="0"/>
      <dgm:spPr/>
    </dgm:pt>
  </dgm:ptLst>
  <dgm:cxnLst>
    <dgm:cxn modelId="{D3F7C829-CB47-469C-B577-F56B7C815916}" srcId="{89E35407-9D14-41F0-B723-F00C9793E4CF}" destId="{4A238A47-19CD-4EAB-9143-FA20E33A35C7}" srcOrd="2" destOrd="0" parTransId="{1E27B188-C00D-469B-9B4C-30E702D0C989}" sibTransId="{0D0227C8-1A3E-4282-9FF9-4EA3A2FBC3B4}"/>
    <dgm:cxn modelId="{C320E42C-02FC-49CE-9F59-8A3BD7E7749F}" type="presOf" srcId="{4A238A47-19CD-4EAB-9143-FA20E33A35C7}" destId="{B385D073-B499-42D3-81FE-E61A4EBAD0B6}" srcOrd="0" destOrd="2" presId="urn:microsoft.com/office/officeart/2017/3/layout/DropPinTimeline"/>
    <dgm:cxn modelId="{F53DDF39-EB55-4738-BA2F-962D8D889B99}" srcId="{89E35407-9D14-41F0-B723-F00C9793E4CF}" destId="{5213BB7C-248C-478C-A01E-A8D1F2425B49}" srcOrd="0" destOrd="0" parTransId="{FF534160-D068-46E3-917D-4ACED091E359}" sibTransId="{6F717ABA-52EC-43E5-845F-5172DEBD2EB7}"/>
    <dgm:cxn modelId="{CA591172-8C4F-4FE2-981F-192C9879D5E2}" type="presOf" srcId="{5213BB7C-248C-478C-A01E-A8D1F2425B49}" destId="{B385D073-B499-42D3-81FE-E61A4EBAD0B6}" srcOrd="0" destOrd="0" presId="urn:microsoft.com/office/officeart/2017/3/layout/DropPinTimeline"/>
    <dgm:cxn modelId="{3FE7F672-60A4-467F-A2F2-118FBBCD26AB}" type="presOf" srcId="{F685560B-FDE1-4CE9-941E-F896AD284C5F}" destId="{46614234-453C-42CB-8D44-918842559AD5}" srcOrd="0" destOrd="0" presId="urn:microsoft.com/office/officeart/2017/3/layout/DropPinTimeline"/>
    <dgm:cxn modelId="{B5DC737A-30CA-4D85-A2B2-FE59F74B6B52}" srcId="{89E35407-9D14-41F0-B723-F00C9793E4CF}" destId="{3597310B-26C9-4E16-A027-155B586E9394}" srcOrd="1" destOrd="0" parTransId="{34365213-2F1F-46A7-A40E-DA4B1FBEDDD0}" sibTransId="{D6947954-C24C-48A1-9907-68652A2957D2}"/>
    <dgm:cxn modelId="{8F0F1F8E-A296-4D4E-AD75-58CD53EE35E9}" type="presOf" srcId="{89E35407-9D14-41F0-B723-F00C9793E4CF}" destId="{D589837F-F102-4AEB-9110-F668C50E396E}" srcOrd="0" destOrd="0" presId="urn:microsoft.com/office/officeart/2017/3/layout/DropPinTimeline"/>
    <dgm:cxn modelId="{573174A5-61AF-4EA7-B0AE-2699D9025191}" type="presOf" srcId="{3597310B-26C9-4E16-A027-155B586E9394}" destId="{B385D073-B499-42D3-81FE-E61A4EBAD0B6}" srcOrd="0" destOrd="1" presId="urn:microsoft.com/office/officeart/2017/3/layout/DropPinTimeline"/>
    <dgm:cxn modelId="{C0BD30B8-C307-4208-A2FE-F16D462F49B8}" srcId="{B8D5C45D-8398-4F53-986B-D789E7B64555}" destId="{FEE37DF4-7C27-4913-BD8D-F90A63FC8FD6}" srcOrd="0" destOrd="0" parTransId="{0D23441D-D1CE-4100-AC41-6F8C512827ED}" sibTransId="{46B7DE8B-378D-48B9-B85E-177895067F9E}"/>
    <dgm:cxn modelId="{20EAC5BD-43FD-4D99-B9FD-0730C2404841}" type="presOf" srcId="{FEE37DF4-7C27-4913-BD8D-F90A63FC8FD6}" destId="{33C588A3-B820-4CA8-B939-D230236BCFF1}" srcOrd="0" destOrd="0" presId="urn:microsoft.com/office/officeart/2017/3/layout/DropPinTimeline"/>
    <dgm:cxn modelId="{BE585BCB-CFE1-49CC-9A49-F7400401BEFB}" srcId="{F685560B-FDE1-4CE9-941E-F896AD284C5F}" destId="{89E35407-9D14-41F0-B723-F00C9793E4CF}" srcOrd="1" destOrd="0" parTransId="{DD648848-9C03-4AAD-9089-3C5A495BF85F}" sibTransId="{48380995-F32A-4A77-BBB2-ACFAD502EC40}"/>
    <dgm:cxn modelId="{A3A810FE-52C8-4DD6-976D-DD98A537EEB4}" type="presOf" srcId="{B8D5C45D-8398-4F53-986B-D789E7B64555}" destId="{B103CC75-7585-4C56-83D6-E23531D30677}" srcOrd="0" destOrd="0" presId="urn:microsoft.com/office/officeart/2017/3/layout/DropPinTimeline"/>
    <dgm:cxn modelId="{77FC45FF-2B02-40E0-A7C8-00F005340C09}" srcId="{F685560B-FDE1-4CE9-941E-F896AD284C5F}" destId="{B8D5C45D-8398-4F53-986B-D789E7B64555}" srcOrd="0" destOrd="0" parTransId="{B70C148E-A52F-4CDA-88CC-0A60EA519999}" sibTransId="{EF67E870-EB7B-40C9-8D31-6416CE0E15F5}"/>
    <dgm:cxn modelId="{A4E153A5-D7C9-4DD0-BBA9-1CF7A4C601A3}" type="presParOf" srcId="{46614234-453C-42CB-8D44-918842559AD5}" destId="{6F66DFB4-4084-4038-B2E3-CD8E20AC7C6C}" srcOrd="0" destOrd="0" presId="urn:microsoft.com/office/officeart/2017/3/layout/DropPinTimeline"/>
    <dgm:cxn modelId="{C7933342-F21B-451C-9422-977CBB71E02A}" type="presParOf" srcId="{46614234-453C-42CB-8D44-918842559AD5}" destId="{76CBAD3F-BFC4-49EB-8778-35B8445B9B88}" srcOrd="1" destOrd="0" presId="urn:microsoft.com/office/officeart/2017/3/layout/DropPinTimeline"/>
    <dgm:cxn modelId="{6EDB4D94-053A-4E72-BB10-7C00C0A394E2}" type="presParOf" srcId="{76CBAD3F-BFC4-49EB-8778-35B8445B9B88}" destId="{90F48653-2732-4974-B2E6-CDC130DE317A}" srcOrd="0" destOrd="0" presId="urn:microsoft.com/office/officeart/2017/3/layout/DropPinTimeline"/>
    <dgm:cxn modelId="{24D1475C-3877-4A86-A227-58AB2973A5A0}" type="presParOf" srcId="{90F48653-2732-4974-B2E6-CDC130DE317A}" destId="{54D64D5B-FE44-430C-A0C2-957813CD5827}" srcOrd="0" destOrd="0" presId="urn:microsoft.com/office/officeart/2017/3/layout/DropPinTimeline"/>
    <dgm:cxn modelId="{7FD2E4B8-AE58-48D1-9CED-952B273AE65C}" type="presParOf" srcId="{90F48653-2732-4974-B2E6-CDC130DE317A}" destId="{67CD205A-DAEE-42C6-B0EA-5110C1F864CE}" srcOrd="1" destOrd="0" presId="urn:microsoft.com/office/officeart/2017/3/layout/DropPinTimeline"/>
    <dgm:cxn modelId="{E6396B8E-F51F-4D9D-AF22-D38A4652CAF6}" type="presParOf" srcId="{67CD205A-DAEE-42C6-B0EA-5110C1F864CE}" destId="{FCAF683E-8CA8-4208-AC1F-C99E974D3C88}" srcOrd="0" destOrd="0" presId="urn:microsoft.com/office/officeart/2017/3/layout/DropPinTimeline"/>
    <dgm:cxn modelId="{DEC0E912-27EE-4E48-BBE7-F5E45A3C88EA}" type="presParOf" srcId="{67CD205A-DAEE-42C6-B0EA-5110C1F864CE}" destId="{E456F588-B8A4-4715-B14E-1C6E2A0459E9}" srcOrd="1" destOrd="0" presId="urn:microsoft.com/office/officeart/2017/3/layout/DropPinTimeline"/>
    <dgm:cxn modelId="{EED4FC74-5CEC-4415-8AA3-BFB982D8EF07}" type="presParOf" srcId="{90F48653-2732-4974-B2E6-CDC130DE317A}" destId="{33C588A3-B820-4CA8-B939-D230236BCFF1}" srcOrd="2" destOrd="0" presId="urn:microsoft.com/office/officeart/2017/3/layout/DropPinTimeline"/>
    <dgm:cxn modelId="{DD44A0E1-BCFC-453B-80CC-22003DD410BA}" type="presParOf" srcId="{90F48653-2732-4974-B2E6-CDC130DE317A}" destId="{B103CC75-7585-4C56-83D6-E23531D30677}" srcOrd="3" destOrd="0" presId="urn:microsoft.com/office/officeart/2017/3/layout/DropPinTimeline"/>
    <dgm:cxn modelId="{159FD356-A228-415A-975C-A4901B2EA4DB}" type="presParOf" srcId="{90F48653-2732-4974-B2E6-CDC130DE317A}" destId="{3645F623-4BA5-46DD-BC30-61B9734B2E73}" srcOrd="4" destOrd="0" presId="urn:microsoft.com/office/officeart/2017/3/layout/DropPinTimeline"/>
    <dgm:cxn modelId="{200B0AA5-1D6A-45EA-AD17-A3F39A12E6B2}" type="presParOf" srcId="{90F48653-2732-4974-B2E6-CDC130DE317A}" destId="{27F96A41-7D29-445E-9A30-418B264A3FC4}" srcOrd="5" destOrd="0" presId="urn:microsoft.com/office/officeart/2017/3/layout/DropPinTimeline"/>
    <dgm:cxn modelId="{363893EB-24CD-43E1-81F8-40612B71F261}" type="presParOf" srcId="{76CBAD3F-BFC4-49EB-8778-35B8445B9B88}" destId="{0123E840-A5E9-43B9-8FB1-88A487493651}" srcOrd="1" destOrd="0" presId="urn:microsoft.com/office/officeart/2017/3/layout/DropPinTimeline"/>
    <dgm:cxn modelId="{CAFAB920-6832-453F-B3E8-8A8EEC5E0BEA}" type="presParOf" srcId="{76CBAD3F-BFC4-49EB-8778-35B8445B9B88}" destId="{C5384008-07D7-4970-A5A5-8E9152631E3D}" srcOrd="2" destOrd="0" presId="urn:microsoft.com/office/officeart/2017/3/layout/DropPinTimeline"/>
    <dgm:cxn modelId="{75B7E48F-59AE-4775-83BF-42C3A7FECD12}" type="presParOf" srcId="{C5384008-07D7-4970-A5A5-8E9152631E3D}" destId="{BF41EDD6-D229-4AE9-BF94-30155BA9BF7E}" srcOrd="0" destOrd="0" presId="urn:microsoft.com/office/officeart/2017/3/layout/DropPinTimeline"/>
    <dgm:cxn modelId="{76893843-FC17-4514-9952-2C8813149315}" type="presParOf" srcId="{C5384008-07D7-4970-A5A5-8E9152631E3D}" destId="{CBA27722-920E-4049-B6BC-05DB362C2EBB}" srcOrd="1" destOrd="0" presId="urn:microsoft.com/office/officeart/2017/3/layout/DropPinTimeline"/>
    <dgm:cxn modelId="{052FEBCB-A69C-493E-8E88-811A2FF2A4AB}" type="presParOf" srcId="{CBA27722-920E-4049-B6BC-05DB362C2EBB}" destId="{C543AEF2-6308-4C24-B73C-75C25DDE47D0}" srcOrd="0" destOrd="0" presId="urn:microsoft.com/office/officeart/2017/3/layout/DropPinTimeline"/>
    <dgm:cxn modelId="{31A514DC-6D4E-4A9F-9519-5D1667332E7E}" type="presParOf" srcId="{CBA27722-920E-4049-B6BC-05DB362C2EBB}" destId="{E8286FFC-0852-4159-B6B9-2855739B96D6}" srcOrd="1" destOrd="0" presId="urn:microsoft.com/office/officeart/2017/3/layout/DropPinTimeline"/>
    <dgm:cxn modelId="{CF6B55B7-0C64-40F7-B173-83CB7CAEC7E1}" type="presParOf" srcId="{C5384008-07D7-4970-A5A5-8E9152631E3D}" destId="{B385D073-B499-42D3-81FE-E61A4EBAD0B6}" srcOrd="2" destOrd="0" presId="urn:microsoft.com/office/officeart/2017/3/layout/DropPinTimeline"/>
    <dgm:cxn modelId="{BC50E335-76DA-4B9A-BF2F-B9D043081D51}" type="presParOf" srcId="{C5384008-07D7-4970-A5A5-8E9152631E3D}" destId="{D589837F-F102-4AEB-9110-F668C50E396E}" srcOrd="3" destOrd="0" presId="urn:microsoft.com/office/officeart/2017/3/layout/DropPinTimeline"/>
    <dgm:cxn modelId="{540DC1E8-5CD7-434C-94FE-48AFDBA3C9D7}" type="presParOf" srcId="{C5384008-07D7-4970-A5A5-8E9152631E3D}" destId="{14839767-628F-4C23-B97B-0967BF757087}" srcOrd="4" destOrd="0" presId="urn:microsoft.com/office/officeart/2017/3/layout/DropPinTimeline"/>
    <dgm:cxn modelId="{5388CE8B-90E7-49CE-9A40-09916654CA7F}" type="presParOf" srcId="{C5384008-07D7-4970-A5A5-8E9152631E3D}" destId="{28731CF8-675B-49CD-99E2-F60F3D8B711E}"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298378-D381-4958-8109-5C1BF5F4BAC7}" type="doc">
      <dgm:prSet loTypeId="urn:microsoft.com/office/officeart/2005/8/layout/matrix2" loCatId="matrix" qsTypeId="urn:microsoft.com/office/officeart/2005/8/quickstyle/simple1" qsCatId="simple" csTypeId="urn:microsoft.com/office/officeart/2005/8/colors/colorful1" csCatId="colorful" phldr="1"/>
      <dgm:spPr/>
      <dgm:t>
        <a:bodyPr/>
        <a:lstStyle/>
        <a:p>
          <a:endParaRPr lang="en-US"/>
        </a:p>
      </dgm:t>
    </dgm:pt>
    <dgm:pt modelId="{5E922DE1-1859-4448-A40B-BA0FEC1C57E9}">
      <dgm:prSet phldrT="[Text]" phldr="0"/>
      <dgm:spPr/>
      <dgm:t>
        <a:bodyPr/>
        <a:lstStyle/>
        <a:p>
          <a:r>
            <a:rPr lang="en-US"/>
            <a:t>Excess labor cost, margin compression</a:t>
          </a:r>
        </a:p>
      </dgm:t>
    </dgm:pt>
    <dgm:pt modelId="{198DEEF2-A92D-4755-A82B-56B68061BB2C}" type="parTrans" cxnId="{56E12F70-23CC-4373-A617-607391EEA0F6}">
      <dgm:prSet/>
      <dgm:spPr/>
      <dgm:t>
        <a:bodyPr/>
        <a:lstStyle/>
        <a:p>
          <a:endParaRPr lang="en-US"/>
        </a:p>
      </dgm:t>
    </dgm:pt>
    <dgm:pt modelId="{ECAF28A7-3314-4A6B-AE27-0E91146034B0}" type="sibTrans" cxnId="{56E12F70-23CC-4373-A617-607391EEA0F6}">
      <dgm:prSet/>
      <dgm:spPr/>
      <dgm:t>
        <a:bodyPr/>
        <a:lstStyle/>
        <a:p>
          <a:endParaRPr lang="en-US"/>
        </a:p>
      </dgm:t>
    </dgm:pt>
    <dgm:pt modelId="{1B2613F1-AE58-4918-841B-53B1B847B35A}">
      <dgm:prSet phldrT="[Text]" phldr="0"/>
      <dgm:spPr/>
      <dgm:t>
        <a:bodyPr/>
        <a:lstStyle/>
        <a:p>
          <a:r>
            <a:rPr lang="en-US"/>
            <a:t>Profit growth, capacity matched</a:t>
          </a:r>
        </a:p>
      </dgm:t>
    </dgm:pt>
    <dgm:pt modelId="{D2859E4E-BE56-462C-842D-31C38716D3DF}" type="parTrans" cxnId="{C333D400-AE2D-4532-8DF6-FF3D0B5A0F65}">
      <dgm:prSet/>
      <dgm:spPr/>
      <dgm:t>
        <a:bodyPr/>
        <a:lstStyle/>
        <a:p>
          <a:endParaRPr lang="en-US"/>
        </a:p>
      </dgm:t>
    </dgm:pt>
    <dgm:pt modelId="{87C983B7-68F5-4314-87E2-8C70A77B5555}" type="sibTrans" cxnId="{C333D400-AE2D-4532-8DF6-FF3D0B5A0F65}">
      <dgm:prSet/>
      <dgm:spPr/>
      <dgm:t>
        <a:bodyPr/>
        <a:lstStyle/>
        <a:p>
          <a:endParaRPr lang="en-US"/>
        </a:p>
      </dgm:t>
    </dgm:pt>
    <dgm:pt modelId="{6DB692B9-2EEB-4D7C-841F-CECFC36E560C}">
      <dgm:prSet phldrT="[Text]" phldr="0"/>
      <dgm:spPr/>
      <dgm:t>
        <a:bodyPr/>
        <a:lstStyle/>
        <a:p>
          <a:r>
            <a:rPr lang="en-US"/>
            <a:t>Cost savings, maintain flexibility</a:t>
          </a:r>
        </a:p>
      </dgm:t>
    </dgm:pt>
    <dgm:pt modelId="{980C0DC2-512F-49C9-8438-46E1F88132C6}" type="parTrans" cxnId="{2F850E9D-AC41-4330-A462-4144A95075EC}">
      <dgm:prSet/>
      <dgm:spPr/>
      <dgm:t>
        <a:bodyPr/>
        <a:lstStyle/>
        <a:p>
          <a:endParaRPr lang="en-US"/>
        </a:p>
      </dgm:t>
    </dgm:pt>
    <dgm:pt modelId="{4FC94A3A-CFC2-4712-BF59-42AD88260C76}" type="sibTrans" cxnId="{2F850E9D-AC41-4330-A462-4144A95075EC}">
      <dgm:prSet/>
      <dgm:spPr/>
      <dgm:t>
        <a:bodyPr/>
        <a:lstStyle/>
        <a:p>
          <a:endParaRPr lang="en-US"/>
        </a:p>
      </dgm:t>
    </dgm:pt>
    <dgm:pt modelId="{894DBB43-A263-41CB-AD12-15E423EBFBFD}">
      <dgm:prSet phldrT="[Text]" phldr="0"/>
      <dgm:spPr/>
      <dgm:t>
        <a:bodyPr/>
        <a:lstStyle/>
        <a:p>
          <a:r>
            <a:rPr lang="en-US"/>
            <a:t>Missed opportunity, overworked</a:t>
          </a:r>
        </a:p>
      </dgm:t>
    </dgm:pt>
    <dgm:pt modelId="{3C659B4A-6564-460A-892C-622CEE81E413}" type="parTrans" cxnId="{D0CB7349-7F89-4BFE-8F1E-13769A9D17E9}">
      <dgm:prSet/>
      <dgm:spPr/>
      <dgm:t>
        <a:bodyPr/>
        <a:lstStyle/>
        <a:p>
          <a:endParaRPr lang="en-US"/>
        </a:p>
      </dgm:t>
    </dgm:pt>
    <dgm:pt modelId="{00C144AC-D8CC-48EB-977A-C79AA5A63B84}" type="sibTrans" cxnId="{D0CB7349-7F89-4BFE-8F1E-13769A9D17E9}">
      <dgm:prSet/>
      <dgm:spPr/>
      <dgm:t>
        <a:bodyPr/>
        <a:lstStyle/>
        <a:p>
          <a:endParaRPr lang="en-US"/>
        </a:p>
      </dgm:t>
    </dgm:pt>
    <dgm:pt modelId="{64234E08-2166-47C7-BCEE-927CCDF48A92}" type="pres">
      <dgm:prSet presAssocID="{58298378-D381-4958-8109-5C1BF5F4BAC7}" presName="matrix" presStyleCnt="0">
        <dgm:presLayoutVars>
          <dgm:chMax val="1"/>
          <dgm:dir/>
          <dgm:resizeHandles val="exact"/>
        </dgm:presLayoutVars>
      </dgm:prSet>
      <dgm:spPr/>
    </dgm:pt>
    <dgm:pt modelId="{BB61E2D3-EB3A-49BF-896D-4E70E4933FB5}" type="pres">
      <dgm:prSet presAssocID="{58298378-D381-4958-8109-5C1BF5F4BAC7}" presName="axisShape" presStyleLbl="bgShp" presStyleIdx="0" presStyleCnt="1" custLinFactNeighborX="-769" custLinFactNeighborY="-779"/>
      <dgm:spPr/>
    </dgm:pt>
    <dgm:pt modelId="{52077D69-6879-4D8C-BBD3-F60420AFDCB1}" type="pres">
      <dgm:prSet presAssocID="{58298378-D381-4958-8109-5C1BF5F4BAC7}" presName="rect1" presStyleLbl="node1" presStyleIdx="0" presStyleCnt="4">
        <dgm:presLayoutVars>
          <dgm:chMax val="0"/>
          <dgm:chPref val="0"/>
          <dgm:bulletEnabled val="1"/>
        </dgm:presLayoutVars>
      </dgm:prSet>
      <dgm:spPr/>
    </dgm:pt>
    <dgm:pt modelId="{07C6190B-6009-44B1-9F81-3497A7D862CA}" type="pres">
      <dgm:prSet presAssocID="{58298378-D381-4958-8109-5C1BF5F4BAC7}" presName="rect2" presStyleLbl="node1" presStyleIdx="1" presStyleCnt="4">
        <dgm:presLayoutVars>
          <dgm:chMax val="0"/>
          <dgm:chPref val="0"/>
          <dgm:bulletEnabled val="1"/>
        </dgm:presLayoutVars>
      </dgm:prSet>
      <dgm:spPr/>
    </dgm:pt>
    <dgm:pt modelId="{E4CF75A4-9941-41A8-88C9-ADAA96AF8D5E}" type="pres">
      <dgm:prSet presAssocID="{58298378-D381-4958-8109-5C1BF5F4BAC7}" presName="rect3" presStyleLbl="node1" presStyleIdx="2" presStyleCnt="4">
        <dgm:presLayoutVars>
          <dgm:chMax val="0"/>
          <dgm:chPref val="0"/>
          <dgm:bulletEnabled val="1"/>
        </dgm:presLayoutVars>
      </dgm:prSet>
      <dgm:spPr/>
    </dgm:pt>
    <dgm:pt modelId="{EF545882-76B9-4A82-9F2B-3814A4B3CC63}" type="pres">
      <dgm:prSet presAssocID="{58298378-D381-4958-8109-5C1BF5F4BAC7}" presName="rect4" presStyleLbl="node1" presStyleIdx="3" presStyleCnt="4">
        <dgm:presLayoutVars>
          <dgm:chMax val="0"/>
          <dgm:chPref val="0"/>
          <dgm:bulletEnabled val="1"/>
        </dgm:presLayoutVars>
      </dgm:prSet>
      <dgm:spPr/>
    </dgm:pt>
  </dgm:ptLst>
  <dgm:cxnLst>
    <dgm:cxn modelId="{C333D400-AE2D-4532-8DF6-FF3D0B5A0F65}" srcId="{58298378-D381-4958-8109-5C1BF5F4BAC7}" destId="{1B2613F1-AE58-4918-841B-53B1B847B35A}" srcOrd="1" destOrd="0" parTransId="{D2859E4E-BE56-462C-842D-31C38716D3DF}" sibTransId="{87C983B7-68F5-4314-87E2-8C70A77B5555}"/>
    <dgm:cxn modelId="{ABC08A46-3EB4-42E9-BAB7-75EA4A18636A}" type="presOf" srcId="{58298378-D381-4958-8109-5C1BF5F4BAC7}" destId="{64234E08-2166-47C7-BCEE-927CCDF48A92}" srcOrd="0" destOrd="0" presId="urn:microsoft.com/office/officeart/2005/8/layout/matrix2"/>
    <dgm:cxn modelId="{D0CB7349-7F89-4BFE-8F1E-13769A9D17E9}" srcId="{58298378-D381-4958-8109-5C1BF5F4BAC7}" destId="{894DBB43-A263-41CB-AD12-15E423EBFBFD}" srcOrd="3" destOrd="0" parTransId="{3C659B4A-6564-460A-892C-622CEE81E413}" sibTransId="{00C144AC-D8CC-48EB-977A-C79AA5A63B84}"/>
    <dgm:cxn modelId="{56E12F70-23CC-4373-A617-607391EEA0F6}" srcId="{58298378-D381-4958-8109-5C1BF5F4BAC7}" destId="{5E922DE1-1859-4448-A40B-BA0FEC1C57E9}" srcOrd="0" destOrd="0" parTransId="{198DEEF2-A92D-4755-A82B-56B68061BB2C}" sibTransId="{ECAF28A7-3314-4A6B-AE27-0E91146034B0}"/>
    <dgm:cxn modelId="{9F9F0653-C75A-46BA-BE2E-BBDF9F316FC3}" type="presOf" srcId="{894DBB43-A263-41CB-AD12-15E423EBFBFD}" destId="{EF545882-76B9-4A82-9F2B-3814A4B3CC63}" srcOrd="0" destOrd="0" presId="urn:microsoft.com/office/officeart/2005/8/layout/matrix2"/>
    <dgm:cxn modelId="{63DB0579-9EFD-4DD9-A24B-BBB1EAF47F4C}" type="presOf" srcId="{5E922DE1-1859-4448-A40B-BA0FEC1C57E9}" destId="{52077D69-6879-4D8C-BBD3-F60420AFDCB1}" srcOrd="0" destOrd="0" presId="urn:microsoft.com/office/officeart/2005/8/layout/matrix2"/>
    <dgm:cxn modelId="{2F850E9D-AC41-4330-A462-4144A95075EC}" srcId="{58298378-D381-4958-8109-5C1BF5F4BAC7}" destId="{6DB692B9-2EEB-4D7C-841F-CECFC36E560C}" srcOrd="2" destOrd="0" parTransId="{980C0DC2-512F-49C9-8438-46E1F88132C6}" sibTransId="{4FC94A3A-CFC2-4712-BF59-42AD88260C76}"/>
    <dgm:cxn modelId="{97E651AB-90A4-4BB8-A694-D712E9365017}" type="presOf" srcId="{1B2613F1-AE58-4918-841B-53B1B847B35A}" destId="{07C6190B-6009-44B1-9F81-3497A7D862CA}" srcOrd="0" destOrd="0" presId="urn:microsoft.com/office/officeart/2005/8/layout/matrix2"/>
    <dgm:cxn modelId="{1E2CFAE3-206E-468D-842E-3C08BAAEC035}" type="presOf" srcId="{6DB692B9-2EEB-4D7C-841F-CECFC36E560C}" destId="{E4CF75A4-9941-41A8-88C9-ADAA96AF8D5E}" srcOrd="0" destOrd="0" presId="urn:microsoft.com/office/officeart/2005/8/layout/matrix2"/>
    <dgm:cxn modelId="{33C26ED6-FDC4-473B-8ECD-B7778FDBB923}" type="presParOf" srcId="{64234E08-2166-47C7-BCEE-927CCDF48A92}" destId="{BB61E2D3-EB3A-49BF-896D-4E70E4933FB5}" srcOrd="0" destOrd="0" presId="urn:microsoft.com/office/officeart/2005/8/layout/matrix2"/>
    <dgm:cxn modelId="{587BD683-A9FF-4AEA-941B-F5A8F8EDAA16}" type="presParOf" srcId="{64234E08-2166-47C7-BCEE-927CCDF48A92}" destId="{52077D69-6879-4D8C-BBD3-F60420AFDCB1}" srcOrd="1" destOrd="0" presId="urn:microsoft.com/office/officeart/2005/8/layout/matrix2"/>
    <dgm:cxn modelId="{48E9577E-CE86-4DF1-BF72-7B1B01E2A478}" type="presParOf" srcId="{64234E08-2166-47C7-BCEE-927CCDF48A92}" destId="{07C6190B-6009-44B1-9F81-3497A7D862CA}" srcOrd="2" destOrd="0" presId="urn:microsoft.com/office/officeart/2005/8/layout/matrix2"/>
    <dgm:cxn modelId="{AA557F1D-BA3B-48E0-AC4A-C15CD79A3AFB}" type="presParOf" srcId="{64234E08-2166-47C7-BCEE-927CCDF48A92}" destId="{E4CF75A4-9941-41A8-88C9-ADAA96AF8D5E}" srcOrd="3" destOrd="0" presId="urn:microsoft.com/office/officeart/2005/8/layout/matrix2"/>
    <dgm:cxn modelId="{BEF45CA9-4350-461C-82AB-46BDA69F78C4}" type="presParOf" srcId="{64234E08-2166-47C7-BCEE-927CCDF48A92}" destId="{EF545882-76B9-4A82-9F2B-3814A4B3CC63}" srcOrd="4" destOrd="0" presId="urn:microsoft.com/office/officeart/2005/8/layout/matrix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1316C0-80BB-4CF2-A341-3DEF29FA4C9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E56E7371-8EF3-46F1-8FF7-BA76CFFBC45C}">
      <dgm:prSet phldrT="[Text]"/>
      <dgm:spPr/>
      <dgm:t>
        <a:bodyPr/>
        <a:lstStyle/>
        <a:p>
          <a:pPr algn="l"/>
          <a:r>
            <a:rPr lang="en-US" b="1"/>
            <a:t>Productivity</a:t>
          </a:r>
          <a:r>
            <a:rPr lang="en-US"/>
            <a:t> – AI and less labor churn </a:t>
          </a:r>
        </a:p>
      </dgm:t>
    </dgm:pt>
    <dgm:pt modelId="{EC1B8284-9649-430C-A8A7-A4B8EAA31ED2}" type="parTrans" cxnId="{589DEFC2-0BEB-40E8-B1EF-D8E0696F096F}">
      <dgm:prSet/>
      <dgm:spPr/>
      <dgm:t>
        <a:bodyPr/>
        <a:lstStyle/>
        <a:p>
          <a:endParaRPr lang="en-US"/>
        </a:p>
      </dgm:t>
    </dgm:pt>
    <dgm:pt modelId="{159FDAED-E54B-4E92-B6BD-AD8CAFEF7B0C}" type="sibTrans" cxnId="{589DEFC2-0BEB-40E8-B1EF-D8E0696F096F}">
      <dgm:prSet/>
      <dgm:spPr/>
      <dgm:t>
        <a:bodyPr/>
        <a:lstStyle/>
        <a:p>
          <a:endParaRPr lang="en-US"/>
        </a:p>
      </dgm:t>
    </dgm:pt>
    <dgm:pt modelId="{A995F64C-05DF-44D8-9FC1-62AE2D4F2921}">
      <dgm:prSet/>
      <dgm:spPr/>
      <dgm:t>
        <a:bodyPr/>
        <a:lstStyle/>
        <a:p>
          <a:pPr algn="l"/>
          <a:r>
            <a:rPr lang="en-US" b="1"/>
            <a:t>Cost stability </a:t>
          </a:r>
          <a:r>
            <a:rPr lang="en-US"/>
            <a:t>– Healthcare and wage competition</a:t>
          </a:r>
        </a:p>
      </dgm:t>
    </dgm:pt>
    <dgm:pt modelId="{C4A55CCA-EFBB-4FDF-B35E-0B8C0B554E42}" type="parTrans" cxnId="{389975A0-5161-4BDD-A5D9-7B849066AFAE}">
      <dgm:prSet/>
      <dgm:spPr/>
      <dgm:t>
        <a:bodyPr/>
        <a:lstStyle/>
        <a:p>
          <a:endParaRPr lang="en-US"/>
        </a:p>
      </dgm:t>
    </dgm:pt>
    <dgm:pt modelId="{9D757A1D-57E2-4D81-8306-C9A1233FA78C}" type="sibTrans" cxnId="{389975A0-5161-4BDD-A5D9-7B849066AFAE}">
      <dgm:prSet/>
      <dgm:spPr/>
      <dgm:t>
        <a:bodyPr/>
        <a:lstStyle/>
        <a:p>
          <a:endParaRPr lang="en-US"/>
        </a:p>
      </dgm:t>
    </dgm:pt>
    <dgm:pt modelId="{D8812C9A-60BC-4E10-AFB3-A34704DB0FCB}">
      <dgm:prSet/>
      <dgm:spPr/>
      <dgm:t>
        <a:bodyPr/>
        <a:lstStyle/>
        <a:p>
          <a:pPr algn="l"/>
          <a:r>
            <a:rPr lang="en-US" b="1"/>
            <a:t>Demand alignment </a:t>
          </a:r>
          <a:r>
            <a:rPr lang="en-US"/>
            <a:t>– uncertainty in matching capacity </a:t>
          </a:r>
        </a:p>
      </dgm:t>
    </dgm:pt>
    <dgm:pt modelId="{E74491BA-28FE-4148-B66B-27577342D509}" type="parTrans" cxnId="{B2A0F1C4-8E85-4A21-B375-A2EE40D6D705}">
      <dgm:prSet/>
      <dgm:spPr/>
      <dgm:t>
        <a:bodyPr/>
        <a:lstStyle/>
        <a:p>
          <a:endParaRPr lang="en-US"/>
        </a:p>
      </dgm:t>
    </dgm:pt>
    <dgm:pt modelId="{E3F3BA76-6E24-4CA1-ACC7-51570DB272DF}" type="sibTrans" cxnId="{B2A0F1C4-8E85-4A21-B375-A2EE40D6D705}">
      <dgm:prSet/>
      <dgm:spPr/>
      <dgm:t>
        <a:bodyPr/>
        <a:lstStyle/>
        <a:p>
          <a:endParaRPr lang="en-US"/>
        </a:p>
      </dgm:t>
    </dgm:pt>
    <dgm:pt modelId="{906D4827-0DB5-4C02-B8B9-8B17BF0D5EF6}">
      <dgm:prSet/>
      <dgm:spPr/>
      <dgm:t>
        <a:bodyPr/>
        <a:lstStyle/>
        <a:p>
          <a:pPr algn="l"/>
          <a:r>
            <a:rPr lang="en-US" b="1"/>
            <a:t>Macroeconomic risks </a:t>
          </a:r>
          <a:r>
            <a:rPr lang="en-US"/>
            <a:t>– uncertainty</a:t>
          </a:r>
        </a:p>
      </dgm:t>
    </dgm:pt>
    <dgm:pt modelId="{4410D0A6-E28D-4719-9580-D614ACDDF207}" type="parTrans" cxnId="{6D6FC76C-7C31-4FF6-AC40-B6F64AFD02CB}">
      <dgm:prSet/>
      <dgm:spPr/>
      <dgm:t>
        <a:bodyPr/>
        <a:lstStyle/>
        <a:p>
          <a:endParaRPr lang="en-US"/>
        </a:p>
      </dgm:t>
    </dgm:pt>
    <dgm:pt modelId="{C6C82ECE-A72C-4F06-A605-A797A4DCD96B}" type="sibTrans" cxnId="{6D6FC76C-7C31-4FF6-AC40-B6F64AFD02CB}">
      <dgm:prSet/>
      <dgm:spPr/>
      <dgm:t>
        <a:bodyPr/>
        <a:lstStyle/>
        <a:p>
          <a:endParaRPr lang="en-US"/>
        </a:p>
      </dgm:t>
    </dgm:pt>
    <dgm:pt modelId="{8672D2B0-B363-4BE1-8309-007C5E4FFBBA}">
      <dgm:prSet/>
      <dgm:spPr/>
      <dgm:t>
        <a:bodyPr/>
        <a:lstStyle/>
        <a:p>
          <a:pPr algn="l"/>
          <a:r>
            <a:rPr lang="en-US" b="1"/>
            <a:t>Industry shifts </a:t>
          </a:r>
          <a:r>
            <a:rPr lang="en-US"/>
            <a:t>– mergers or increased market share</a:t>
          </a:r>
        </a:p>
      </dgm:t>
    </dgm:pt>
    <dgm:pt modelId="{B6E31B6F-90DD-4283-A2D8-4B08A0D7394E}" type="parTrans" cxnId="{9DEF6F6B-5A51-4966-9459-7C65454EC290}">
      <dgm:prSet/>
      <dgm:spPr/>
      <dgm:t>
        <a:bodyPr/>
        <a:lstStyle/>
        <a:p>
          <a:endParaRPr lang="en-US"/>
        </a:p>
      </dgm:t>
    </dgm:pt>
    <dgm:pt modelId="{7E271ADC-100D-4849-B8FE-0B14CB50BA68}" type="sibTrans" cxnId="{9DEF6F6B-5A51-4966-9459-7C65454EC290}">
      <dgm:prSet/>
      <dgm:spPr/>
      <dgm:t>
        <a:bodyPr/>
        <a:lstStyle/>
        <a:p>
          <a:endParaRPr lang="en-US"/>
        </a:p>
      </dgm:t>
    </dgm:pt>
    <dgm:pt modelId="{596418DD-DD54-4966-850B-CDB8B8EAD94C}" type="pres">
      <dgm:prSet presAssocID="{FB1316C0-80BB-4CF2-A341-3DEF29FA4C9F}" presName="linearFlow" presStyleCnt="0">
        <dgm:presLayoutVars>
          <dgm:dir/>
          <dgm:resizeHandles val="exact"/>
        </dgm:presLayoutVars>
      </dgm:prSet>
      <dgm:spPr/>
    </dgm:pt>
    <dgm:pt modelId="{4A433002-BF48-4FF2-BAB1-900A6EAD0F32}" type="pres">
      <dgm:prSet presAssocID="{E56E7371-8EF3-46F1-8FF7-BA76CFFBC45C}" presName="composite" presStyleCnt="0"/>
      <dgm:spPr/>
    </dgm:pt>
    <dgm:pt modelId="{635DA87B-DE37-4A80-8B1A-D96A8ABD92A9}" type="pres">
      <dgm:prSet presAssocID="{E56E7371-8EF3-46F1-8FF7-BA76CFFBC45C}" presName="imgShp"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dgm:spPr>
      <dgm:extLst>
        <a:ext uri="{E40237B7-FDA0-4F09-8148-C483321AD2D9}">
          <dgm14:cNvPr xmlns:dgm14="http://schemas.microsoft.com/office/drawing/2010/diagram" id="0" name="" descr="Spinning Plates with solid fill"/>
        </a:ext>
      </dgm:extLst>
    </dgm:pt>
    <dgm:pt modelId="{ECA31B0F-CDF1-4C3E-A3FC-AA7E496E6CF2}" type="pres">
      <dgm:prSet presAssocID="{E56E7371-8EF3-46F1-8FF7-BA76CFFBC45C}" presName="txShp" presStyleLbl="node1" presStyleIdx="0" presStyleCnt="5">
        <dgm:presLayoutVars>
          <dgm:bulletEnabled val="1"/>
        </dgm:presLayoutVars>
      </dgm:prSet>
      <dgm:spPr/>
    </dgm:pt>
    <dgm:pt modelId="{0943C47B-E369-4600-AC90-FE118C5B5F6D}" type="pres">
      <dgm:prSet presAssocID="{159FDAED-E54B-4E92-B6BD-AD8CAFEF7B0C}" presName="spacing" presStyleCnt="0"/>
      <dgm:spPr/>
    </dgm:pt>
    <dgm:pt modelId="{CB73210B-7B31-4B51-B717-CDFDEA4C3585}" type="pres">
      <dgm:prSet presAssocID="{A995F64C-05DF-44D8-9FC1-62AE2D4F2921}" presName="composite" presStyleCnt="0"/>
      <dgm:spPr/>
    </dgm:pt>
    <dgm:pt modelId="{3E5EEC4F-8470-4F60-A286-7650FB2C2E19}" type="pres">
      <dgm:prSet presAssocID="{A995F64C-05DF-44D8-9FC1-62AE2D4F2921}" presName="imgShp"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t="-2000" b="-2000"/>
          </a:stretch>
        </a:blipFill>
      </dgm:spPr>
      <dgm:extLst>
        <a:ext uri="{E40237B7-FDA0-4F09-8148-C483321AD2D9}">
          <dgm14:cNvPr xmlns:dgm14="http://schemas.microsoft.com/office/drawing/2010/diagram" id="0" name="" descr="Medical with solid fill"/>
        </a:ext>
      </dgm:extLst>
    </dgm:pt>
    <dgm:pt modelId="{211597DD-08F7-4800-86AB-B94A17A6A9E8}" type="pres">
      <dgm:prSet presAssocID="{A995F64C-05DF-44D8-9FC1-62AE2D4F2921}" presName="txShp" presStyleLbl="node1" presStyleIdx="1" presStyleCnt="5">
        <dgm:presLayoutVars>
          <dgm:bulletEnabled val="1"/>
        </dgm:presLayoutVars>
      </dgm:prSet>
      <dgm:spPr/>
    </dgm:pt>
    <dgm:pt modelId="{9B3D8866-942A-414B-A170-59517B4C608D}" type="pres">
      <dgm:prSet presAssocID="{9D757A1D-57E2-4D81-8306-C9A1233FA78C}" presName="spacing" presStyleCnt="0"/>
      <dgm:spPr/>
    </dgm:pt>
    <dgm:pt modelId="{8190F907-55E6-46C4-89DD-AFF3AE30CCBF}" type="pres">
      <dgm:prSet presAssocID="{D8812C9A-60BC-4E10-AFB3-A34704DB0FCB}" presName="composite" presStyleCnt="0"/>
      <dgm:spPr/>
    </dgm:pt>
    <dgm:pt modelId="{E48C516C-6A45-483B-ABE6-020A80FCD565}" type="pres">
      <dgm:prSet presAssocID="{D8812C9A-60BC-4E10-AFB3-A34704DB0FCB}" presName="imgShp"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dgm:spPr>
      <dgm:extLst>
        <a:ext uri="{E40237B7-FDA0-4F09-8148-C483321AD2D9}">
          <dgm14:cNvPr xmlns:dgm14="http://schemas.microsoft.com/office/drawing/2010/diagram" id="0" name="" descr="Supply And Demand with solid fill"/>
        </a:ext>
      </dgm:extLst>
    </dgm:pt>
    <dgm:pt modelId="{36656501-55B7-4905-93CD-59CCB8554AD5}" type="pres">
      <dgm:prSet presAssocID="{D8812C9A-60BC-4E10-AFB3-A34704DB0FCB}" presName="txShp" presStyleLbl="node1" presStyleIdx="2" presStyleCnt="5">
        <dgm:presLayoutVars>
          <dgm:bulletEnabled val="1"/>
        </dgm:presLayoutVars>
      </dgm:prSet>
      <dgm:spPr/>
    </dgm:pt>
    <dgm:pt modelId="{8B0489E2-56F8-4802-A254-0A37C099CD64}" type="pres">
      <dgm:prSet presAssocID="{E3F3BA76-6E24-4CA1-ACC7-51570DB272DF}" presName="spacing" presStyleCnt="0"/>
      <dgm:spPr/>
    </dgm:pt>
    <dgm:pt modelId="{F2F8B62C-E9C2-4707-A10C-F4C04A0960EA}" type="pres">
      <dgm:prSet presAssocID="{906D4827-0DB5-4C02-B8B9-8B17BF0D5EF6}" presName="composite" presStyleCnt="0"/>
      <dgm:spPr/>
    </dgm:pt>
    <dgm:pt modelId="{0493C23E-EDD1-4E38-B866-BE0ACF885A8C}" type="pres">
      <dgm:prSet presAssocID="{906D4827-0DB5-4C02-B8B9-8B17BF0D5EF6}" presName="imgShp"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t="-2000" b="-2000"/>
          </a:stretch>
        </a:blipFill>
      </dgm:spPr>
      <dgm:extLst>
        <a:ext uri="{E40237B7-FDA0-4F09-8148-C483321AD2D9}">
          <dgm14:cNvPr xmlns:dgm14="http://schemas.microsoft.com/office/drawing/2010/diagram" id="0" name="" descr="Earth globe: Americas with solid fill"/>
        </a:ext>
      </dgm:extLst>
    </dgm:pt>
    <dgm:pt modelId="{28B6F3A8-CDD3-4235-A98F-D9EC13406BCD}" type="pres">
      <dgm:prSet presAssocID="{906D4827-0DB5-4C02-B8B9-8B17BF0D5EF6}" presName="txShp" presStyleLbl="node1" presStyleIdx="3" presStyleCnt="5">
        <dgm:presLayoutVars>
          <dgm:bulletEnabled val="1"/>
        </dgm:presLayoutVars>
      </dgm:prSet>
      <dgm:spPr/>
    </dgm:pt>
    <dgm:pt modelId="{429B487F-AC53-4F62-8246-5713F4A395B7}" type="pres">
      <dgm:prSet presAssocID="{C6C82ECE-A72C-4F06-A605-A797A4DCD96B}" presName="spacing" presStyleCnt="0"/>
      <dgm:spPr/>
    </dgm:pt>
    <dgm:pt modelId="{418F7FA8-BD27-4AC4-A6F9-7B6F686DBB6E}" type="pres">
      <dgm:prSet presAssocID="{8672D2B0-B363-4BE1-8309-007C5E4FFBBA}" presName="composite" presStyleCnt="0"/>
      <dgm:spPr/>
    </dgm:pt>
    <dgm:pt modelId="{B477D707-ED25-47F9-BC59-2C9BA18245D1}" type="pres">
      <dgm:prSet presAssocID="{8672D2B0-B363-4BE1-8309-007C5E4FFBBA}" presName="imgShp"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dgm:spPr>
      <dgm:extLst>
        <a:ext uri="{E40237B7-FDA0-4F09-8148-C483321AD2D9}">
          <dgm14:cNvPr xmlns:dgm14="http://schemas.microsoft.com/office/drawing/2010/diagram" id="0" name="" descr="Production with solid fill"/>
        </a:ext>
      </dgm:extLst>
    </dgm:pt>
    <dgm:pt modelId="{9CCD4AA4-95FF-419F-8A95-57D8A2E57547}" type="pres">
      <dgm:prSet presAssocID="{8672D2B0-B363-4BE1-8309-007C5E4FFBBA}" presName="txShp" presStyleLbl="node1" presStyleIdx="4" presStyleCnt="5">
        <dgm:presLayoutVars>
          <dgm:bulletEnabled val="1"/>
        </dgm:presLayoutVars>
      </dgm:prSet>
      <dgm:spPr/>
    </dgm:pt>
  </dgm:ptLst>
  <dgm:cxnLst>
    <dgm:cxn modelId="{C563921B-85DB-4B46-BBE4-CF42EAB5486F}" type="presOf" srcId="{E56E7371-8EF3-46F1-8FF7-BA76CFFBC45C}" destId="{ECA31B0F-CDF1-4C3E-A3FC-AA7E496E6CF2}" srcOrd="0" destOrd="0" presId="urn:microsoft.com/office/officeart/2005/8/layout/vList3"/>
    <dgm:cxn modelId="{81B00641-0518-4419-BBD3-0CC97A0C2B61}" type="presOf" srcId="{FB1316C0-80BB-4CF2-A341-3DEF29FA4C9F}" destId="{596418DD-DD54-4966-850B-CDB8B8EAD94C}" srcOrd="0" destOrd="0" presId="urn:microsoft.com/office/officeart/2005/8/layout/vList3"/>
    <dgm:cxn modelId="{9DEF6F6B-5A51-4966-9459-7C65454EC290}" srcId="{FB1316C0-80BB-4CF2-A341-3DEF29FA4C9F}" destId="{8672D2B0-B363-4BE1-8309-007C5E4FFBBA}" srcOrd="4" destOrd="0" parTransId="{B6E31B6F-90DD-4283-A2D8-4B08A0D7394E}" sibTransId="{7E271ADC-100D-4849-B8FE-0B14CB50BA68}"/>
    <dgm:cxn modelId="{6D6FC76C-7C31-4FF6-AC40-B6F64AFD02CB}" srcId="{FB1316C0-80BB-4CF2-A341-3DEF29FA4C9F}" destId="{906D4827-0DB5-4C02-B8B9-8B17BF0D5EF6}" srcOrd="3" destOrd="0" parTransId="{4410D0A6-E28D-4719-9580-D614ACDDF207}" sibTransId="{C6C82ECE-A72C-4F06-A605-A797A4DCD96B}"/>
    <dgm:cxn modelId="{10962D51-64BC-4599-A359-76F3811F8941}" type="presOf" srcId="{A995F64C-05DF-44D8-9FC1-62AE2D4F2921}" destId="{211597DD-08F7-4800-86AB-B94A17A6A9E8}" srcOrd="0" destOrd="0" presId="urn:microsoft.com/office/officeart/2005/8/layout/vList3"/>
    <dgm:cxn modelId="{C85C0D82-13DE-42DE-83A3-6FEEB2477376}" type="presOf" srcId="{8672D2B0-B363-4BE1-8309-007C5E4FFBBA}" destId="{9CCD4AA4-95FF-419F-8A95-57D8A2E57547}" srcOrd="0" destOrd="0" presId="urn:microsoft.com/office/officeart/2005/8/layout/vList3"/>
    <dgm:cxn modelId="{389975A0-5161-4BDD-A5D9-7B849066AFAE}" srcId="{FB1316C0-80BB-4CF2-A341-3DEF29FA4C9F}" destId="{A995F64C-05DF-44D8-9FC1-62AE2D4F2921}" srcOrd="1" destOrd="0" parTransId="{C4A55CCA-EFBB-4FDF-B35E-0B8C0B554E42}" sibTransId="{9D757A1D-57E2-4D81-8306-C9A1233FA78C}"/>
    <dgm:cxn modelId="{7DD69AB1-AFE0-4C27-8E81-BEEA8FB4D769}" type="presOf" srcId="{D8812C9A-60BC-4E10-AFB3-A34704DB0FCB}" destId="{36656501-55B7-4905-93CD-59CCB8554AD5}" srcOrd="0" destOrd="0" presId="urn:microsoft.com/office/officeart/2005/8/layout/vList3"/>
    <dgm:cxn modelId="{589DEFC2-0BEB-40E8-B1EF-D8E0696F096F}" srcId="{FB1316C0-80BB-4CF2-A341-3DEF29FA4C9F}" destId="{E56E7371-8EF3-46F1-8FF7-BA76CFFBC45C}" srcOrd="0" destOrd="0" parTransId="{EC1B8284-9649-430C-A8A7-A4B8EAA31ED2}" sibTransId="{159FDAED-E54B-4E92-B6BD-AD8CAFEF7B0C}"/>
    <dgm:cxn modelId="{B2A0F1C4-8E85-4A21-B375-A2EE40D6D705}" srcId="{FB1316C0-80BB-4CF2-A341-3DEF29FA4C9F}" destId="{D8812C9A-60BC-4E10-AFB3-A34704DB0FCB}" srcOrd="2" destOrd="0" parTransId="{E74491BA-28FE-4148-B66B-27577342D509}" sibTransId="{E3F3BA76-6E24-4CA1-ACC7-51570DB272DF}"/>
    <dgm:cxn modelId="{690DDAE2-B94C-4034-8296-68344A6E6223}" type="presOf" srcId="{906D4827-0DB5-4C02-B8B9-8B17BF0D5EF6}" destId="{28B6F3A8-CDD3-4235-A98F-D9EC13406BCD}" srcOrd="0" destOrd="0" presId="urn:microsoft.com/office/officeart/2005/8/layout/vList3"/>
    <dgm:cxn modelId="{65BA3004-7429-4720-8FAF-9F80E93E043C}" type="presParOf" srcId="{596418DD-DD54-4966-850B-CDB8B8EAD94C}" destId="{4A433002-BF48-4FF2-BAB1-900A6EAD0F32}" srcOrd="0" destOrd="0" presId="urn:microsoft.com/office/officeart/2005/8/layout/vList3"/>
    <dgm:cxn modelId="{5E313B4B-E375-426C-B36C-B02CD1E2D800}" type="presParOf" srcId="{4A433002-BF48-4FF2-BAB1-900A6EAD0F32}" destId="{635DA87B-DE37-4A80-8B1A-D96A8ABD92A9}" srcOrd="0" destOrd="0" presId="urn:microsoft.com/office/officeart/2005/8/layout/vList3"/>
    <dgm:cxn modelId="{B5362095-BC80-4B12-9294-495E100F6EAB}" type="presParOf" srcId="{4A433002-BF48-4FF2-BAB1-900A6EAD0F32}" destId="{ECA31B0F-CDF1-4C3E-A3FC-AA7E496E6CF2}" srcOrd="1" destOrd="0" presId="urn:microsoft.com/office/officeart/2005/8/layout/vList3"/>
    <dgm:cxn modelId="{FABD6596-C45D-4522-B5C3-C5847A147097}" type="presParOf" srcId="{596418DD-DD54-4966-850B-CDB8B8EAD94C}" destId="{0943C47B-E369-4600-AC90-FE118C5B5F6D}" srcOrd="1" destOrd="0" presId="urn:microsoft.com/office/officeart/2005/8/layout/vList3"/>
    <dgm:cxn modelId="{F8FA971A-959C-42B1-A8D0-9434774BD745}" type="presParOf" srcId="{596418DD-DD54-4966-850B-CDB8B8EAD94C}" destId="{CB73210B-7B31-4B51-B717-CDFDEA4C3585}" srcOrd="2" destOrd="0" presId="urn:microsoft.com/office/officeart/2005/8/layout/vList3"/>
    <dgm:cxn modelId="{DFF63BDD-2E38-455D-B57C-9091A237EA36}" type="presParOf" srcId="{CB73210B-7B31-4B51-B717-CDFDEA4C3585}" destId="{3E5EEC4F-8470-4F60-A286-7650FB2C2E19}" srcOrd="0" destOrd="0" presId="urn:microsoft.com/office/officeart/2005/8/layout/vList3"/>
    <dgm:cxn modelId="{CF86B9C3-1A45-4A28-8796-1EC72991FA5F}" type="presParOf" srcId="{CB73210B-7B31-4B51-B717-CDFDEA4C3585}" destId="{211597DD-08F7-4800-86AB-B94A17A6A9E8}" srcOrd="1" destOrd="0" presId="urn:microsoft.com/office/officeart/2005/8/layout/vList3"/>
    <dgm:cxn modelId="{B1A064DA-62B7-4D4D-9A79-69A6A80EE833}" type="presParOf" srcId="{596418DD-DD54-4966-850B-CDB8B8EAD94C}" destId="{9B3D8866-942A-414B-A170-59517B4C608D}" srcOrd="3" destOrd="0" presId="urn:microsoft.com/office/officeart/2005/8/layout/vList3"/>
    <dgm:cxn modelId="{DCCE7E06-6DC3-4C30-BFAA-EC13423AD337}" type="presParOf" srcId="{596418DD-DD54-4966-850B-CDB8B8EAD94C}" destId="{8190F907-55E6-46C4-89DD-AFF3AE30CCBF}" srcOrd="4" destOrd="0" presId="urn:microsoft.com/office/officeart/2005/8/layout/vList3"/>
    <dgm:cxn modelId="{44EF7FBA-A37A-493B-97FD-47E4BE80BA95}" type="presParOf" srcId="{8190F907-55E6-46C4-89DD-AFF3AE30CCBF}" destId="{E48C516C-6A45-483B-ABE6-020A80FCD565}" srcOrd="0" destOrd="0" presId="urn:microsoft.com/office/officeart/2005/8/layout/vList3"/>
    <dgm:cxn modelId="{D29D2156-4C91-470C-92C0-C0E1E532D57E}" type="presParOf" srcId="{8190F907-55E6-46C4-89DD-AFF3AE30CCBF}" destId="{36656501-55B7-4905-93CD-59CCB8554AD5}" srcOrd="1" destOrd="0" presId="urn:microsoft.com/office/officeart/2005/8/layout/vList3"/>
    <dgm:cxn modelId="{4AC253DA-2F43-4396-949B-CA9EB52C131D}" type="presParOf" srcId="{596418DD-DD54-4966-850B-CDB8B8EAD94C}" destId="{8B0489E2-56F8-4802-A254-0A37C099CD64}" srcOrd="5" destOrd="0" presId="urn:microsoft.com/office/officeart/2005/8/layout/vList3"/>
    <dgm:cxn modelId="{450A0612-6C8C-4FAF-B89F-F14DF616DC1E}" type="presParOf" srcId="{596418DD-DD54-4966-850B-CDB8B8EAD94C}" destId="{F2F8B62C-E9C2-4707-A10C-F4C04A0960EA}" srcOrd="6" destOrd="0" presId="urn:microsoft.com/office/officeart/2005/8/layout/vList3"/>
    <dgm:cxn modelId="{EAC789E0-C21C-47D6-9410-41952990B23F}" type="presParOf" srcId="{F2F8B62C-E9C2-4707-A10C-F4C04A0960EA}" destId="{0493C23E-EDD1-4E38-B866-BE0ACF885A8C}" srcOrd="0" destOrd="0" presId="urn:microsoft.com/office/officeart/2005/8/layout/vList3"/>
    <dgm:cxn modelId="{FDE0633F-CC5F-4290-A748-A591F6D03BF3}" type="presParOf" srcId="{F2F8B62C-E9C2-4707-A10C-F4C04A0960EA}" destId="{28B6F3A8-CDD3-4235-A98F-D9EC13406BCD}" srcOrd="1" destOrd="0" presId="urn:microsoft.com/office/officeart/2005/8/layout/vList3"/>
    <dgm:cxn modelId="{417ECE53-6A63-453D-871C-19E3D7878374}" type="presParOf" srcId="{596418DD-DD54-4966-850B-CDB8B8EAD94C}" destId="{429B487F-AC53-4F62-8246-5713F4A395B7}" srcOrd="7" destOrd="0" presId="urn:microsoft.com/office/officeart/2005/8/layout/vList3"/>
    <dgm:cxn modelId="{784CF2A9-3A5A-4178-9651-8D67EBD99DCD}" type="presParOf" srcId="{596418DD-DD54-4966-850B-CDB8B8EAD94C}" destId="{418F7FA8-BD27-4AC4-A6F9-7B6F686DBB6E}" srcOrd="8" destOrd="0" presId="urn:microsoft.com/office/officeart/2005/8/layout/vList3"/>
    <dgm:cxn modelId="{8347B556-D69F-47B2-A083-9DE407ED26A8}" type="presParOf" srcId="{418F7FA8-BD27-4AC4-A6F9-7B6F686DBB6E}" destId="{B477D707-ED25-47F9-BC59-2C9BA18245D1}" srcOrd="0" destOrd="0" presId="urn:microsoft.com/office/officeart/2005/8/layout/vList3"/>
    <dgm:cxn modelId="{02E1F516-659D-4AF3-BE63-8C358B33F1A8}" type="presParOf" srcId="{418F7FA8-BD27-4AC4-A6F9-7B6F686DBB6E}" destId="{9CCD4AA4-95FF-419F-8A95-57D8A2E57547}" srcOrd="1" destOrd="0" presId="urn:microsoft.com/office/officeart/2005/8/layout/vList3"/>
  </dgm:cxnLst>
  <dgm:bg>
    <a:noFill/>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C8B3962-4042-4DC2-8C12-0FABB13BEA7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891EECF-B338-4181-9C33-C17E960C7A05}">
      <dgm:prSet phldrT="[Text]"/>
      <dgm:spPr/>
      <dgm:t>
        <a:bodyPr/>
        <a:lstStyle/>
        <a:p>
          <a:pPr>
            <a:buFont typeface="Arial" panose="020B0604020202020204" pitchFamily="34" charset="0"/>
            <a:buChar char="•"/>
          </a:pPr>
          <a:r>
            <a:rPr lang="en-US"/>
            <a:t>Domestic – Customers and Suppliers</a:t>
          </a:r>
        </a:p>
      </dgm:t>
    </dgm:pt>
    <dgm:pt modelId="{2AD80612-3032-4978-9F71-2250C4E813BF}" type="parTrans" cxnId="{7FF3EF13-485D-4AAA-852F-A211B7460164}">
      <dgm:prSet/>
      <dgm:spPr/>
      <dgm:t>
        <a:bodyPr/>
        <a:lstStyle/>
        <a:p>
          <a:endParaRPr lang="en-US"/>
        </a:p>
      </dgm:t>
    </dgm:pt>
    <dgm:pt modelId="{E85C29D7-72BE-40A7-8907-A6A699845433}" type="sibTrans" cxnId="{7FF3EF13-485D-4AAA-852F-A211B7460164}">
      <dgm:prSet/>
      <dgm:spPr/>
      <dgm:t>
        <a:bodyPr/>
        <a:lstStyle/>
        <a:p>
          <a:endParaRPr lang="en-US"/>
        </a:p>
      </dgm:t>
    </dgm:pt>
    <dgm:pt modelId="{3EC71AAB-CB9B-4FFF-BEB4-E847DF8D92AB}">
      <dgm:prSet/>
      <dgm:spPr/>
      <dgm:t>
        <a:bodyPr/>
        <a:lstStyle/>
        <a:p>
          <a:r>
            <a:rPr lang="en-US"/>
            <a:t>Industry Examples:</a:t>
          </a:r>
        </a:p>
      </dgm:t>
    </dgm:pt>
    <dgm:pt modelId="{AA324BD9-F43D-4764-911E-2B88C536128C}" type="parTrans" cxnId="{9C069F32-1DB0-4E91-B042-9C9553305CA8}">
      <dgm:prSet/>
      <dgm:spPr/>
      <dgm:t>
        <a:bodyPr/>
        <a:lstStyle/>
        <a:p>
          <a:endParaRPr lang="en-US"/>
        </a:p>
      </dgm:t>
    </dgm:pt>
    <dgm:pt modelId="{FC91A0E5-9B9D-420A-AD5C-04371C73793A}" type="sibTrans" cxnId="{9C069F32-1DB0-4E91-B042-9C9553305CA8}">
      <dgm:prSet/>
      <dgm:spPr/>
      <dgm:t>
        <a:bodyPr/>
        <a:lstStyle/>
        <a:p>
          <a:endParaRPr lang="en-US"/>
        </a:p>
      </dgm:t>
    </dgm:pt>
    <dgm:pt modelId="{E84912DB-AB9D-4079-BCE2-588ADAF3CA98}">
      <dgm:prSet/>
      <dgm:spPr/>
      <dgm:t>
        <a:bodyPr/>
        <a:lstStyle/>
        <a:p>
          <a:r>
            <a:rPr lang="en-US"/>
            <a:t>Fabricated metals</a:t>
          </a:r>
        </a:p>
      </dgm:t>
    </dgm:pt>
    <dgm:pt modelId="{89F1821A-8BC6-47D6-93A6-826263F221CC}" type="parTrans" cxnId="{B7D8CC03-10B2-44E5-8C5A-8337B15F1CA4}">
      <dgm:prSet/>
      <dgm:spPr/>
      <dgm:t>
        <a:bodyPr/>
        <a:lstStyle/>
        <a:p>
          <a:endParaRPr lang="en-US"/>
        </a:p>
      </dgm:t>
    </dgm:pt>
    <dgm:pt modelId="{A9DDC78F-EB7B-43CB-9322-1FAB8F1AC8B8}" type="sibTrans" cxnId="{B7D8CC03-10B2-44E5-8C5A-8337B15F1CA4}">
      <dgm:prSet/>
      <dgm:spPr/>
      <dgm:t>
        <a:bodyPr/>
        <a:lstStyle/>
        <a:p>
          <a:endParaRPr lang="en-US"/>
        </a:p>
      </dgm:t>
    </dgm:pt>
    <dgm:pt modelId="{F16EEB4C-B36C-4221-902F-48B5FBA71316}">
      <dgm:prSet/>
      <dgm:spPr/>
      <dgm:t>
        <a:bodyPr/>
        <a:lstStyle/>
        <a:p>
          <a:r>
            <a:rPr lang="en-US"/>
            <a:t>Metal foundry</a:t>
          </a:r>
        </a:p>
      </dgm:t>
    </dgm:pt>
    <dgm:pt modelId="{2E41CC78-D8E8-48C4-94FB-9B2A2FCDCBDA}" type="parTrans" cxnId="{6D44A1A7-EB89-475E-8CAC-F7AC68C3198F}">
      <dgm:prSet/>
      <dgm:spPr/>
      <dgm:t>
        <a:bodyPr/>
        <a:lstStyle/>
        <a:p>
          <a:endParaRPr lang="en-US"/>
        </a:p>
      </dgm:t>
    </dgm:pt>
    <dgm:pt modelId="{5E7441AA-7665-4091-9B11-B7A0D09A313A}" type="sibTrans" cxnId="{6D44A1A7-EB89-475E-8CAC-F7AC68C3198F}">
      <dgm:prSet/>
      <dgm:spPr/>
      <dgm:t>
        <a:bodyPr/>
        <a:lstStyle/>
        <a:p>
          <a:endParaRPr lang="en-US"/>
        </a:p>
      </dgm:t>
    </dgm:pt>
    <dgm:pt modelId="{0794375D-1D33-4830-8103-1F666073F2A4}">
      <dgm:prSet/>
      <dgm:spPr/>
      <dgm:t>
        <a:bodyPr/>
        <a:lstStyle/>
        <a:p>
          <a:r>
            <a:rPr lang="en-US"/>
            <a:t>Consumer goods</a:t>
          </a:r>
        </a:p>
      </dgm:t>
    </dgm:pt>
    <dgm:pt modelId="{D5A9CF9F-12D3-402A-9F9F-3716EFF842B8}" type="parTrans" cxnId="{ADBA85C0-3F13-4DAB-A7C5-3FF414C4460F}">
      <dgm:prSet/>
      <dgm:spPr/>
      <dgm:t>
        <a:bodyPr/>
        <a:lstStyle/>
        <a:p>
          <a:endParaRPr lang="en-US"/>
        </a:p>
      </dgm:t>
    </dgm:pt>
    <dgm:pt modelId="{1818907F-71C5-4171-8044-615E6F8F4E4F}" type="sibTrans" cxnId="{ADBA85C0-3F13-4DAB-A7C5-3FF414C4460F}">
      <dgm:prSet/>
      <dgm:spPr/>
      <dgm:t>
        <a:bodyPr/>
        <a:lstStyle/>
        <a:p>
          <a:endParaRPr lang="en-US"/>
        </a:p>
      </dgm:t>
    </dgm:pt>
    <dgm:pt modelId="{08ED161F-9C70-40DF-9177-6425C460B356}">
      <dgm:prSet/>
      <dgm:spPr/>
      <dgm:t>
        <a:bodyPr/>
        <a:lstStyle/>
        <a:p>
          <a:r>
            <a:rPr lang="en-US"/>
            <a:t>Foreign – Customers and Suppliers</a:t>
          </a:r>
        </a:p>
      </dgm:t>
    </dgm:pt>
    <dgm:pt modelId="{1301CDE9-E066-4C4D-936C-114FAE017990}" type="parTrans" cxnId="{57BFC2C3-0239-41FF-92D4-4C61D021F1CB}">
      <dgm:prSet/>
      <dgm:spPr/>
      <dgm:t>
        <a:bodyPr/>
        <a:lstStyle/>
        <a:p>
          <a:endParaRPr lang="en-US"/>
        </a:p>
      </dgm:t>
    </dgm:pt>
    <dgm:pt modelId="{C3F6D2EE-9A57-4F56-B8FF-766B0C4BF71B}" type="sibTrans" cxnId="{57BFC2C3-0239-41FF-92D4-4C61D021F1CB}">
      <dgm:prSet/>
      <dgm:spPr/>
      <dgm:t>
        <a:bodyPr/>
        <a:lstStyle/>
        <a:p>
          <a:endParaRPr lang="en-US"/>
        </a:p>
      </dgm:t>
    </dgm:pt>
    <dgm:pt modelId="{1157125B-F1D1-4491-A490-C1F79D13978B}">
      <dgm:prSet/>
      <dgm:spPr/>
      <dgm:t>
        <a:bodyPr/>
        <a:lstStyle/>
        <a:p>
          <a:r>
            <a:rPr lang="en-US"/>
            <a:t>Automotive</a:t>
          </a:r>
        </a:p>
      </dgm:t>
    </dgm:pt>
    <dgm:pt modelId="{5A6AF239-6B8E-4051-B56E-4DDFF92B487B}" type="parTrans" cxnId="{7BB6D0FE-59EF-49D4-81B4-E7D0E77C27A7}">
      <dgm:prSet/>
      <dgm:spPr/>
      <dgm:t>
        <a:bodyPr/>
        <a:lstStyle/>
        <a:p>
          <a:endParaRPr lang="en-US"/>
        </a:p>
      </dgm:t>
    </dgm:pt>
    <dgm:pt modelId="{C1A4F062-DA8E-4C48-A2BC-68F972C8B8AF}" type="sibTrans" cxnId="{7BB6D0FE-59EF-49D4-81B4-E7D0E77C27A7}">
      <dgm:prSet/>
      <dgm:spPr/>
      <dgm:t>
        <a:bodyPr/>
        <a:lstStyle/>
        <a:p>
          <a:endParaRPr lang="en-US"/>
        </a:p>
      </dgm:t>
    </dgm:pt>
    <dgm:pt modelId="{241EEF09-CCC0-4BF3-9B52-6CB6EFCEF898}">
      <dgm:prSet/>
      <dgm:spPr/>
      <dgm:t>
        <a:bodyPr/>
        <a:lstStyle/>
        <a:p>
          <a:r>
            <a:rPr lang="en-US"/>
            <a:t>Aerospace</a:t>
          </a:r>
        </a:p>
      </dgm:t>
    </dgm:pt>
    <dgm:pt modelId="{6E79F3F5-416A-40DF-B089-810BF27D7A42}" type="parTrans" cxnId="{9A95AA41-3F1D-4988-809B-AC3F250D405D}">
      <dgm:prSet/>
      <dgm:spPr/>
      <dgm:t>
        <a:bodyPr/>
        <a:lstStyle/>
        <a:p>
          <a:endParaRPr lang="en-US"/>
        </a:p>
      </dgm:t>
    </dgm:pt>
    <dgm:pt modelId="{60E8D064-5184-453D-9DCB-88EB2BCFDB14}" type="sibTrans" cxnId="{9A95AA41-3F1D-4988-809B-AC3F250D405D}">
      <dgm:prSet/>
      <dgm:spPr/>
      <dgm:t>
        <a:bodyPr/>
        <a:lstStyle/>
        <a:p>
          <a:endParaRPr lang="en-US"/>
        </a:p>
      </dgm:t>
    </dgm:pt>
    <dgm:pt modelId="{D9D7F618-0AAC-4398-A311-E11CC1BF942D}">
      <dgm:prSet/>
      <dgm:spPr/>
      <dgm:t>
        <a:bodyPr/>
        <a:lstStyle/>
        <a:p>
          <a:r>
            <a:rPr lang="en-US"/>
            <a:t>Machinery equipment </a:t>
          </a:r>
        </a:p>
      </dgm:t>
    </dgm:pt>
    <dgm:pt modelId="{025A2F7E-AEC9-4DA2-AD06-1DF59F3531C6}" type="parTrans" cxnId="{C2A0ACA9-E7E3-4AF6-8795-558F9987C095}">
      <dgm:prSet/>
      <dgm:spPr/>
      <dgm:t>
        <a:bodyPr/>
        <a:lstStyle/>
        <a:p>
          <a:endParaRPr lang="en-US"/>
        </a:p>
      </dgm:t>
    </dgm:pt>
    <dgm:pt modelId="{10B6AB38-30C5-4D4A-A9E4-55C84AAAA262}" type="sibTrans" cxnId="{C2A0ACA9-E7E3-4AF6-8795-558F9987C095}">
      <dgm:prSet/>
      <dgm:spPr/>
      <dgm:t>
        <a:bodyPr/>
        <a:lstStyle/>
        <a:p>
          <a:endParaRPr lang="en-US"/>
        </a:p>
      </dgm:t>
    </dgm:pt>
    <dgm:pt modelId="{37494B8A-9138-416B-A9FE-5A8BCE6B46BE}">
      <dgm:prSet/>
      <dgm:spPr/>
      <dgm:t>
        <a:bodyPr/>
        <a:lstStyle/>
        <a:p>
          <a:r>
            <a:rPr lang="en-US"/>
            <a:t>Farm equipment </a:t>
          </a:r>
        </a:p>
      </dgm:t>
    </dgm:pt>
    <dgm:pt modelId="{674C2A13-7CC3-4B23-9BE8-E7A86A6EC81A}" type="parTrans" cxnId="{30774FA4-A8A6-4791-9F71-FE17EFD4BA63}">
      <dgm:prSet/>
      <dgm:spPr/>
      <dgm:t>
        <a:bodyPr/>
        <a:lstStyle/>
        <a:p>
          <a:endParaRPr lang="en-US"/>
        </a:p>
      </dgm:t>
    </dgm:pt>
    <dgm:pt modelId="{4C1FE58C-569F-46BA-BF47-684B1DD29260}" type="sibTrans" cxnId="{30774FA4-A8A6-4791-9F71-FE17EFD4BA63}">
      <dgm:prSet/>
      <dgm:spPr/>
      <dgm:t>
        <a:bodyPr/>
        <a:lstStyle/>
        <a:p>
          <a:endParaRPr lang="en-US"/>
        </a:p>
      </dgm:t>
    </dgm:pt>
    <dgm:pt modelId="{D3B20394-DF5F-44FC-9BE8-2ED84BA3D0C4}">
      <dgm:prSet phldrT="[Text]"/>
      <dgm:spPr/>
      <dgm:t>
        <a:bodyPr/>
        <a:lstStyle/>
        <a:p>
          <a:pPr>
            <a:buFont typeface="Arial" panose="020B0604020202020204" pitchFamily="34" charset="0"/>
            <a:buChar char="•"/>
          </a:pPr>
          <a:r>
            <a:rPr lang="en-US"/>
            <a:t>A more stable cost base enabled price competitiveness and stronger relative margins, gaining market share as import-reliant rivals adjusted pricing. </a:t>
          </a:r>
        </a:p>
      </dgm:t>
    </dgm:pt>
    <dgm:pt modelId="{51AC08C6-BAA9-494B-A2F8-E09CBB5645EF}" type="parTrans" cxnId="{1BDC027E-A87B-4231-A3C5-81F244527E33}">
      <dgm:prSet/>
      <dgm:spPr/>
      <dgm:t>
        <a:bodyPr/>
        <a:lstStyle/>
        <a:p>
          <a:endParaRPr lang="en-US"/>
        </a:p>
      </dgm:t>
    </dgm:pt>
    <dgm:pt modelId="{01E2EC68-B14A-45E1-A670-8E05F3E29262}" type="sibTrans" cxnId="{1BDC027E-A87B-4231-A3C5-81F244527E33}">
      <dgm:prSet/>
      <dgm:spPr/>
      <dgm:t>
        <a:bodyPr/>
        <a:lstStyle/>
        <a:p>
          <a:endParaRPr lang="en-US"/>
        </a:p>
      </dgm:t>
    </dgm:pt>
    <dgm:pt modelId="{BC574C75-5409-4897-81D7-E77485C86E51}">
      <dgm:prSet/>
      <dgm:spPr/>
      <dgm:t>
        <a:bodyPr/>
        <a:lstStyle/>
        <a:p>
          <a:r>
            <a:rPr lang="en-US"/>
            <a:t>Industries faced pressure from rising input costs and declining global competitiveness. Strategies included tightening margins, cutting output, adjusting product lines, switching to lower-cost inputs, or passing on costs to customers.</a:t>
          </a:r>
        </a:p>
      </dgm:t>
    </dgm:pt>
    <dgm:pt modelId="{0E39D796-B2C1-4A9E-B5E4-A18B1B8C7FB1}" type="parTrans" cxnId="{AFFEAEF3-62AB-4F43-8061-3E9FBAA20230}">
      <dgm:prSet/>
      <dgm:spPr/>
      <dgm:t>
        <a:bodyPr/>
        <a:lstStyle/>
        <a:p>
          <a:endParaRPr lang="en-US"/>
        </a:p>
      </dgm:t>
    </dgm:pt>
    <dgm:pt modelId="{79738C40-5D66-445B-82B6-9CF1BFF43070}" type="sibTrans" cxnId="{AFFEAEF3-62AB-4F43-8061-3E9FBAA20230}">
      <dgm:prSet/>
      <dgm:spPr/>
      <dgm:t>
        <a:bodyPr/>
        <a:lstStyle/>
        <a:p>
          <a:endParaRPr lang="en-US"/>
        </a:p>
      </dgm:t>
    </dgm:pt>
    <dgm:pt modelId="{DE2FBB77-C32C-45EE-9749-2C8036EF52D7}">
      <dgm:prSet/>
      <dgm:spPr/>
      <dgm:t>
        <a:bodyPr/>
        <a:lstStyle/>
        <a:p>
          <a:r>
            <a:rPr lang="en-US"/>
            <a:t>Food production</a:t>
          </a:r>
        </a:p>
      </dgm:t>
    </dgm:pt>
    <dgm:pt modelId="{2F0AE2F2-95E5-4C47-8380-BE4CBE2A8F75}" type="parTrans" cxnId="{C1451228-4077-411D-94F3-ED9ED7EA949C}">
      <dgm:prSet/>
      <dgm:spPr/>
      <dgm:t>
        <a:bodyPr/>
        <a:lstStyle/>
        <a:p>
          <a:endParaRPr lang="en-US"/>
        </a:p>
      </dgm:t>
    </dgm:pt>
    <dgm:pt modelId="{7680E64E-4B2E-4044-90AD-543DE844F448}" type="sibTrans" cxnId="{C1451228-4077-411D-94F3-ED9ED7EA949C}">
      <dgm:prSet/>
      <dgm:spPr/>
      <dgm:t>
        <a:bodyPr/>
        <a:lstStyle/>
        <a:p>
          <a:endParaRPr lang="en-US"/>
        </a:p>
      </dgm:t>
    </dgm:pt>
    <dgm:pt modelId="{BDEB4620-6E49-49FC-BF5B-3D84640888B9}">
      <dgm:prSet phldrT="[Text]"/>
      <dgm:spPr/>
      <dgm:t>
        <a:bodyPr/>
        <a:lstStyle/>
        <a:p>
          <a:pPr>
            <a:buFont typeface="Arial" panose="020B0604020202020204" pitchFamily="34" charset="0"/>
            <a:buChar char="•"/>
          </a:pPr>
          <a:endParaRPr lang="en-US"/>
        </a:p>
      </dgm:t>
    </dgm:pt>
    <dgm:pt modelId="{83CFD647-5360-4167-ACD0-69ADF6B4274A}" type="parTrans" cxnId="{F2751672-2F3D-41B1-B8A4-62401A851B82}">
      <dgm:prSet/>
      <dgm:spPr/>
      <dgm:t>
        <a:bodyPr/>
        <a:lstStyle/>
        <a:p>
          <a:endParaRPr lang="en-US"/>
        </a:p>
      </dgm:t>
    </dgm:pt>
    <dgm:pt modelId="{4385749B-A332-4653-96E6-843B0DF6DAC8}" type="sibTrans" cxnId="{F2751672-2F3D-41B1-B8A4-62401A851B82}">
      <dgm:prSet/>
      <dgm:spPr/>
      <dgm:t>
        <a:bodyPr/>
        <a:lstStyle/>
        <a:p>
          <a:endParaRPr lang="en-US"/>
        </a:p>
      </dgm:t>
    </dgm:pt>
    <dgm:pt modelId="{7651BC55-1C5A-4116-A605-BB73E8A122D8}">
      <dgm:prSet/>
      <dgm:spPr/>
      <dgm:t>
        <a:bodyPr/>
        <a:lstStyle/>
        <a:p>
          <a:endParaRPr lang="en-US"/>
        </a:p>
      </dgm:t>
    </dgm:pt>
    <dgm:pt modelId="{E3099CA3-0AB8-46E4-9CD0-2853040A7B48}" type="parTrans" cxnId="{D41A44E4-80DF-42E8-BC59-BA1417CC6134}">
      <dgm:prSet/>
      <dgm:spPr/>
      <dgm:t>
        <a:bodyPr/>
        <a:lstStyle/>
        <a:p>
          <a:endParaRPr lang="en-US"/>
        </a:p>
      </dgm:t>
    </dgm:pt>
    <dgm:pt modelId="{0062A347-D749-4C77-B8D1-06F935EACDA2}" type="sibTrans" cxnId="{D41A44E4-80DF-42E8-BC59-BA1417CC6134}">
      <dgm:prSet/>
      <dgm:spPr/>
      <dgm:t>
        <a:bodyPr/>
        <a:lstStyle/>
        <a:p>
          <a:endParaRPr lang="en-US"/>
        </a:p>
      </dgm:t>
    </dgm:pt>
    <dgm:pt modelId="{E83F9DFE-E0A7-4D19-90C8-DBF93C975451}">
      <dgm:prSet/>
      <dgm:spPr/>
      <dgm:t>
        <a:bodyPr/>
        <a:lstStyle/>
        <a:p>
          <a:r>
            <a:rPr lang="en-US"/>
            <a:t>Industry Examples:</a:t>
          </a:r>
        </a:p>
      </dgm:t>
    </dgm:pt>
    <dgm:pt modelId="{92FA467C-8B51-48E5-A436-DEE7DE170061}" type="parTrans" cxnId="{2AA71CB0-75E4-4602-A88D-D94E33B7BBCB}">
      <dgm:prSet/>
      <dgm:spPr/>
      <dgm:t>
        <a:bodyPr/>
        <a:lstStyle/>
        <a:p>
          <a:endParaRPr lang="en-US"/>
        </a:p>
      </dgm:t>
    </dgm:pt>
    <dgm:pt modelId="{1404A2DE-A191-49BE-897C-91CF64F1BA27}" type="sibTrans" cxnId="{2AA71CB0-75E4-4602-A88D-D94E33B7BBCB}">
      <dgm:prSet/>
      <dgm:spPr/>
      <dgm:t>
        <a:bodyPr/>
        <a:lstStyle/>
        <a:p>
          <a:endParaRPr lang="en-US"/>
        </a:p>
      </dgm:t>
    </dgm:pt>
    <dgm:pt modelId="{8AC64BE0-0D59-4CCA-8E97-B6BBA3D9144E}" type="pres">
      <dgm:prSet presAssocID="{EC8B3962-4042-4DC2-8C12-0FABB13BEA7C}" presName="Name0" presStyleCnt="0">
        <dgm:presLayoutVars>
          <dgm:dir/>
          <dgm:animLvl val="lvl"/>
          <dgm:resizeHandles val="exact"/>
        </dgm:presLayoutVars>
      </dgm:prSet>
      <dgm:spPr/>
    </dgm:pt>
    <dgm:pt modelId="{22A94CB3-3AAF-4FB6-B96F-C88E14BD52E6}" type="pres">
      <dgm:prSet presAssocID="{F891EECF-B338-4181-9C33-C17E960C7A05}" presName="composite" presStyleCnt="0"/>
      <dgm:spPr/>
    </dgm:pt>
    <dgm:pt modelId="{F97BD3A1-F77A-424D-BF4D-4C82AF86D7FD}" type="pres">
      <dgm:prSet presAssocID="{F891EECF-B338-4181-9C33-C17E960C7A05}" presName="parTx" presStyleLbl="alignNode1" presStyleIdx="0" presStyleCnt="2">
        <dgm:presLayoutVars>
          <dgm:chMax val="0"/>
          <dgm:chPref val="0"/>
          <dgm:bulletEnabled val="1"/>
        </dgm:presLayoutVars>
      </dgm:prSet>
      <dgm:spPr/>
    </dgm:pt>
    <dgm:pt modelId="{53671E12-AEC2-409F-9957-543CED9D27CE}" type="pres">
      <dgm:prSet presAssocID="{F891EECF-B338-4181-9C33-C17E960C7A05}" presName="desTx" presStyleLbl="alignAccFollowNode1" presStyleIdx="0" presStyleCnt="2">
        <dgm:presLayoutVars>
          <dgm:bulletEnabled val="1"/>
        </dgm:presLayoutVars>
      </dgm:prSet>
      <dgm:spPr/>
    </dgm:pt>
    <dgm:pt modelId="{550549D8-6BF6-47AF-8E65-6F1F26562CB2}" type="pres">
      <dgm:prSet presAssocID="{E85C29D7-72BE-40A7-8907-A6A699845433}" presName="space" presStyleCnt="0"/>
      <dgm:spPr/>
    </dgm:pt>
    <dgm:pt modelId="{C0E2C61E-A22C-4D25-BA56-21C22A51ABFA}" type="pres">
      <dgm:prSet presAssocID="{08ED161F-9C70-40DF-9177-6425C460B356}" presName="composite" presStyleCnt="0"/>
      <dgm:spPr/>
    </dgm:pt>
    <dgm:pt modelId="{5D4C3578-2217-4B73-B93F-6DC1A11F75F3}" type="pres">
      <dgm:prSet presAssocID="{08ED161F-9C70-40DF-9177-6425C460B356}" presName="parTx" presStyleLbl="alignNode1" presStyleIdx="1" presStyleCnt="2" custScaleX="109307" custLinFactNeighborX="439" custLinFactNeighborY="-8952">
        <dgm:presLayoutVars>
          <dgm:chMax val="0"/>
          <dgm:chPref val="0"/>
          <dgm:bulletEnabled val="1"/>
        </dgm:presLayoutVars>
      </dgm:prSet>
      <dgm:spPr/>
    </dgm:pt>
    <dgm:pt modelId="{E6C0F00F-6CFD-471C-8AD2-5CC9805801AA}" type="pres">
      <dgm:prSet presAssocID="{08ED161F-9C70-40DF-9177-6425C460B356}" presName="desTx" presStyleLbl="alignAccFollowNode1" presStyleIdx="1" presStyleCnt="2" custScaleX="109307" custLinFactNeighborX="439" custLinFactNeighborY="-1237">
        <dgm:presLayoutVars>
          <dgm:bulletEnabled val="1"/>
        </dgm:presLayoutVars>
      </dgm:prSet>
      <dgm:spPr/>
    </dgm:pt>
  </dgm:ptLst>
  <dgm:cxnLst>
    <dgm:cxn modelId="{B7D8CC03-10B2-44E5-8C5A-8337B15F1CA4}" srcId="{3EC71AAB-CB9B-4FFF-BEB4-E847DF8D92AB}" destId="{E84912DB-AB9D-4079-BCE2-588ADAF3CA98}" srcOrd="1" destOrd="0" parTransId="{89F1821A-8BC6-47D6-93A6-826263F221CC}" sibTransId="{A9DDC78F-EB7B-43CB-9322-1FAB8F1AC8B8}"/>
    <dgm:cxn modelId="{6A72FA05-B265-4FC7-A59D-392BCA781BF0}" type="presOf" srcId="{E84912DB-AB9D-4079-BCE2-588ADAF3CA98}" destId="{53671E12-AEC2-409F-9957-543CED9D27CE}" srcOrd="0" destOrd="4" presId="urn:microsoft.com/office/officeart/2005/8/layout/hList1"/>
    <dgm:cxn modelId="{4CE9F40D-A145-4655-85F6-72ABCD4CF25D}" type="presOf" srcId="{37494B8A-9138-416B-A9FE-5A8BCE6B46BE}" destId="{E6C0F00F-6CFD-471C-8AD2-5CC9805801AA}" srcOrd="0" destOrd="6" presId="urn:microsoft.com/office/officeart/2005/8/layout/hList1"/>
    <dgm:cxn modelId="{7FF3EF13-485D-4AAA-852F-A211B7460164}" srcId="{EC8B3962-4042-4DC2-8C12-0FABB13BEA7C}" destId="{F891EECF-B338-4181-9C33-C17E960C7A05}" srcOrd="0" destOrd="0" parTransId="{2AD80612-3032-4978-9F71-2250C4E813BF}" sibTransId="{E85C29D7-72BE-40A7-8907-A6A699845433}"/>
    <dgm:cxn modelId="{0E901619-F8FB-4CC3-970A-0E1796DB15BE}" type="presOf" srcId="{BC574C75-5409-4897-81D7-E77485C86E51}" destId="{E6C0F00F-6CFD-471C-8AD2-5CC9805801AA}" srcOrd="0" destOrd="0" presId="urn:microsoft.com/office/officeart/2005/8/layout/hList1"/>
    <dgm:cxn modelId="{04D11D27-538E-408E-BE65-98FE963B038C}" type="presOf" srcId="{EC8B3962-4042-4DC2-8C12-0FABB13BEA7C}" destId="{8AC64BE0-0D59-4CCA-8E97-B6BBA3D9144E}" srcOrd="0" destOrd="0" presId="urn:microsoft.com/office/officeart/2005/8/layout/hList1"/>
    <dgm:cxn modelId="{C1451228-4077-411D-94F3-ED9ED7EA949C}" srcId="{3EC71AAB-CB9B-4FFF-BEB4-E847DF8D92AB}" destId="{DE2FBB77-C32C-45EE-9749-2C8036EF52D7}" srcOrd="0" destOrd="0" parTransId="{2F0AE2F2-95E5-4C47-8380-BE4CBE2A8F75}" sibTransId="{7680E64E-4B2E-4044-90AD-543DE844F448}"/>
    <dgm:cxn modelId="{A06C4F2B-EA85-4F58-9C1A-1A0530702275}" type="presOf" srcId="{DE2FBB77-C32C-45EE-9749-2C8036EF52D7}" destId="{53671E12-AEC2-409F-9957-543CED9D27CE}" srcOrd="0" destOrd="3" presId="urn:microsoft.com/office/officeart/2005/8/layout/hList1"/>
    <dgm:cxn modelId="{6C01DC2E-5391-4999-AAEA-37A7DD56BF51}" type="presOf" srcId="{F16EEB4C-B36C-4221-902F-48B5FBA71316}" destId="{53671E12-AEC2-409F-9957-543CED9D27CE}" srcOrd="0" destOrd="5" presId="urn:microsoft.com/office/officeart/2005/8/layout/hList1"/>
    <dgm:cxn modelId="{9C069F32-1DB0-4E91-B042-9C9553305CA8}" srcId="{F891EECF-B338-4181-9C33-C17E960C7A05}" destId="{3EC71AAB-CB9B-4FFF-BEB4-E847DF8D92AB}" srcOrd="2" destOrd="0" parTransId="{AA324BD9-F43D-4764-911E-2B88C536128C}" sibTransId="{FC91A0E5-9B9D-420A-AD5C-04371C73793A}"/>
    <dgm:cxn modelId="{0F90263D-15CE-49F6-A45B-CF47F5AFECF7}" type="presOf" srcId="{D3B20394-DF5F-44FC-9BE8-2ED84BA3D0C4}" destId="{53671E12-AEC2-409F-9957-543CED9D27CE}" srcOrd="0" destOrd="0" presId="urn:microsoft.com/office/officeart/2005/8/layout/hList1"/>
    <dgm:cxn modelId="{EE3AA83E-BCB3-41C9-98EE-4D96DA596F68}" type="presOf" srcId="{F891EECF-B338-4181-9C33-C17E960C7A05}" destId="{F97BD3A1-F77A-424D-BF4D-4C82AF86D7FD}" srcOrd="0" destOrd="0" presId="urn:microsoft.com/office/officeart/2005/8/layout/hList1"/>
    <dgm:cxn modelId="{9A95AA41-3F1D-4988-809B-AC3F250D405D}" srcId="{E83F9DFE-E0A7-4D19-90C8-DBF93C975451}" destId="{241EEF09-CCC0-4BF3-9B52-6CB6EFCEF898}" srcOrd="1" destOrd="0" parTransId="{6E79F3F5-416A-40DF-B089-810BF27D7A42}" sibTransId="{60E8D064-5184-453D-9DCB-88EB2BCFDB14}"/>
    <dgm:cxn modelId="{9EF63964-DC2E-4698-82A9-80B2510834A9}" type="presOf" srcId="{BDEB4620-6E49-49FC-BF5B-3D84640888B9}" destId="{53671E12-AEC2-409F-9957-543CED9D27CE}" srcOrd="0" destOrd="1" presId="urn:microsoft.com/office/officeart/2005/8/layout/hList1"/>
    <dgm:cxn modelId="{F2751672-2F3D-41B1-B8A4-62401A851B82}" srcId="{F891EECF-B338-4181-9C33-C17E960C7A05}" destId="{BDEB4620-6E49-49FC-BF5B-3D84640888B9}" srcOrd="1" destOrd="0" parTransId="{83CFD647-5360-4167-ACD0-69ADF6B4274A}" sibTransId="{4385749B-A332-4653-96E6-843B0DF6DAC8}"/>
    <dgm:cxn modelId="{E5D5FD77-C313-42C9-9C27-9B4DD4A8085E}" type="presOf" srcId="{3EC71AAB-CB9B-4FFF-BEB4-E847DF8D92AB}" destId="{53671E12-AEC2-409F-9957-543CED9D27CE}" srcOrd="0" destOrd="2" presId="urn:microsoft.com/office/officeart/2005/8/layout/hList1"/>
    <dgm:cxn modelId="{365DAB7A-4E86-4D4F-B3B0-4060F1D95975}" type="presOf" srcId="{1157125B-F1D1-4491-A490-C1F79D13978B}" destId="{E6C0F00F-6CFD-471C-8AD2-5CC9805801AA}" srcOrd="0" destOrd="3" presId="urn:microsoft.com/office/officeart/2005/8/layout/hList1"/>
    <dgm:cxn modelId="{1BDC027E-A87B-4231-A3C5-81F244527E33}" srcId="{F891EECF-B338-4181-9C33-C17E960C7A05}" destId="{D3B20394-DF5F-44FC-9BE8-2ED84BA3D0C4}" srcOrd="0" destOrd="0" parTransId="{51AC08C6-BAA9-494B-A2F8-E09CBB5645EF}" sibTransId="{01E2EC68-B14A-45E1-A670-8E05F3E29262}"/>
    <dgm:cxn modelId="{F69A8A88-C1F3-4932-A281-E7418B89268C}" type="presOf" srcId="{7651BC55-1C5A-4116-A605-BB73E8A122D8}" destId="{E6C0F00F-6CFD-471C-8AD2-5CC9805801AA}" srcOrd="0" destOrd="1" presId="urn:microsoft.com/office/officeart/2005/8/layout/hList1"/>
    <dgm:cxn modelId="{1941B8A3-95E9-414B-B8E0-9C8DA24DC78B}" type="presOf" srcId="{08ED161F-9C70-40DF-9177-6425C460B356}" destId="{5D4C3578-2217-4B73-B93F-6DC1A11F75F3}" srcOrd="0" destOrd="0" presId="urn:microsoft.com/office/officeart/2005/8/layout/hList1"/>
    <dgm:cxn modelId="{30774FA4-A8A6-4791-9F71-FE17EFD4BA63}" srcId="{E83F9DFE-E0A7-4D19-90C8-DBF93C975451}" destId="{37494B8A-9138-416B-A9FE-5A8BCE6B46BE}" srcOrd="3" destOrd="0" parTransId="{674C2A13-7CC3-4B23-9BE8-E7A86A6EC81A}" sibTransId="{4C1FE58C-569F-46BA-BF47-684B1DD29260}"/>
    <dgm:cxn modelId="{6D44A1A7-EB89-475E-8CAC-F7AC68C3198F}" srcId="{3EC71AAB-CB9B-4FFF-BEB4-E847DF8D92AB}" destId="{F16EEB4C-B36C-4221-902F-48B5FBA71316}" srcOrd="2" destOrd="0" parTransId="{2E41CC78-D8E8-48C4-94FB-9B2A2FCDCBDA}" sibTransId="{5E7441AA-7665-4091-9B11-B7A0D09A313A}"/>
    <dgm:cxn modelId="{C2A0ACA9-E7E3-4AF6-8795-558F9987C095}" srcId="{E83F9DFE-E0A7-4D19-90C8-DBF93C975451}" destId="{D9D7F618-0AAC-4398-A311-E11CC1BF942D}" srcOrd="2" destOrd="0" parTransId="{025A2F7E-AEC9-4DA2-AD06-1DF59F3531C6}" sibTransId="{10B6AB38-30C5-4D4A-A9E4-55C84AAAA262}"/>
    <dgm:cxn modelId="{8FCC1CAC-33B4-4D8F-AB37-BC4043DB3CCE}" type="presOf" srcId="{241EEF09-CCC0-4BF3-9B52-6CB6EFCEF898}" destId="{E6C0F00F-6CFD-471C-8AD2-5CC9805801AA}" srcOrd="0" destOrd="4" presId="urn:microsoft.com/office/officeart/2005/8/layout/hList1"/>
    <dgm:cxn modelId="{2AA71CB0-75E4-4602-A88D-D94E33B7BBCB}" srcId="{08ED161F-9C70-40DF-9177-6425C460B356}" destId="{E83F9DFE-E0A7-4D19-90C8-DBF93C975451}" srcOrd="2" destOrd="0" parTransId="{92FA467C-8B51-48E5-A436-DEE7DE170061}" sibTransId="{1404A2DE-A191-49BE-897C-91CF64F1BA27}"/>
    <dgm:cxn modelId="{ADBA85C0-3F13-4DAB-A7C5-3FF414C4460F}" srcId="{3EC71AAB-CB9B-4FFF-BEB4-E847DF8D92AB}" destId="{0794375D-1D33-4830-8103-1F666073F2A4}" srcOrd="3" destOrd="0" parTransId="{D5A9CF9F-12D3-402A-9F9F-3716EFF842B8}" sibTransId="{1818907F-71C5-4171-8044-615E6F8F4E4F}"/>
    <dgm:cxn modelId="{57BFC2C3-0239-41FF-92D4-4C61D021F1CB}" srcId="{EC8B3962-4042-4DC2-8C12-0FABB13BEA7C}" destId="{08ED161F-9C70-40DF-9177-6425C460B356}" srcOrd="1" destOrd="0" parTransId="{1301CDE9-E066-4C4D-936C-114FAE017990}" sibTransId="{C3F6D2EE-9A57-4F56-B8FF-766B0C4BF71B}"/>
    <dgm:cxn modelId="{D41A44E4-80DF-42E8-BC59-BA1417CC6134}" srcId="{08ED161F-9C70-40DF-9177-6425C460B356}" destId="{7651BC55-1C5A-4116-A605-BB73E8A122D8}" srcOrd="1" destOrd="0" parTransId="{E3099CA3-0AB8-46E4-9CD0-2853040A7B48}" sibTransId="{0062A347-D749-4C77-B8D1-06F935EACDA2}"/>
    <dgm:cxn modelId="{EE47ABE8-6783-44AE-9B31-A8936280AD13}" type="presOf" srcId="{D9D7F618-0AAC-4398-A311-E11CC1BF942D}" destId="{E6C0F00F-6CFD-471C-8AD2-5CC9805801AA}" srcOrd="0" destOrd="5" presId="urn:microsoft.com/office/officeart/2005/8/layout/hList1"/>
    <dgm:cxn modelId="{1ABF2BEB-C220-4DEC-BDEC-AC0A7CADC997}" type="presOf" srcId="{E83F9DFE-E0A7-4D19-90C8-DBF93C975451}" destId="{E6C0F00F-6CFD-471C-8AD2-5CC9805801AA}" srcOrd="0" destOrd="2" presId="urn:microsoft.com/office/officeart/2005/8/layout/hList1"/>
    <dgm:cxn modelId="{AFFEAEF3-62AB-4F43-8061-3E9FBAA20230}" srcId="{08ED161F-9C70-40DF-9177-6425C460B356}" destId="{BC574C75-5409-4897-81D7-E77485C86E51}" srcOrd="0" destOrd="0" parTransId="{0E39D796-B2C1-4A9E-B5E4-A18B1B8C7FB1}" sibTransId="{79738C40-5D66-445B-82B6-9CF1BFF43070}"/>
    <dgm:cxn modelId="{E206ACF8-FAB4-4BA1-9445-D767D831E7BF}" type="presOf" srcId="{0794375D-1D33-4830-8103-1F666073F2A4}" destId="{53671E12-AEC2-409F-9957-543CED9D27CE}" srcOrd="0" destOrd="6" presId="urn:microsoft.com/office/officeart/2005/8/layout/hList1"/>
    <dgm:cxn modelId="{7BB6D0FE-59EF-49D4-81B4-E7D0E77C27A7}" srcId="{E83F9DFE-E0A7-4D19-90C8-DBF93C975451}" destId="{1157125B-F1D1-4491-A490-C1F79D13978B}" srcOrd="0" destOrd="0" parTransId="{5A6AF239-6B8E-4051-B56E-4DDFF92B487B}" sibTransId="{C1A4F062-DA8E-4C48-A2BC-68F972C8B8AF}"/>
    <dgm:cxn modelId="{8EC4051C-2772-454A-A4EE-008FE60516DE}" type="presParOf" srcId="{8AC64BE0-0D59-4CCA-8E97-B6BBA3D9144E}" destId="{22A94CB3-3AAF-4FB6-B96F-C88E14BD52E6}" srcOrd="0" destOrd="0" presId="urn:microsoft.com/office/officeart/2005/8/layout/hList1"/>
    <dgm:cxn modelId="{731E178C-D668-40C5-A9AE-2970C4357D18}" type="presParOf" srcId="{22A94CB3-3AAF-4FB6-B96F-C88E14BD52E6}" destId="{F97BD3A1-F77A-424D-BF4D-4C82AF86D7FD}" srcOrd="0" destOrd="0" presId="urn:microsoft.com/office/officeart/2005/8/layout/hList1"/>
    <dgm:cxn modelId="{C055AC69-5E2F-4675-A9DB-B1FD02315379}" type="presParOf" srcId="{22A94CB3-3AAF-4FB6-B96F-C88E14BD52E6}" destId="{53671E12-AEC2-409F-9957-543CED9D27CE}" srcOrd="1" destOrd="0" presId="urn:microsoft.com/office/officeart/2005/8/layout/hList1"/>
    <dgm:cxn modelId="{0D6B3157-52EA-4E3A-A9F4-B1558B68ECE8}" type="presParOf" srcId="{8AC64BE0-0D59-4CCA-8E97-B6BBA3D9144E}" destId="{550549D8-6BF6-47AF-8E65-6F1F26562CB2}" srcOrd="1" destOrd="0" presId="urn:microsoft.com/office/officeart/2005/8/layout/hList1"/>
    <dgm:cxn modelId="{9D58F953-4EB7-4B8C-935B-32A9C1A3C0B9}" type="presParOf" srcId="{8AC64BE0-0D59-4CCA-8E97-B6BBA3D9144E}" destId="{C0E2C61E-A22C-4D25-BA56-21C22A51ABFA}" srcOrd="2" destOrd="0" presId="urn:microsoft.com/office/officeart/2005/8/layout/hList1"/>
    <dgm:cxn modelId="{05587327-3F71-421C-B19D-18DD4A55F4BF}" type="presParOf" srcId="{C0E2C61E-A22C-4D25-BA56-21C22A51ABFA}" destId="{5D4C3578-2217-4B73-B93F-6DC1A11F75F3}" srcOrd="0" destOrd="0" presId="urn:microsoft.com/office/officeart/2005/8/layout/hList1"/>
    <dgm:cxn modelId="{3ECD0DED-8D54-4381-99BC-668622F523D9}" type="presParOf" srcId="{C0E2C61E-A22C-4D25-BA56-21C22A51ABFA}" destId="{E6C0F00F-6CFD-471C-8AD2-5CC9805801A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C51464-E76D-471F-85A7-C0262E2758BD}" type="doc">
      <dgm:prSet loTypeId="urn:microsoft.com/office/officeart/2005/8/layout/pList2" loCatId="list" qsTypeId="urn:microsoft.com/office/officeart/2005/8/quickstyle/simple1" qsCatId="simple" csTypeId="urn:microsoft.com/office/officeart/2005/8/colors/accent1_1" csCatId="accent1" phldr="1"/>
      <dgm:spPr/>
      <dgm:t>
        <a:bodyPr/>
        <a:lstStyle/>
        <a:p>
          <a:endParaRPr lang="en-US"/>
        </a:p>
      </dgm:t>
    </dgm:pt>
    <dgm:pt modelId="{DD0217AA-818E-47E7-A9F9-E99A6758A7E1}">
      <dgm:prSet phldrT="[Text]"/>
      <dgm:spPr/>
      <dgm:t>
        <a:bodyPr/>
        <a:lstStyle/>
        <a:p>
          <a:r>
            <a:rPr lang="en-US" b="1"/>
            <a:t>Segment – Heterogeneity increased:</a:t>
          </a:r>
          <a:r>
            <a:rPr lang="en-US"/>
            <a:t> demand behavior diverged more by income and wealth</a:t>
          </a:r>
        </a:p>
      </dgm:t>
    </dgm:pt>
    <dgm:pt modelId="{6A6CE399-BE63-46B0-A919-38C6268E191B}" type="parTrans" cxnId="{25BE5CA7-D72C-4C8E-85A1-A0534E0A9CC8}">
      <dgm:prSet/>
      <dgm:spPr/>
      <dgm:t>
        <a:bodyPr/>
        <a:lstStyle/>
        <a:p>
          <a:endParaRPr lang="en-US"/>
        </a:p>
      </dgm:t>
    </dgm:pt>
    <dgm:pt modelId="{590C7F99-4A8C-4C72-9C8B-262A1184337F}" type="sibTrans" cxnId="{25BE5CA7-D72C-4C8E-85A1-A0534E0A9CC8}">
      <dgm:prSet/>
      <dgm:spPr/>
      <dgm:t>
        <a:bodyPr/>
        <a:lstStyle/>
        <a:p>
          <a:endParaRPr lang="en-US"/>
        </a:p>
      </dgm:t>
    </dgm:pt>
    <dgm:pt modelId="{CDC97EDB-A4A3-446A-913D-53033ED05483}">
      <dgm:prSet/>
      <dgm:spPr/>
      <dgm:t>
        <a:bodyPr/>
        <a:lstStyle/>
        <a:p>
          <a:r>
            <a:rPr lang="en-US" b="1"/>
            <a:t>Substitution toward value:</a:t>
          </a:r>
          <a:r>
            <a:rPr lang="en-US"/>
            <a:t> premium to mid or budget alternatives</a:t>
          </a:r>
        </a:p>
      </dgm:t>
    </dgm:pt>
    <dgm:pt modelId="{8BA499EE-F6D7-41B0-B5E1-22AFA2AFC0D2}" type="parTrans" cxnId="{9D49B62E-40B0-4AA0-B62F-2E1BA8DE493E}">
      <dgm:prSet/>
      <dgm:spPr/>
      <dgm:t>
        <a:bodyPr/>
        <a:lstStyle/>
        <a:p>
          <a:endParaRPr lang="en-US"/>
        </a:p>
      </dgm:t>
    </dgm:pt>
    <dgm:pt modelId="{38DE5CEF-6BB6-431B-887C-92505E47FD64}" type="sibTrans" cxnId="{9D49B62E-40B0-4AA0-B62F-2E1BA8DE493E}">
      <dgm:prSet/>
      <dgm:spPr/>
      <dgm:t>
        <a:bodyPr/>
        <a:lstStyle/>
        <a:p>
          <a:endParaRPr lang="en-US"/>
        </a:p>
      </dgm:t>
    </dgm:pt>
    <dgm:pt modelId="{A69F2718-0C39-4223-84EE-A4E90F32FF87}">
      <dgm:prSet/>
      <dgm:spPr/>
      <dgm:t>
        <a:bodyPr/>
        <a:lstStyle/>
        <a:p>
          <a:r>
            <a:rPr lang="en-US" b="1"/>
            <a:t>Staycations: </a:t>
          </a:r>
          <a:r>
            <a:rPr lang="en-US"/>
            <a:t>consumers are optimizing costs towards smaller trips </a:t>
          </a:r>
        </a:p>
      </dgm:t>
    </dgm:pt>
    <dgm:pt modelId="{A264C1A3-DCA5-4936-A910-5957B006AB88}" type="parTrans" cxnId="{8023B813-C06E-4236-811F-4EC79EF5BA37}">
      <dgm:prSet/>
      <dgm:spPr/>
      <dgm:t>
        <a:bodyPr/>
        <a:lstStyle/>
        <a:p>
          <a:endParaRPr lang="en-US"/>
        </a:p>
      </dgm:t>
    </dgm:pt>
    <dgm:pt modelId="{847BDE94-D227-4D60-8602-76D9B01C8EC8}" type="sibTrans" cxnId="{8023B813-C06E-4236-811F-4EC79EF5BA37}">
      <dgm:prSet/>
      <dgm:spPr/>
      <dgm:t>
        <a:bodyPr/>
        <a:lstStyle/>
        <a:p>
          <a:endParaRPr lang="en-US"/>
        </a:p>
      </dgm:t>
    </dgm:pt>
    <dgm:pt modelId="{F8CE3CA0-2B02-45BE-B48E-BDFB369DC2CD}">
      <dgm:prSet/>
      <dgm:spPr/>
      <dgm:t>
        <a:bodyPr/>
        <a:lstStyle/>
        <a:p>
          <a:r>
            <a:rPr lang="en-US" b="1"/>
            <a:t>Retail and goods: </a:t>
          </a:r>
          <a:r>
            <a:rPr lang="en-US"/>
            <a:t>value and essentials win over big discretionary purchases</a:t>
          </a:r>
        </a:p>
      </dgm:t>
    </dgm:pt>
    <dgm:pt modelId="{B7E3BC18-D3D4-4C96-B105-BF2B66516830}" type="parTrans" cxnId="{4EC06877-C1EF-497F-A0A8-44155AF30627}">
      <dgm:prSet/>
      <dgm:spPr/>
      <dgm:t>
        <a:bodyPr/>
        <a:lstStyle/>
        <a:p>
          <a:endParaRPr lang="en-US"/>
        </a:p>
      </dgm:t>
    </dgm:pt>
    <dgm:pt modelId="{A4A6319F-9DB8-4C04-A15E-9E44550E9D9F}" type="sibTrans" cxnId="{4EC06877-C1EF-497F-A0A8-44155AF30627}">
      <dgm:prSet/>
      <dgm:spPr/>
      <dgm:t>
        <a:bodyPr/>
        <a:lstStyle/>
        <a:p>
          <a:endParaRPr lang="en-US"/>
        </a:p>
      </dgm:t>
    </dgm:pt>
    <dgm:pt modelId="{1FEC203E-58FE-4176-8C83-B7036A24B09F}" type="pres">
      <dgm:prSet presAssocID="{DEC51464-E76D-471F-85A7-C0262E2758BD}" presName="Name0" presStyleCnt="0">
        <dgm:presLayoutVars>
          <dgm:dir/>
          <dgm:resizeHandles val="exact"/>
        </dgm:presLayoutVars>
      </dgm:prSet>
      <dgm:spPr/>
    </dgm:pt>
    <dgm:pt modelId="{8310BB86-FCED-4C49-8447-D973F3F96492}" type="pres">
      <dgm:prSet presAssocID="{DEC51464-E76D-471F-85A7-C0262E2758BD}" presName="bkgdShp" presStyleLbl="alignAccFollowNode1" presStyleIdx="0" presStyleCnt="1" custLinFactNeighborX="365" custLinFactNeighborY="0"/>
      <dgm:spPr/>
    </dgm:pt>
    <dgm:pt modelId="{FC9D4D19-F5CA-4271-B457-342138A364A6}" type="pres">
      <dgm:prSet presAssocID="{DEC51464-E76D-471F-85A7-C0262E2758BD}" presName="linComp" presStyleCnt="0"/>
      <dgm:spPr/>
    </dgm:pt>
    <dgm:pt modelId="{7A4371EE-1231-4100-A678-FC432F6873DF}" type="pres">
      <dgm:prSet presAssocID="{DD0217AA-818E-47E7-A9F9-E99A6758A7E1}" presName="compNode" presStyleCnt="0"/>
      <dgm:spPr/>
    </dgm:pt>
    <dgm:pt modelId="{BDE283FB-5AB3-4EBE-8ED8-A868C3E16415}" type="pres">
      <dgm:prSet presAssocID="{DD0217AA-818E-47E7-A9F9-E99A6758A7E1}" presName="node" presStyleLbl="node1" presStyleIdx="0" presStyleCnt="4">
        <dgm:presLayoutVars>
          <dgm:bulletEnabled val="1"/>
        </dgm:presLayoutVars>
      </dgm:prSet>
      <dgm:spPr/>
    </dgm:pt>
    <dgm:pt modelId="{0D52C1FA-6247-4187-8632-9673FAFA9277}" type="pres">
      <dgm:prSet presAssocID="{DD0217AA-818E-47E7-A9F9-E99A6758A7E1}" presName="invisiNode" presStyleLbl="node1" presStyleIdx="0" presStyleCnt="4"/>
      <dgm:spPr/>
    </dgm:pt>
    <dgm:pt modelId="{7627560D-3059-488A-A305-481E6B5380CA}" type="pres">
      <dgm:prSet presAssocID="{DD0217AA-818E-47E7-A9F9-E99A6758A7E1}" presName="imagNode"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oney with solid fill"/>
        </a:ext>
      </dgm:extLst>
    </dgm:pt>
    <dgm:pt modelId="{6025E20E-D010-4D43-A0D7-24BBFCCB6124}" type="pres">
      <dgm:prSet presAssocID="{590C7F99-4A8C-4C72-9C8B-262A1184337F}" presName="sibTrans" presStyleLbl="sibTrans2D1" presStyleIdx="0" presStyleCnt="0"/>
      <dgm:spPr/>
    </dgm:pt>
    <dgm:pt modelId="{74F30954-B6B0-4731-BC0E-48E4EC740215}" type="pres">
      <dgm:prSet presAssocID="{CDC97EDB-A4A3-446A-913D-53033ED05483}" presName="compNode" presStyleCnt="0"/>
      <dgm:spPr/>
    </dgm:pt>
    <dgm:pt modelId="{6C2DDFEC-809F-4082-A247-FA9172126E09}" type="pres">
      <dgm:prSet presAssocID="{CDC97EDB-A4A3-446A-913D-53033ED05483}" presName="node" presStyleLbl="node1" presStyleIdx="1" presStyleCnt="4">
        <dgm:presLayoutVars>
          <dgm:bulletEnabled val="1"/>
        </dgm:presLayoutVars>
      </dgm:prSet>
      <dgm:spPr/>
    </dgm:pt>
    <dgm:pt modelId="{199FE0C0-B6AF-4917-BCEE-EA70B6CE7988}" type="pres">
      <dgm:prSet presAssocID="{CDC97EDB-A4A3-446A-913D-53033ED05483}" presName="invisiNode" presStyleLbl="node1" presStyleIdx="1" presStyleCnt="4"/>
      <dgm:spPr/>
    </dgm:pt>
    <dgm:pt modelId="{4C0FF1EF-54D3-4513-BC78-3D4EBF746801}" type="pres">
      <dgm:prSet presAssocID="{CDC97EDB-A4A3-446A-913D-53033ED05483}" presName="imagNode"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t="-24000" b="-24000"/>
          </a:stretch>
        </a:blipFill>
      </dgm:spPr>
      <dgm:extLst>
        <a:ext uri="{E40237B7-FDA0-4F09-8148-C483321AD2D9}">
          <dgm14:cNvPr xmlns:dgm14="http://schemas.microsoft.com/office/drawing/2010/diagram" id="0" name="" descr="Toggle with solid fill"/>
        </a:ext>
      </dgm:extLst>
    </dgm:pt>
    <dgm:pt modelId="{7A018F51-9D77-4D15-BE0A-B6BB93655463}" type="pres">
      <dgm:prSet presAssocID="{38DE5CEF-6BB6-431B-887C-92505E47FD64}" presName="sibTrans" presStyleLbl="sibTrans2D1" presStyleIdx="0" presStyleCnt="0"/>
      <dgm:spPr/>
    </dgm:pt>
    <dgm:pt modelId="{222BC3FE-2686-49B4-9C04-860F5E99A7CC}" type="pres">
      <dgm:prSet presAssocID="{A69F2718-0C39-4223-84EE-A4E90F32FF87}" presName="compNode" presStyleCnt="0"/>
      <dgm:spPr/>
    </dgm:pt>
    <dgm:pt modelId="{A2B3CCB5-E87B-49B4-996F-B88C8BAD26A7}" type="pres">
      <dgm:prSet presAssocID="{A69F2718-0C39-4223-84EE-A4E90F32FF87}" presName="node" presStyleLbl="node1" presStyleIdx="2" presStyleCnt="4">
        <dgm:presLayoutVars>
          <dgm:bulletEnabled val="1"/>
        </dgm:presLayoutVars>
      </dgm:prSet>
      <dgm:spPr/>
    </dgm:pt>
    <dgm:pt modelId="{AC648079-6C94-4ACC-81A9-8735D8B8D510}" type="pres">
      <dgm:prSet presAssocID="{A69F2718-0C39-4223-84EE-A4E90F32FF87}" presName="invisiNode" presStyleLbl="node1" presStyleIdx="2" presStyleCnt="4"/>
      <dgm:spPr/>
    </dgm:pt>
    <dgm:pt modelId="{C741DDCB-D9EA-44FB-AEC7-6E710E543203}" type="pres">
      <dgm:prSet presAssocID="{A69F2718-0C39-4223-84EE-A4E90F32FF87}" presName="imagNode"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t="-24000" b="-24000"/>
          </a:stretch>
        </a:blipFill>
      </dgm:spPr>
      <dgm:extLst>
        <a:ext uri="{E40237B7-FDA0-4F09-8148-C483321AD2D9}">
          <dgm14:cNvPr xmlns:dgm14="http://schemas.microsoft.com/office/drawing/2010/diagram" id="0" name="" descr="Vacation with solid fill"/>
        </a:ext>
      </dgm:extLst>
    </dgm:pt>
    <dgm:pt modelId="{E4501902-E4E7-4BA3-832A-FE935E676B59}" type="pres">
      <dgm:prSet presAssocID="{847BDE94-D227-4D60-8602-76D9B01C8EC8}" presName="sibTrans" presStyleLbl="sibTrans2D1" presStyleIdx="0" presStyleCnt="0"/>
      <dgm:spPr/>
    </dgm:pt>
    <dgm:pt modelId="{E5AEE1C3-B4E7-4D50-AE67-58AFE8267C12}" type="pres">
      <dgm:prSet presAssocID="{F8CE3CA0-2B02-45BE-B48E-BDFB369DC2CD}" presName="compNode" presStyleCnt="0"/>
      <dgm:spPr/>
    </dgm:pt>
    <dgm:pt modelId="{1AE93AD3-ADAB-483B-95E0-BE218DBBFE66}" type="pres">
      <dgm:prSet presAssocID="{F8CE3CA0-2B02-45BE-B48E-BDFB369DC2CD}" presName="node" presStyleLbl="node1" presStyleIdx="3" presStyleCnt="4">
        <dgm:presLayoutVars>
          <dgm:bulletEnabled val="1"/>
        </dgm:presLayoutVars>
      </dgm:prSet>
      <dgm:spPr/>
    </dgm:pt>
    <dgm:pt modelId="{F5B1B299-5448-4FC5-AF40-AEBB34D7B007}" type="pres">
      <dgm:prSet presAssocID="{F8CE3CA0-2B02-45BE-B48E-BDFB369DC2CD}" presName="invisiNode" presStyleLbl="node1" presStyleIdx="3" presStyleCnt="4"/>
      <dgm:spPr/>
    </dgm:pt>
    <dgm:pt modelId="{13F28183-9286-48D6-A52F-9C779C7250A3}" type="pres">
      <dgm:prSet presAssocID="{F8CE3CA0-2B02-45BE-B48E-BDFB369DC2CD}" presName="imagNode" presStyleLbl="fgImgPlac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t="-24000" b="-24000"/>
          </a:stretch>
        </a:blipFill>
      </dgm:spPr>
      <dgm:extLst>
        <a:ext uri="{E40237B7-FDA0-4F09-8148-C483321AD2D9}">
          <dgm14:cNvPr xmlns:dgm14="http://schemas.microsoft.com/office/drawing/2010/diagram" id="0" name="" descr="Shopping cart with solid fill"/>
        </a:ext>
      </dgm:extLst>
    </dgm:pt>
  </dgm:ptLst>
  <dgm:cxnLst>
    <dgm:cxn modelId="{8023B813-C06E-4236-811F-4EC79EF5BA37}" srcId="{DEC51464-E76D-471F-85A7-C0262E2758BD}" destId="{A69F2718-0C39-4223-84EE-A4E90F32FF87}" srcOrd="2" destOrd="0" parTransId="{A264C1A3-DCA5-4936-A910-5957B006AB88}" sibTransId="{847BDE94-D227-4D60-8602-76D9B01C8EC8}"/>
    <dgm:cxn modelId="{A5E8C11F-27CD-42F7-A0C5-CB3F52995A51}" type="presOf" srcId="{DD0217AA-818E-47E7-A9F9-E99A6758A7E1}" destId="{BDE283FB-5AB3-4EBE-8ED8-A868C3E16415}" srcOrd="0" destOrd="0" presId="urn:microsoft.com/office/officeart/2005/8/layout/pList2"/>
    <dgm:cxn modelId="{535EDB25-0D92-4059-8778-D458F5345648}" type="presOf" srcId="{F8CE3CA0-2B02-45BE-B48E-BDFB369DC2CD}" destId="{1AE93AD3-ADAB-483B-95E0-BE218DBBFE66}" srcOrd="0" destOrd="0" presId="urn:microsoft.com/office/officeart/2005/8/layout/pList2"/>
    <dgm:cxn modelId="{9D49B62E-40B0-4AA0-B62F-2E1BA8DE493E}" srcId="{DEC51464-E76D-471F-85A7-C0262E2758BD}" destId="{CDC97EDB-A4A3-446A-913D-53033ED05483}" srcOrd="1" destOrd="0" parTransId="{8BA499EE-F6D7-41B0-B5E1-22AFA2AFC0D2}" sibTransId="{38DE5CEF-6BB6-431B-887C-92505E47FD64}"/>
    <dgm:cxn modelId="{0DE28436-A260-46AF-84BF-67FCCEF0DF89}" type="presOf" srcId="{DEC51464-E76D-471F-85A7-C0262E2758BD}" destId="{1FEC203E-58FE-4176-8C83-B7036A24B09F}" srcOrd="0" destOrd="0" presId="urn:microsoft.com/office/officeart/2005/8/layout/pList2"/>
    <dgm:cxn modelId="{B40D6D49-19CD-40D2-854F-02FE3F6160E7}" type="presOf" srcId="{847BDE94-D227-4D60-8602-76D9B01C8EC8}" destId="{E4501902-E4E7-4BA3-832A-FE935E676B59}" srcOrd="0" destOrd="0" presId="urn:microsoft.com/office/officeart/2005/8/layout/pList2"/>
    <dgm:cxn modelId="{B6FF0C57-DEC8-4883-8E60-AAFB829247B5}" type="presOf" srcId="{590C7F99-4A8C-4C72-9C8B-262A1184337F}" destId="{6025E20E-D010-4D43-A0D7-24BBFCCB6124}" srcOrd="0" destOrd="0" presId="urn:microsoft.com/office/officeart/2005/8/layout/pList2"/>
    <dgm:cxn modelId="{4EC06877-C1EF-497F-A0A8-44155AF30627}" srcId="{DEC51464-E76D-471F-85A7-C0262E2758BD}" destId="{F8CE3CA0-2B02-45BE-B48E-BDFB369DC2CD}" srcOrd="3" destOrd="0" parTransId="{B7E3BC18-D3D4-4C96-B105-BF2B66516830}" sibTransId="{A4A6319F-9DB8-4C04-A15E-9E44550E9D9F}"/>
    <dgm:cxn modelId="{6E6EC87F-CC79-4760-9A58-2AA29C323848}" type="presOf" srcId="{CDC97EDB-A4A3-446A-913D-53033ED05483}" destId="{6C2DDFEC-809F-4082-A247-FA9172126E09}" srcOrd="0" destOrd="0" presId="urn:microsoft.com/office/officeart/2005/8/layout/pList2"/>
    <dgm:cxn modelId="{25BE5CA7-D72C-4C8E-85A1-A0534E0A9CC8}" srcId="{DEC51464-E76D-471F-85A7-C0262E2758BD}" destId="{DD0217AA-818E-47E7-A9F9-E99A6758A7E1}" srcOrd="0" destOrd="0" parTransId="{6A6CE399-BE63-46B0-A919-38C6268E191B}" sibTransId="{590C7F99-4A8C-4C72-9C8B-262A1184337F}"/>
    <dgm:cxn modelId="{BC6CC8DD-BC99-49DC-83CC-8B6C3CC7244C}" type="presOf" srcId="{38DE5CEF-6BB6-431B-887C-92505E47FD64}" destId="{7A018F51-9D77-4D15-BE0A-B6BB93655463}" srcOrd="0" destOrd="0" presId="urn:microsoft.com/office/officeart/2005/8/layout/pList2"/>
    <dgm:cxn modelId="{432382DE-A6E4-43BB-A945-11ADEF74F496}" type="presOf" srcId="{A69F2718-0C39-4223-84EE-A4E90F32FF87}" destId="{A2B3CCB5-E87B-49B4-996F-B88C8BAD26A7}" srcOrd="0" destOrd="0" presId="urn:microsoft.com/office/officeart/2005/8/layout/pList2"/>
    <dgm:cxn modelId="{728D9C8A-ECE7-4DE2-8ECE-B68B947A96C5}" type="presParOf" srcId="{1FEC203E-58FE-4176-8C83-B7036A24B09F}" destId="{8310BB86-FCED-4C49-8447-D973F3F96492}" srcOrd="0" destOrd="0" presId="urn:microsoft.com/office/officeart/2005/8/layout/pList2"/>
    <dgm:cxn modelId="{80B69AE3-F767-4806-A1EF-669283190B2C}" type="presParOf" srcId="{1FEC203E-58FE-4176-8C83-B7036A24B09F}" destId="{FC9D4D19-F5CA-4271-B457-342138A364A6}" srcOrd="1" destOrd="0" presId="urn:microsoft.com/office/officeart/2005/8/layout/pList2"/>
    <dgm:cxn modelId="{3F492AAE-4B5A-4C97-BE50-D8430809020F}" type="presParOf" srcId="{FC9D4D19-F5CA-4271-B457-342138A364A6}" destId="{7A4371EE-1231-4100-A678-FC432F6873DF}" srcOrd="0" destOrd="0" presId="urn:microsoft.com/office/officeart/2005/8/layout/pList2"/>
    <dgm:cxn modelId="{F0583C31-704F-4BA8-9AE8-C06B6DD799DD}" type="presParOf" srcId="{7A4371EE-1231-4100-A678-FC432F6873DF}" destId="{BDE283FB-5AB3-4EBE-8ED8-A868C3E16415}" srcOrd="0" destOrd="0" presId="urn:microsoft.com/office/officeart/2005/8/layout/pList2"/>
    <dgm:cxn modelId="{4CC011E7-47F9-4F4E-A6FE-B48490C9A0C1}" type="presParOf" srcId="{7A4371EE-1231-4100-A678-FC432F6873DF}" destId="{0D52C1FA-6247-4187-8632-9673FAFA9277}" srcOrd="1" destOrd="0" presId="urn:microsoft.com/office/officeart/2005/8/layout/pList2"/>
    <dgm:cxn modelId="{EB6D7ADA-FF30-4FD6-81A3-79CF804E0551}" type="presParOf" srcId="{7A4371EE-1231-4100-A678-FC432F6873DF}" destId="{7627560D-3059-488A-A305-481E6B5380CA}" srcOrd="2" destOrd="0" presId="urn:microsoft.com/office/officeart/2005/8/layout/pList2"/>
    <dgm:cxn modelId="{3DF7365F-A8B9-4357-B0A9-67C9EDA71806}" type="presParOf" srcId="{FC9D4D19-F5CA-4271-B457-342138A364A6}" destId="{6025E20E-D010-4D43-A0D7-24BBFCCB6124}" srcOrd="1" destOrd="0" presId="urn:microsoft.com/office/officeart/2005/8/layout/pList2"/>
    <dgm:cxn modelId="{DAF021F6-6404-4402-B5B3-B1072A14282F}" type="presParOf" srcId="{FC9D4D19-F5CA-4271-B457-342138A364A6}" destId="{74F30954-B6B0-4731-BC0E-48E4EC740215}" srcOrd="2" destOrd="0" presId="urn:microsoft.com/office/officeart/2005/8/layout/pList2"/>
    <dgm:cxn modelId="{66D34120-0529-4537-BBD8-54AE841B3E48}" type="presParOf" srcId="{74F30954-B6B0-4731-BC0E-48E4EC740215}" destId="{6C2DDFEC-809F-4082-A247-FA9172126E09}" srcOrd="0" destOrd="0" presId="urn:microsoft.com/office/officeart/2005/8/layout/pList2"/>
    <dgm:cxn modelId="{EF47F2FC-2563-40B0-A8E8-F8D379B7D100}" type="presParOf" srcId="{74F30954-B6B0-4731-BC0E-48E4EC740215}" destId="{199FE0C0-B6AF-4917-BCEE-EA70B6CE7988}" srcOrd="1" destOrd="0" presId="urn:microsoft.com/office/officeart/2005/8/layout/pList2"/>
    <dgm:cxn modelId="{3127C208-1376-4485-9B08-EB356FFD774B}" type="presParOf" srcId="{74F30954-B6B0-4731-BC0E-48E4EC740215}" destId="{4C0FF1EF-54D3-4513-BC78-3D4EBF746801}" srcOrd="2" destOrd="0" presId="urn:microsoft.com/office/officeart/2005/8/layout/pList2"/>
    <dgm:cxn modelId="{3FB55D2C-C999-4C1F-B48D-9D67E4BBA282}" type="presParOf" srcId="{FC9D4D19-F5CA-4271-B457-342138A364A6}" destId="{7A018F51-9D77-4D15-BE0A-B6BB93655463}" srcOrd="3" destOrd="0" presId="urn:microsoft.com/office/officeart/2005/8/layout/pList2"/>
    <dgm:cxn modelId="{D09A5773-D3A9-4F6D-9311-84BA82F08AB2}" type="presParOf" srcId="{FC9D4D19-F5CA-4271-B457-342138A364A6}" destId="{222BC3FE-2686-49B4-9C04-860F5E99A7CC}" srcOrd="4" destOrd="0" presId="urn:microsoft.com/office/officeart/2005/8/layout/pList2"/>
    <dgm:cxn modelId="{16C837E4-49F1-4D46-838F-79F4194C5F88}" type="presParOf" srcId="{222BC3FE-2686-49B4-9C04-860F5E99A7CC}" destId="{A2B3CCB5-E87B-49B4-996F-B88C8BAD26A7}" srcOrd="0" destOrd="0" presId="urn:microsoft.com/office/officeart/2005/8/layout/pList2"/>
    <dgm:cxn modelId="{14166551-921F-44A5-ADE9-0B3D1A705EAD}" type="presParOf" srcId="{222BC3FE-2686-49B4-9C04-860F5E99A7CC}" destId="{AC648079-6C94-4ACC-81A9-8735D8B8D510}" srcOrd="1" destOrd="0" presId="urn:microsoft.com/office/officeart/2005/8/layout/pList2"/>
    <dgm:cxn modelId="{A74A720A-B4A3-48A4-9E32-D1CC4294B0D1}" type="presParOf" srcId="{222BC3FE-2686-49B4-9C04-860F5E99A7CC}" destId="{C741DDCB-D9EA-44FB-AEC7-6E710E543203}" srcOrd="2" destOrd="0" presId="urn:microsoft.com/office/officeart/2005/8/layout/pList2"/>
    <dgm:cxn modelId="{0D298C45-B0DD-4B02-95F7-74C81A19216A}" type="presParOf" srcId="{FC9D4D19-F5CA-4271-B457-342138A364A6}" destId="{E4501902-E4E7-4BA3-832A-FE935E676B59}" srcOrd="5" destOrd="0" presId="urn:microsoft.com/office/officeart/2005/8/layout/pList2"/>
    <dgm:cxn modelId="{B5123EAF-7831-4A04-9D87-20BF10C861DE}" type="presParOf" srcId="{FC9D4D19-F5CA-4271-B457-342138A364A6}" destId="{E5AEE1C3-B4E7-4D50-AE67-58AFE8267C12}" srcOrd="6" destOrd="0" presId="urn:microsoft.com/office/officeart/2005/8/layout/pList2"/>
    <dgm:cxn modelId="{57322057-3020-4A08-9D47-85AA4B0E8074}" type="presParOf" srcId="{E5AEE1C3-B4E7-4D50-AE67-58AFE8267C12}" destId="{1AE93AD3-ADAB-483B-95E0-BE218DBBFE66}" srcOrd="0" destOrd="0" presId="urn:microsoft.com/office/officeart/2005/8/layout/pList2"/>
    <dgm:cxn modelId="{0A739148-77F5-439D-B612-B9415B579C94}" type="presParOf" srcId="{E5AEE1C3-B4E7-4D50-AE67-58AFE8267C12}" destId="{F5B1B299-5448-4FC5-AF40-AEBB34D7B007}" srcOrd="1" destOrd="0" presId="urn:microsoft.com/office/officeart/2005/8/layout/pList2"/>
    <dgm:cxn modelId="{EB790747-9458-498A-BD14-948CC34674BE}" type="presParOf" srcId="{E5AEE1C3-B4E7-4D50-AE67-58AFE8267C12}" destId="{13F28183-9286-48D6-A52F-9C779C7250A3}"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6DFB4-4084-4038-B2E3-CD8E20AC7C6C}">
      <dsp:nvSpPr>
        <dsp:cNvPr id="0" name=""/>
        <dsp:cNvSpPr/>
      </dsp:nvSpPr>
      <dsp:spPr>
        <a:xfrm>
          <a:off x="0" y="2175669"/>
          <a:ext cx="10515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CAF683E-8CA8-4208-AC1F-C99E974D3C88}">
      <dsp:nvSpPr>
        <dsp:cNvPr id="0" name=""/>
        <dsp:cNvSpPr/>
      </dsp:nvSpPr>
      <dsp:spPr>
        <a:xfrm rot="8100000">
          <a:off x="70761" y="501406"/>
          <a:ext cx="319993" cy="319993"/>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56F588-B8A4-4715-B14E-1C6E2A0459E9}">
      <dsp:nvSpPr>
        <dsp:cNvPr id="0" name=""/>
        <dsp:cNvSpPr/>
      </dsp:nvSpPr>
      <dsp:spPr>
        <a:xfrm>
          <a:off x="106310" y="536955"/>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3C588A3-B820-4CA8-B939-D230236BCFF1}">
      <dsp:nvSpPr>
        <dsp:cNvPr id="0" name=""/>
        <dsp:cNvSpPr/>
      </dsp:nvSpPr>
      <dsp:spPr>
        <a:xfrm>
          <a:off x="457028" y="887673"/>
          <a:ext cx="3831262"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0" bIns="133350" numCol="1" spcCol="1270" anchor="t" anchorCtr="0">
          <a:noAutofit/>
        </a:bodyPr>
        <a:lstStyle/>
        <a:p>
          <a:pPr marL="0" lvl="0" indent="0" algn="l" defTabSz="622300">
            <a:lnSpc>
              <a:spcPct val="90000"/>
            </a:lnSpc>
            <a:spcBef>
              <a:spcPct val="0"/>
            </a:spcBef>
            <a:spcAft>
              <a:spcPct val="35000"/>
            </a:spcAft>
            <a:buNone/>
          </a:pPr>
          <a:r>
            <a:rPr lang="en-US" sz="1400" kern="1200"/>
            <a:t>Fall – Economic Kaleidoscope</a:t>
          </a:r>
        </a:p>
      </dsp:txBody>
      <dsp:txXfrm>
        <a:off x="457028" y="887673"/>
        <a:ext cx="3831262" cy="1287996"/>
      </dsp:txXfrm>
    </dsp:sp>
    <dsp:sp modelId="{B103CC75-7585-4C56-83D6-E23531D30677}">
      <dsp:nvSpPr>
        <dsp:cNvPr id="0" name=""/>
        <dsp:cNvSpPr/>
      </dsp:nvSpPr>
      <dsp:spPr>
        <a:xfrm>
          <a:off x="457028" y="435133"/>
          <a:ext cx="3831262"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2024</a:t>
          </a:r>
        </a:p>
      </dsp:txBody>
      <dsp:txXfrm>
        <a:off x="457028" y="435133"/>
        <a:ext cx="3831262" cy="452539"/>
      </dsp:txXfrm>
    </dsp:sp>
    <dsp:sp modelId="{3645F623-4BA5-46DD-BC30-61B9734B2E73}">
      <dsp:nvSpPr>
        <dsp:cNvPr id="0" name=""/>
        <dsp:cNvSpPr/>
      </dsp:nvSpPr>
      <dsp:spPr>
        <a:xfrm>
          <a:off x="230758" y="887673"/>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4D64D5B-FE44-430C-A0C2-957813CD5827}">
      <dsp:nvSpPr>
        <dsp:cNvPr id="0" name=""/>
        <dsp:cNvSpPr/>
      </dsp:nvSpPr>
      <dsp:spPr>
        <a:xfrm>
          <a:off x="190030" y="2134940"/>
          <a:ext cx="81457" cy="814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43AEF2-6308-4C24-B73C-75C25DDE47D0}">
      <dsp:nvSpPr>
        <dsp:cNvPr id="0" name=""/>
        <dsp:cNvSpPr/>
      </dsp:nvSpPr>
      <dsp:spPr>
        <a:xfrm rot="18900000">
          <a:off x="5979214" y="3529938"/>
          <a:ext cx="319993" cy="319993"/>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86FFC-0852-4159-B6B9-2855739B96D6}">
      <dsp:nvSpPr>
        <dsp:cNvPr id="0" name=""/>
        <dsp:cNvSpPr/>
      </dsp:nvSpPr>
      <dsp:spPr>
        <a:xfrm>
          <a:off x="6014763" y="3565487"/>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385D073-B499-42D3-81FE-E61A4EBAD0B6}">
      <dsp:nvSpPr>
        <dsp:cNvPr id="0" name=""/>
        <dsp:cNvSpPr/>
      </dsp:nvSpPr>
      <dsp:spPr>
        <a:xfrm>
          <a:off x="6365480" y="2175669"/>
          <a:ext cx="3816480"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88900" bIns="88900" numCol="1" spcCol="1270" anchor="b" anchorCtr="0">
          <a:noAutofit/>
        </a:bodyPr>
        <a:lstStyle/>
        <a:p>
          <a:pPr marL="0" lvl="0" indent="0" algn="l" defTabSz="622300">
            <a:lnSpc>
              <a:spcPct val="90000"/>
            </a:lnSpc>
            <a:spcBef>
              <a:spcPct val="0"/>
            </a:spcBef>
            <a:spcAft>
              <a:spcPct val="35000"/>
            </a:spcAft>
            <a:buNone/>
          </a:pPr>
          <a:r>
            <a:rPr lang="en-US" sz="1400" kern="1200"/>
            <a:t>Q1 – Economic Building Blocks</a:t>
          </a:r>
        </a:p>
        <a:p>
          <a:pPr marL="0" lvl="0" indent="0" algn="l" defTabSz="622300">
            <a:lnSpc>
              <a:spcPct val="90000"/>
            </a:lnSpc>
            <a:spcBef>
              <a:spcPct val="0"/>
            </a:spcBef>
            <a:spcAft>
              <a:spcPct val="35000"/>
            </a:spcAft>
            <a:buNone/>
          </a:pPr>
          <a:r>
            <a:rPr lang="en-US" sz="1400" kern="1200"/>
            <a:t>Q2 – Economic Tug-of-war</a:t>
          </a:r>
        </a:p>
        <a:p>
          <a:pPr marL="0" lvl="0" indent="0" algn="l" defTabSz="622300">
            <a:lnSpc>
              <a:spcPct val="90000"/>
            </a:lnSpc>
            <a:spcBef>
              <a:spcPct val="0"/>
            </a:spcBef>
            <a:spcAft>
              <a:spcPct val="35000"/>
            </a:spcAft>
            <a:buNone/>
          </a:pPr>
          <a:r>
            <a:rPr lang="en-US" sz="1400" kern="1200"/>
            <a:t>Q3 – Periscope</a:t>
          </a:r>
        </a:p>
        <a:p>
          <a:pPr marL="0" lvl="0" indent="0" algn="l" defTabSz="622300">
            <a:lnSpc>
              <a:spcPct val="90000"/>
            </a:lnSpc>
            <a:spcBef>
              <a:spcPct val="0"/>
            </a:spcBef>
            <a:spcAft>
              <a:spcPct val="35000"/>
            </a:spcAft>
            <a:buNone/>
          </a:pPr>
          <a:r>
            <a:rPr lang="en-US" sz="1400" kern="1200"/>
            <a:t>Q4 – Lane Assist </a:t>
          </a:r>
        </a:p>
      </dsp:txBody>
      <dsp:txXfrm>
        <a:off x="6365480" y="2175669"/>
        <a:ext cx="3816480" cy="1287996"/>
      </dsp:txXfrm>
    </dsp:sp>
    <dsp:sp modelId="{D589837F-F102-4AEB-9110-F668C50E396E}">
      <dsp:nvSpPr>
        <dsp:cNvPr id="0" name=""/>
        <dsp:cNvSpPr/>
      </dsp:nvSpPr>
      <dsp:spPr>
        <a:xfrm>
          <a:off x="6365480" y="3463665"/>
          <a:ext cx="3816480"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2025</a:t>
          </a:r>
        </a:p>
      </dsp:txBody>
      <dsp:txXfrm>
        <a:off x="6365480" y="3463665"/>
        <a:ext cx="3816480" cy="452539"/>
      </dsp:txXfrm>
    </dsp:sp>
    <dsp:sp modelId="{14839767-628F-4C23-B97B-0967BF757087}">
      <dsp:nvSpPr>
        <dsp:cNvPr id="0" name=""/>
        <dsp:cNvSpPr/>
      </dsp:nvSpPr>
      <dsp:spPr>
        <a:xfrm>
          <a:off x="6139211" y="2175669"/>
          <a:ext cx="0" cy="1287996"/>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F41EDD6-D229-4AE9-BF94-30155BA9BF7E}">
      <dsp:nvSpPr>
        <dsp:cNvPr id="0" name=""/>
        <dsp:cNvSpPr/>
      </dsp:nvSpPr>
      <dsp:spPr>
        <a:xfrm>
          <a:off x="6097609" y="2134940"/>
          <a:ext cx="81457" cy="814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61E2D3-EB3A-49BF-896D-4E70E4933FB5}">
      <dsp:nvSpPr>
        <dsp:cNvPr id="0" name=""/>
        <dsp:cNvSpPr/>
      </dsp:nvSpPr>
      <dsp:spPr>
        <a:xfrm>
          <a:off x="2143290" y="0"/>
          <a:ext cx="3783233" cy="3783233"/>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077D69-6879-4D8C-BBD3-F60420AFDCB1}">
      <dsp:nvSpPr>
        <dsp:cNvPr id="0" name=""/>
        <dsp:cNvSpPr/>
      </dsp:nvSpPr>
      <dsp:spPr>
        <a:xfrm>
          <a:off x="2418293" y="245910"/>
          <a:ext cx="1513293" cy="151329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Excess labor cost, margin compression</a:t>
          </a:r>
        </a:p>
      </dsp:txBody>
      <dsp:txXfrm>
        <a:off x="2492166" y="319783"/>
        <a:ext cx="1365547" cy="1365547"/>
      </dsp:txXfrm>
    </dsp:sp>
    <dsp:sp modelId="{07C6190B-6009-44B1-9F81-3497A7D862CA}">
      <dsp:nvSpPr>
        <dsp:cNvPr id="0" name=""/>
        <dsp:cNvSpPr/>
      </dsp:nvSpPr>
      <dsp:spPr>
        <a:xfrm>
          <a:off x="4196413" y="245910"/>
          <a:ext cx="1513293" cy="1513293"/>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Profit growth, capacity matched</a:t>
          </a:r>
        </a:p>
      </dsp:txBody>
      <dsp:txXfrm>
        <a:off x="4270286" y="319783"/>
        <a:ext cx="1365547" cy="1365547"/>
      </dsp:txXfrm>
    </dsp:sp>
    <dsp:sp modelId="{E4CF75A4-9941-41A8-88C9-ADAA96AF8D5E}">
      <dsp:nvSpPr>
        <dsp:cNvPr id="0" name=""/>
        <dsp:cNvSpPr/>
      </dsp:nvSpPr>
      <dsp:spPr>
        <a:xfrm>
          <a:off x="2418293" y="2024029"/>
          <a:ext cx="1513293" cy="1513293"/>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Cost savings, maintain flexibility</a:t>
          </a:r>
        </a:p>
      </dsp:txBody>
      <dsp:txXfrm>
        <a:off x="2492166" y="2097902"/>
        <a:ext cx="1365547" cy="1365547"/>
      </dsp:txXfrm>
    </dsp:sp>
    <dsp:sp modelId="{EF545882-76B9-4A82-9F2B-3814A4B3CC63}">
      <dsp:nvSpPr>
        <dsp:cNvPr id="0" name=""/>
        <dsp:cNvSpPr/>
      </dsp:nvSpPr>
      <dsp:spPr>
        <a:xfrm>
          <a:off x="4196413" y="2024029"/>
          <a:ext cx="1513293" cy="151329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Missed opportunity, overworked</a:t>
          </a:r>
        </a:p>
      </dsp:txBody>
      <dsp:txXfrm>
        <a:off x="4270286" y="2097902"/>
        <a:ext cx="1365547" cy="13655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31B0F-CDF1-4C3E-A3FC-AA7E496E6CF2}">
      <dsp:nvSpPr>
        <dsp:cNvPr id="0" name=""/>
        <dsp:cNvSpPr/>
      </dsp:nvSpPr>
      <dsp:spPr>
        <a:xfrm rot="10800000">
          <a:off x="1508020" y="208"/>
          <a:ext cx="5405119" cy="586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552"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a:t>Productivity</a:t>
          </a:r>
          <a:r>
            <a:rPr lang="en-US" sz="1600" kern="1200"/>
            <a:t> – AI and less labor churn </a:t>
          </a:r>
        </a:p>
      </dsp:txBody>
      <dsp:txXfrm rot="10800000">
        <a:off x="1654601" y="208"/>
        <a:ext cx="5258538" cy="586323"/>
      </dsp:txXfrm>
    </dsp:sp>
    <dsp:sp modelId="{635DA87B-DE37-4A80-8B1A-D96A8ABD92A9}">
      <dsp:nvSpPr>
        <dsp:cNvPr id="0" name=""/>
        <dsp:cNvSpPr/>
      </dsp:nvSpPr>
      <dsp:spPr>
        <a:xfrm>
          <a:off x="1214859" y="208"/>
          <a:ext cx="586323" cy="586323"/>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1000" r="-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1597DD-08F7-4800-86AB-B94A17A6A9E8}">
      <dsp:nvSpPr>
        <dsp:cNvPr id="0" name=""/>
        <dsp:cNvSpPr/>
      </dsp:nvSpPr>
      <dsp:spPr>
        <a:xfrm rot="10800000">
          <a:off x="1508020" y="761553"/>
          <a:ext cx="5405119" cy="586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552"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a:t>Cost stability </a:t>
          </a:r>
          <a:r>
            <a:rPr lang="en-US" sz="1600" kern="1200"/>
            <a:t>– Healthcare and wage competition</a:t>
          </a:r>
        </a:p>
      </dsp:txBody>
      <dsp:txXfrm rot="10800000">
        <a:off x="1654601" y="761553"/>
        <a:ext cx="5258538" cy="586323"/>
      </dsp:txXfrm>
    </dsp:sp>
    <dsp:sp modelId="{3E5EEC4F-8470-4F60-A286-7650FB2C2E19}">
      <dsp:nvSpPr>
        <dsp:cNvPr id="0" name=""/>
        <dsp:cNvSpPr/>
      </dsp:nvSpPr>
      <dsp:spPr>
        <a:xfrm>
          <a:off x="1214859" y="761553"/>
          <a:ext cx="586323" cy="58632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2000" b="-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656501-55B7-4905-93CD-59CCB8554AD5}">
      <dsp:nvSpPr>
        <dsp:cNvPr id="0" name=""/>
        <dsp:cNvSpPr/>
      </dsp:nvSpPr>
      <dsp:spPr>
        <a:xfrm rot="10800000">
          <a:off x="1508020" y="1522898"/>
          <a:ext cx="5405119" cy="586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552"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a:t>Demand alignment </a:t>
          </a:r>
          <a:r>
            <a:rPr lang="en-US" sz="1600" kern="1200"/>
            <a:t>– uncertainty in matching capacity </a:t>
          </a:r>
        </a:p>
      </dsp:txBody>
      <dsp:txXfrm rot="10800000">
        <a:off x="1654601" y="1522898"/>
        <a:ext cx="5258538" cy="586323"/>
      </dsp:txXfrm>
    </dsp:sp>
    <dsp:sp modelId="{E48C516C-6A45-483B-ABE6-020A80FCD565}">
      <dsp:nvSpPr>
        <dsp:cNvPr id="0" name=""/>
        <dsp:cNvSpPr/>
      </dsp:nvSpPr>
      <dsp:spPr>
        <a:xfrm>
          <a:off x="1214859" y="1522898"/>
          <a:ext cx="586323" cy="58632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1000" r="-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B6F3A8-CDD3-4235-A98F-D9EC13406BCD}">
      <dsp:nvSpPr>
        <dsp:cNvPr id="0" name=""/>
        <dsp:cNvSpPr/>
      </dsp:nvSpPr>
      <dsp:spPr>
        <a:xfrm rot="10800000">
          <a:off x="1508020" y="2284243"/>
          <a:ext cx="5405119" cy="586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552"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a:t>Macroeconomic risks </a:t>
          </a:r>
          <a:r>
            <a:rPr lang="en-US" sz="1600" kern="1200"/>
            <a:t>– uncertainty</a:t>
          </a:r>
        </a:p>
      </dsp:txBody>
      <dsp:txXfrm rot="10800000">
        <a:off x="1654601" y="2284243"/>
        <a:ext cx="5258538" cy="586323"/>
      </dsp:txXfrm>
    </dsp:sp>
    <dsp:sp modelId="{0493C23E-EDD1-4E38-B866-BE0ACF885A8C}">
      <dsp:nvSpPr>
        <dsp:cNvPr id="0" name=""/>
        <dsp:cNvSpPr/>
      </dsp:nvSpPr>
      <dsp:spPr>
        <a:xfrm>
          <a:off x="1214859" y="2284243"/>
          <a:ext cx="586323" cy="586323"/>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2000" b="-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CD4AA4-95FF-419F-8A95-57D8A2E57547}">
      <dsp:nvSpPr>
        <dsp:cNvPr id="0" name=""/>
        <dsp:cNvSpPr/>
      </dsp:nvSpPr>
      <dsp:spPr>
        <a:xfrm rot="10800000">
          <a:off x="1508020" y="3045588"/>
          <a:ext cx="5405119" cy="586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552"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a:t>Industry shifts </a:t>
          </a:r>
          <a:r>
            <a:rPr lang="en-US" sz="1600" kern="1200"/>
            <a:t>– mergers or increased market share</a:t>
          </a:r>
        </a:p>
      </dsp:txBody>
      <dsp:txXfrm rot="10800000">
        <a:off x="1654601" y="3045588"/>
        <a:ext cx="5258538" cy="586323"/>
      </dsp:txXfrm>
    </dsp:sp>
    <dsp:sp modelId="{B477D707-ED25-47F9-BC59-2C9BA18245D1}">
      <dsp:nvSpPr>
        <dsp:cNvPr id="0" name=""/>
        <dsp:cNvSpPr/>
      </dsp:nvSpPr>
      <dsp:spPr>
        <a:xfrm>
          <a:off x="1214859" y="3045588"/>
          <a:ext cx="586323" cy="586323"/>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1000" r="-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BD3A1-F77A-424D-BF4D-4C82AF86D7FD}">
      <dsp:nvSpPr>
        <dsp:cNvPr id="0" name=""/>
        <dsp:cNvSpPr/>
      </dsp:nvSpPr>
      <dsp:spPr>
        <a:xfrm>
          <a:off x="785" y="29112"/>
          <a:ext cx="5240853"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Font typeface="Arial" panose="020B0604020202020204" pitchFamily="34" charset="0"/>
            <a:buNone/>
          </a:pPr>
          <a:r>
            <a:rPr lang="en-US" sz="2100" kern="1200"/>
            <a:t>Domestic – Customers and Suppliers</a:t>
          </a:r>
        </a:p>
      </dsp:txBody>
      <dsp:txXfrm>
        <a:off x="785" y="29112"/>
        <a:ext cx="5240853" cy="604800"/>
      </dsp:txXfrm>
    </dsp:sp>
    <dsp:sp modelId="{53671E12-AEC2-409F-9957-543CED9D27CE}">
      <dsp:nvSpPr>
        <dsp:cNvPr id="0" name=""/>
        <dsp:cNvSpPr/>
      </dsp:nvSpPr>
      <dsp:spPr>
        <a:xfrm>
          <a:off x="785" y="633912"/>
          <a:ext cx="5240853" cy="497127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en-US" sz="2100" kern="1200"/>
            <a:t>A more stable cost base enabled price competitiveness and stronger relative margins, gaining market share as import-reliant rivals adjusted pricing. </a:t>
          </a:r>
        </a:p>
        <a:p>
          <a:pPr marL="228600" lvl="1" indent="-228600" algn="l" defTabSz="933450">
            <a:lnSpc>
              <a:spcPct val="90000"/>
            </a:lnSpc>
            <a:spcBef>
              <a:spcPct val="0"/>
            </a:spcBef>
            <a:spcAft>
              <a:spcPct val="15000"/>
            </a:spcAft>
            <a:buFont typeface="Arial" panose="020B0604020202020204" pitchFamily="34" charset="0"/>
            <a:buChar char="•"/>
          </a:pPr>
          <a:endParaRPr lang="en-US" sz="2100" kern="1200"/>
        </a:p>
        <a:p>
          <a:pPr marL="228600" lvl="1" indent="-228600" algn="l" defTabSz="933450">
            <a:lnSpc>
              <a:spcPct val="90000"/>
            </a:lnSpc>
            <a:spcBef>
              <a:spcPct val="0"/>
            </a:spcBef>
            <a:spcAft>
              <a:spcPct val="15000"/>
            </a:spcAft>
            <a:buChar char="•"/>
          </a:pPr>
          <a:r>
            <a:rPr lang="en-US" sz="2100" kern="1200"/>
            <a:t>Industry Examples:</a:t>
          </a:r>
        </a:p>
        <a:p>
          <a:pPr marL="457200" lvl="2" indent="-228600" algn="l" defTabSz="933450">
            <a:lnSpc>
              <a:spcPct val="90000"/>
            </a:lnSpc>
            <a:spcBef>
              <a:spcPct val="0"/>
            </a:spcBef>
            <a:spcAft>
              <a:spcPct val="15000"/>
            </a:spcAft>
            <a:buChar char="•"/>
          </a:pPr>
          <a:r>
            <a:rPr lang="en-US" sz="2100" kern="1200"/>
            <a:t>Food production</a:t>
          </a:r>
        </a:p>
        <a:p>
          <a:pPr marL="457200" lvl="2" indent="-228600" algn="l" defTabSz="933450">
            <a:lnSpc>
              <a:spcPct val="90000"/>
            </a:lnSpc>
            <a:spcBef>
              <a:spcPct val="0"/>
            </a:spcBef>
            <a:spcAft>
              <a:spcPct val="15000"/>
            </a:spcAft>
            <a:buChar char="•"/>
          </a:pPr>
          <a:r>
            <a:rPr lang="en-US" sz="2100" kern="1200"/>
            <a:t>Fabricated metals</a:t>
          </a:r>
        </a:p>
        <a:p>
          <a:pPr marL="457200" lvl="2" indent="-228600" algn="l" defTabSz="933450">
            <a:lnSpc>
              <a:spcPct val="90000"/>
            </a:lnSpc>
            <a:spcBef>
              <a:spcPct val="0"/>
            </a:spcBef>
            <a:spcAft>
              <a:spcPct val="15000"/>
            </a:spcAft>
            <a:buChar char="•"/>
          </a:pPr>
          <a:r>
            <a:rPr lang="en-US" sz="2100" kern="1200"/>
            <a:t>Metal foundry</a:t>
          </a:r>
        </a:p>
        <a:p>
          <a:pPr marL="457200" lvl="2" indent="-228600" algn="l" defTabSz="933450">
            <a:lnSpc>
              <a:spcPct val="90000"/>
            </a:lnSpc>
            <a:spcBef>
              <a:spcPct val="0"/>
            </a:spcBef>
            <a:spcAft>
              <a:spcPct val="15000"/>
            </a:spcAft>
            <a:buChar char="•"/>
          </a:pPr>
          <a:r>
            <a:rPr lang="en-US" sz="2100" kern="1200"/>
            <a:t>Consumer goods</a:t>
          </a:r>
        </a:p>
      </dsp:txBody>
      <dsp:txXfrm>
        <a:off x="785" y="633912"/>
        <a:ext cx="5240853" cy="4971276"/>
      </dsp:txXfrm>
    </dsp:sp>
    <dsp:sp modelId="{5D4C3578-2217-4B73-B93F-6DC1A11F75F3}">
      <dsp:nvSpPr>
        <dsp:cNvPr id="0" name=""/>
        <dsp:cNvSpPr/>
      </dsp:nvSpPr>
      <dsp:spPr>
        <a:xfrm>
          <a:off x="5976143" y="0"/>
          <a:ext cx="5728619"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Foreign – Customers and Suppliers</a:t>
          </a:r>
        </a:p>
      </dsp:txBody>
      <dsp:txXfrm>
        <a:off x="5976143" y="0"/>
        <a:ext cx="5728619" cy="604800"/>
      </dsp:txXfrm>
    </dsp:sp>
    <dsp:sp modelId="{E6C0F00F-6CFD-471C-8AD2-5CC9805801AA}">
      <dsp:nvSpPr>
        <dsp:cNvPr id="0" name=""/>
        <dsp:cNvSpPr/>
      </dsp:nvSpPr>
      <dsp:spPr>
        <a:xfrm>
          <a:off x="5976143" y="572417"/>
          <a:ext cx="5728619" cy="497127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Industries faced pressure from rising input costs and declining global competitiveness. Strategies included tightening margins, cutting output, adjusting product lines, switching to lower-cost inputs, or passing on costs to customers.</a:t>
          </a:r>
        </a:p>
        <a:p>
          <a:pPr marL="228600" lvl="1" indent="-228600" algn="l" defTabSz="933450">
            <a:lnSpc>
              <a:spcPct val="90000"/>
            </a:lnSpc>
            <a:spcBef>
              <a:spcPct val="0"/>
            </a:spcBef>
            <a:spcAft>
              <a:spcPct val="15000"/>
            </a:spcAft>
            <a:buChar char="•"/>
          </a:pPr>
          <a:endParaRPr lang="en-US" sz="2100" kern="1200"/>
        </a:p>
        <a:p>
          <a:pPr marL="228600" lvl="1" indent="-228600" algn="l" defTabSz="933450">
            <a:lnSpc>
              <a:spcPct val="90000"/>
            </a:lnSpc>
            <a:spcBef>
              <a:spcPct val="0"/>
            </a:spcBef>
            <a:spcAft>
              <a:spcPct val="15000"/>
            </a:spcAft>
            <a:buChar char="•"/>
          </a:pPr>
          <a:r>
            <a:rPr lang="en-US" sz="2100" kern="1200"/>
            <a:t>Industry Examples:</a:t>
          </a:r>
        </a:p>
        <a:p>
          <a:pPr marL="457200" lvl="2" indent="-228600" algn="l" defTabSz="933450">
            <a:lnSpc>
              <a:spcPct val="90000"/>
            </a:lnSpc>
            <a:spcBef>
              <a:spcPct val="0"/>
            </a:spcBef>
            <a:spcAft>
              <a:spcPct val="15000"/>
            </a:spcAft>
            <a:buChar char="•"/>
          </a:pPr>
          <a:r>
            <a:rPr lang="en-US" sz="2100" kern="1200"/>
            <a:t>Automotive</a:t>
          </a:r>
        </a:p>
        <a:p>
          <a:pPr marL="457200" lvl="2" indent="-228600" algn="l" defTabSz="933450">
            <a:lnSpc>
              <a:spcPct val="90000"/>
            </a:lnSpc>
            <a:spcBef>
              <a:spcPct val="0"/>
            </a:spcBef>
            <a:spcAft>
              <a:spcPct val="15000"/>
            </a:spcAft>
            <a:buChar char="•"/>
          </a:pPr>
          <a:r>
            <a:rPr lang="en-US" sz="2100" kern="1200"/>
            <a:t>Aerospace</a:t>
          </a:r>
        </a:p>
        <a:p>
          <a:pPr marL="457200" lvl="2" indent="-228600" algn="l" defTabSz="933450">
            <a:lnSpc>
              <a:spcPct val="90000"/>
            </a:lnSpc>
            <a:spcBef>
              <a:spcPct val="0"/>
            </a:spcBef>
            <a:spcAft>
              <a:spcPct val="15000"/>
            </a:spcAft>
            <a:buChar char="•"/>
          </a:pPr>
          <a:r>
            <a:rPr lang="en-US" sz="2100" kern="1200"/>
            <a:t>Machinery equipment </a:t>
          </a:r>
        </a:p>
        <a:p>
          <a:pPr marL="457200" lvl="2" indent="-228600" algn="l" defTabSz="933450">
            <a:lnSpc>
              <a:spcPct val="90000"/>
            </a:lnSpc>
            <a:spcBef>
              <a:spcPct val="0"/>
            </a:spcBef>
            <a:spcAft>
              <a:spcPct val="15000"/>
            </a:spcAft>
            <a:buChar char="•"/>
          </a:pPr>
          <a:r>
            <a:rPr lang="en-US" sz="2100" kern="1200"/>
            <a:t>Farm equipment </a:t>
          </a:r>
        </a:p>
      </dsp:txBody>
      <dsp:txXfrm>
        <a:off x="5976143" y="572417"/>
        <a:ext cx="5728619" cy="4971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0BB86-FCED-4C49-8447-D973F3F96492}">
      <dsp:nvSpPr>
        <dsp:cNvPr id="0" name=""/>
        <dsp:cNvSpPr/>
      </dsp:nvSpPr>
      <dsp:spPr>
        <a:xfrm>
          <a:off x="0" y="0"/>
          <a:ext cx="12164499" cy="2304157"/>
        </a:xfrm>
        <a:prstGeom prst="roundRect">
          <a:avLst>
            <a:gd name="adj" fmla="val 10000"/>
          </a:avLst>
        </a:prstGeom>
        <a:solidFill>
          <a:schemeClr val="lt1">
            <a:alpha val="90000"/>
            <a:tint val="40000"/>
            <a:hueOff val="0"/>
            <a:satOff val="0"/>
            <a:lumOff val="0"/>
            <a:alphaOff val="0"/>
          </a:schemeClr>
        </a:solidFill>
        <a:ln w="1905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27560D-3059-488A-A305-481E6B5380CA}">
      <dsp:nvSpPr>
        <dsp:cNvPr id="0" name=""/>
        <dsp:cNvSpPr/>
      </dsp:nvSpPr>
      <dsp:spPr>
        <a:xfrm>
          <a:off x="368284" y="307221"/>
          <a:ext cx="2657657" cy="1689715"/>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E283FB-5AB3-4EBE-8ED8-A868C3E16415}">
      <dsp:nvSpPr>
        <dsp:cNvPr id="0" name=""/>
        <dsp:cNvSpPr/>
      </dsp:nvSpPr>
      <dsp:spPr>
        <a:xfrm rot="10800000">
          <a:off x="368284" y="2304157"/>
          <a:ext cx="2657657" cy="2816193"/>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Segment – Heterogeneity increased:</a:t>
          </a:r>
          <a:r>
            <a:rPr lang="en-US" sz="2200" kern="1200"/>
            <a:t> demand behavior diverged more by income and wealth</a:t>
          </a:r>
        </a:p>
      </dsp:txBody>
      <dsp:txXfrm rot="10800000">
        <a:off x="450016" y="2304157"/>
        <a:ext cx="2494193" cy="2734461"/>
      </dsp:txXfrm>
    </dsp:sp>
    <dsp:sp modelId="{4C0FF1EF-54D3-4513-BC78-3D4EBF746801}">
      <dsp:nvSpPr>
        <dsp:cNvPr id="0" name=""/>
        <dsp:cNvSpPr/>
      </dsp:nvSpPr>
      <dsp:spPr>
        <a:xfrm>
          <a:off x="3291708" y="307221"/>
          <a:ext cx="2657657" cy="1689715"/>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24000" b="-24000"/>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2DDFEC-809F-4082-A247-FA9172126E09}">
      <dsp:nvSpPr>
        <dsp:cNvPr id="0" name=""/>
        <dsp:cNvSpPr/>
      </dsp:nvSpPr>
      <dsp:spPr>
        <a:xfrm rot="10800000">
          <a:off x="3291708" y="2304157"/>
          <a:ext cx="2657657" cy="2816193"/>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Substitution toward value:</a:t>
          </a:r>
          <a:r>
            <a:rPr lang="en-US" sz="2200" kern="1200"/>
            <a:t> premium to mid or budget alternatives</a:t>
          </a:r>
        </a:p>
      </dsp:txBody>
      <dsp:txXfrm rot="10800000">
        <a:off x="3373440" y="2304157"/>
        <a:ext cx="2494193" cy="2734461"/>
      </dsp:txXfrm>
    </dsp:sp>
    <dsp:sp modelId="{C741DDCB-D9EA-44FB-AEC7-6E710E543203}">
      <dsp:nvSpPr>
        <dsp:cNvPr id="0" name=""/>
        <dsp:cNvSpPr/>
      </dsp:nvSpPr>
      <dsp:spPr>
        <a:xfrm>
          <a:off x="6215132" y="307221"/>
          <a:ext cx="2657657" cy="1689715"/>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24000" b="-24000"/>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B3CCB5-E87B-49B4-996F-B88C8BAD26A7}">
      <dsp:nvSpPr>
        <dsp:cNvPr id="0" name=""/>
        <dsp:cNvSpPr/>
      </dsp:nvSpPr>
      <dsp:spPr>
        <a:xfrm rot="10800000">
          <a:off x="6215132" y="2304157"/>
          <a:ext cx="2657657" cy="2816193"/>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Staycations: </a:t>
          </a:r>
          <a:r>
            <a:rPr lang="en-US" sz="2200" kern="1200"/>
            <a:t>consumers are optimizing costs towards smaller trips </a:t>
          </a:r>
        </a:p>
      </dsp:txBody>
      <dsp:txXfrm rot="10800000">
        <a:off x="6296864" y="2304157"/>
        <a:ext cx="2494193" cy="2734461"/>
      </dsp:txXfrm>
    </dsp:sp>
    <dsp:sp modelId="{13F28183-9286-48D6-A52F-9C779C7250A3}">
      <dsp:nvSpPr>
        <dsp:cNvPr id="0" name=""/>
        <dsp:cNvSpPr/>
      </dsp:nvSpPr>
      <dsp:spPr>
        <a:xfrm>
          <a:off x="9138556" y="307221"/>
          <a:ext cx="2657657" cy="1689715"/>
        </a:xfrm>
        <a:prstGeom prst="roundRect">
          <a:avLst>
            <a:gd name="adj" fmla="val 1000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24000" b="-24000"/>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E93AD3-ADAB-483B-95E0-BE218DBBFE66}">
      <dsp:nvSpPr>
        <dsp:cNvPr id="0" name=""/>
        <dsp:cNvSpPr/>
      </dsp:nvSpPr>
      <dsp:spPr>
        <a:xfrm rot="10800000">
          <a:off x="9138556" y="2304157"/>
          <a:ext cx="2657657" cy="2816193"/>
        </a:xfrm>
        <a:prstGeom prst="round2SameRect">
          <a:avLst>
            <a:gd name="adj1" fmla="val 10500"/>
            <a:gd name="adj2" fmla="val 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US" sz="2200" b="1" kern="1200"/>
            <a:t>Retail and goods: </a:t>
          </a:r>
          <a:r>
            <a:rPr lang="en-US" sz="2200" kern="1200"/>
            <a:t>value and essentials win over big discretionary purchases</a:t>
          </a:r>
        </a:p>
      </dsp:txBody>
      <dsp:txXfrm rot="10800000">
        <a:off x="9220288" y="2304157"/>
        <a:ext cx="2494193" cy="2734461"/>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0.80263</cdr:y>
    </cdr:from>
    <cdr:to>
      <cdr:x>1</cdr:x>
      <cdr:y>1</cdr:y>
    </cdr:to>
    <cdr:sp macro="" textlink="">
      <cdr:nvSpPr>
        <cdr:cNvPr id="2" name="TextBox 1">
          <a:extLst xmlns:a="http://schemas.openxmlformats.org/drawingml/2006/main">
            <a:ext uri="{FF2B5EF4-FFF2-40B4-BE49-F238E27FC236}">
              <a16:creationId xmlns:a16="http://schemas.microsoft.com/office/drawing/2014/main" id="{DB9C3EE4-8D7B-847C-E64D-38DD1197E0B8}"/>
            </a:ext>
          </a:extLst>
        </cdr:cNvPr>
        <cdr:cNvSpPr txBox="1"/>
      </cdr:nvSpPr>
      <cdr:spPr>
        <a:xfrm xmlns:a="http://schemas.openxmlformats.org/drawingml/2006/main">
          <a:off x="0" y="2788920"/>
          <a:ext cx="6217920" cy="685800"/>
        </a:xfrm>
        <a:prstGeom xmlns:a="http://schemas.openxmlformats.org/drawingml/2006/main" prst="rect">
          <a:avLst/>
        </a:prstGeom>
      </cdr:spPr>
      <cdr:txBody>
        <a:bodyPr xmlns:a="http://schemas.openxmlformats.org/drawingml/2006/main" vertOverflow="clip" wrap="square" rtlCol="0" anchor="b"/>
        <a:lstStyle xmlns:a="http://schemas.openxmlformats.org/drawingml/2006/main"/>
        <a:p xmlns:a="http://schemas.openxmlformats.org/drawingml/2006/main">
          <a:pPr algn="ctr"/>
          <a:r>
            <a:rPr lang="en-US" sz="1600">
              <a:solidFill>
                <a:sysClr val="windowText" lastClr="000000"/>
              </a:solidFill>
              <a:latin typeface="Arial Narrow" panose="020B0606020202030204" pitchFamily="34" charset="0"/>
            </a:rPr>
            <a:t>Inflation</a:t>
          </a:r>
        </a:p>
      </cdr:txBody>
    </cdr:sp>
  </cdr:relSizeAnchor>
  <cdr:relSizeAnchor xmlns:cdr="http://schemas.openxmlformats.org/drawingml/2006/chartDrawing">
    <cdr:from>
      <cdr:x>1.60825E-7</cdr:x>
      <cdr:y>0</cdr:y>
    </cdr:from>
    <cdr:to>
      <cdr:x>0.09926</cdr:x>
      <cdr:y>0.92544</cdr:y>
    </cdr:to>
    <cdr:sp macro="" textlink="">
      <cdr:nvSpPr>
        <cdr:cNvPr id="3" name="TextBox 2">
          <a:extLst xmlns:a="http://schemas.openxmlformats.org/drawingml/2006/main">
            <a:ext uri="{FF2B5EF4-FFF2-40B4-BE49-F238E27FC236}">
              <a16:creationId xmlns:a16="http://schemas.microsoft.com/office/drawing/2014/main" id="{A80F5369-E604-DD62-B4A0-59A62CF847C0}"/>
            </a:ext>
          </a:extLst>
        </cdr:cNvPr>
        <cdr:cNvSpPr txBox="1"/>
      </cdr:nvSpPr>
      <cdr:spPr>
        <a:xfrm xmlns:a="http://schemas.openxmlformats.org/drawingml/2006/main" rot="16200000">
          <a:off x="-1299209" y="1268730"/>
          <a:ext cx="3215640" cy="617220"/>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pPr algn="ctr"/>
          <a:r>
            <a:rPr lang="en-US" sz="1600">
              <a:solidFill>
                <a:sysClr val="windowText" lastClr="000000"/>
              </a:solidFill>
              <a:latin typeface="Arial Narrow" panose="020B0606020202030204" pitchFamily="34" charset="0"/>
            </a:rPr>
            <a:t>Unemployment</a:t>
          </a:r>
          <a:r>
            <a:rPr lang="en-US" sz="1600" baseline="0">
              <a:solidFill>
                <a:sysClr val="windowText" lastClr="000000"/>
              </a:solidFill>
              <a:latin typeface="Arial Narrow" panose="020B0606020202030204" pitchFamily="34" charset="0"/>
            </a:rPr>
            <a:t> Rate</a:t>
          </a:r>
          <a:endParaRPr lang="en-US" sz="1600">
            <a:solidFill>
              <a:sysClr val="windowText" lastClr="000000"/>
            </a:solidFill>
            <a:latin typeface="Arial Narrow" panose="020B0606020202030204" pitchFamily="34" charset="0"/>
          </a:endParaRPr>
        </a:p>
      </cdr:txBody>
    </cdr:sp>
  </cdr:relSizeAnchor>
  <cdr:relSizeAnchor xmlns:cdr="http://schemas.openxmlformats.org/drawingml/2006/chartDrawing">
    <cdr:from>
      <cdr:x>0.36034</cdr:x>
      <cdr:y>0.03587</cdr:y>
    </cdr:from>
    <cdr:to>
      <cdr:x>0.36034</cdr:x>
      <cdr:y>0.79903</cdr:y>
    </cdr:to>
    <cdr:cxnSp macro="">
      <cdr:nvCxnSpPr>
        <cdr:cNvPr id="5" name="Straight Connector 4">
          <a:extLst xmlns:a="http://schemas.openxmlformats.org/drawingml/2006/main">
            <a:ext uri="{FF2B5EF4-FFF2-40B4-BE49-F238E27FC236}">
              <a16:creationId xmlns:a16="http://schemas.microsoft.com/office/drawing/2014/main" id="{5F9F6A99-8F47-8CD1-B2B3-BA857B51F8A0}"/>
            </a:ext>
          </a:extLst>
        </cdr:cNvPr>
        <cdr:cNvCxnSpPr/>
      </cdr:nvCxnSpPr>
      <cdr:spPr>
        <a:xfrm xmlns:a="http://schemas.openxmlformats.org/drawingml/2006/main" flipV="1">
          <a:off x="3944857" y="158912"/>
          <a:ext cx="0" cy="3380971"/>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0.11422</cdr:x>
      <cdr:y>0.63026</cdr:y>
    </cdr:from>
    <cdr:to>
      <cdr:x>0.95408</cdr:x>
      <cdr:y>0.63538</cdr:y>
    </cdr:to>
    <cdr:cxnSp macro="">
      <cdr:nvCxnSpPr>
        <cdr:cNvPr id="7" name="Straight Connector 6">
          <a:extLst xmlns:a="http://schemas.openxmlformats.org/drawingml/2006/main">
            <a:ext uri="{FF2B5EF4-FFF2-40B4-BE49-F238E27FC236}">
              <a16:creationId xmlns:a16="http://schemas.microsoft.com/office/drawing/2014/main" id="{4A40FFC3-8944-5A6B-12ED-C54DF31A3183}"/>
            </a:ext>
          </a:extLst>
        </cdr:cNvPr>
        <cdr:cNvCxnSpPr/>
      </cdr:nvCxnSpPr>
      <cdr:spPr>
        <a:xfrm xmlns:a="http://schemas.openxmlformats.org/drawingml/2006/main">
          <a:off x="974421" y="2627989"/>
          <a:ext cx="7165141" cy="21348"/>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0.21718</cdr:x>
      <cdr:y>0.62281</cdr:y>
    </cdr:from>
    <cdr:to>
      <cdr:x>0.3681</cdr:x>
      <cdr:y>0.7193</cdr:y>
    </cdr:to>
    <cdr:sp macro="" textlink="">
      <cdr:nvSpPr>
        <cdr:cNvPr id="4" name="TextBox 3">
          <a:extLst xmlns:a="http://schemas.openxmlformats.org/drawingml/2006/main">
            <a:ext uri="{FF2B5EF4-FFF2-40B4-BE49-F238E27FC236}">
              <a16:creationId xmlns:a16="http://schemas.microsoft.com/office/drawing/2014/main" id="{DC5D3DCF-7606-8957-7790-173CBC8A338E}"/>
            </a:ext>
          </a:extLst>
        </cdr:cNvPr>
        <cdr:cNvSpPr txBox="1"/>
      </cdr:nvSpPr>
      <cdr:spPr>
        <a:xfrm xmlns:a="http://schemas.openxmlformats.org/drawingml/2006/main">
          <a:off x="1348740" y="2164080"/>
          <a:ext cx="937260" cy="3352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0.21785</cdr:x>
      <cdr:y>0.61861</cdr:y>
    </cdr:from>
    <cdr:to>
      <cdr:x>0.37</cdr:x>
      <cdr:y>0.69755</cdr:y>
    </cdr:to>
    <cdr:sp macro="" textlink="">
      <cdr:nvSpPr>
        <cdr:cNvPr id="6" name="TextBox 5">
          <a:extLst xmlns:a="http://schemas.openxmlformats.org/drawingml/2006/main">
            <a:ext uri="{FF2B5EF4-FFF2-40B4-BE49-F238E27FC236}">
              <a16:creationId xmlns:a16="http://schemas.microsoft.com/office/drawing/2014/main" id="{8B492E0A-D759-F348-F683-99F0ADAD8721}"/>
            </a:ext>
          </a:extLst>
        </cdr:cNvPr>
        <cdr:cNvSpPr txBox="1"/>
      </cdr:nvSpPr>
      <cdr:spPr>
        <a:xfrm xmlns:a="http://schemas.openxmlformats.org/drawingml/2006/main">
          <a:off x="1858575" y="2581262"/>
          <a:ext cx="1298045" cy="32939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a:solidFill>
                <a:srgbClr val="117FA8"/>
              </a:solidFill>
            </a:rPr>
            <a:t>2020-Q1</a:t>
          </a:r>
        </a:p>
      </cdr:txBody>
    </cdr:sp>
  </cdr:relSizeAnchor>
  <cdr:relSizeAnchor xmlns:cdr="http://schemas.openxmlformats.org/drawingml/2006/chartDrawing">
    <cdr:from>
      <cdr:x>0.19959</cdr:x>
      <cdr:y>0.02558</cdr:y>
    </cdr:from>
    <cdr:to>
      <cdr:x>0.35174</cdr:x>
      <cdr:y>0.10453</cdr:y>
    </cdr:to>
    <cdr:sp macro="" textlink="">
      <cdr:nvSpPr>
        <cdr:cNvPr id="12" name="TextBox 1">
          <a:extLst xmlns:a="http://schemas.openxmlformats.org/drawingml/2006/main">
            <a:ext uri="{FF2B5EF4-FFF2-40B4-BE49-F238E27FC236}">
              <a16:creationId xmlns:a16="http://schemas.microsoft.com/office/drawing/2014/main" id="{8B7BD01F-C9D3-E7C6-7DAB-19BE5B416E1B}"/>
            </a:ext>
          </a:extLst>
        </cdr:cNvPr>
        <cdr:cNvSpPr txBox="1"/>
      </cdr:nvSpPr>
      <cdr:spPr>
        <a:xfrm xmlns:a="http://schemas.openxmlformats.org/drawingml/2006/main">
          <a:off x="1239520" y="88900"/>
          <a:ext cx="944880" cy="2743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117FA8"/>
              </a:solidFill>
            </a:rPr>
            <a:t>2020-Q2</a:t>
          </a:r>
        </a:p>
      </cdr:txBody>
    </cdr:sp>
  </cdr:relSizeAnchor>
  <cdr:relSizeAnchor xmlns:cdr="http://schemas.openxmlformats.org/drawingml/2006/chartDrawing">
    <cdr:from>
      <cdr:x>0.67861</cdr:x>
      <cdr:y>0.64629</cdr:y>
    </cdr:from>
    <cdr:to>
      <cdr:x>0.83075</cdr:x>
      <cdr:y>0.72523</cdr:y>
    </cdr:to>
    <cdr:sp macro="" textlink="">
      <cdr:nvSpPr>
        <cdr:cNvPr id="13" name="TextBox 1">
          <a:extLst xmlns:a="http://schemas.openxmlformats.org/drawingml/2006/main">
            <a:ext uri="{FF2B5EF4-FFF2-40B4-BE49-F238E27FC236}">
              <a16:creationId xmlns:a16="http://schemas.microsoft.com/office/drawing/2014/main" id="{49C16562-3B8B-671E-3A33-3BA63A5923FD}"/>
            </a:ext>
          </a:extLst>
        </cdr:cNvPr>
        <cdr:cNvSpPr txBox="1"/>
      </cdr:nvSpPr>
      <cdr:spPr>
        <a:xfrm xmlns:a="http://schemas.openxmlformats.org/drawingml/2006/main">
          <a:off x="5789451" y="2696793"/>
          <a:ext cx="1297959" cy="3293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117FA8"/>
              </a:solidFill>
            </a:rPr>
            <a:t>2022-Q1</a:t>
          </a:r>
        </a:p>
      </cdr:txBody>
    </cdr:sp>
  </cdr:relSizeAnchor>
  <cdr:relSizeAnchor xmlns:cdr="http://schemas.openxmlformats.org/drawingml/2006/chartDrawing">
    <cdr:from>
      <cdr:x>0.49117</cdr:x>
      <cdr:y>0.68451</cdr:y>
    </cdr:from>
    <cdr:to>
      <cdr:x>0.58974</cdr:x>
      <cdr:y>0.76346</cdr:y>
    </cdr:to>
    <cdr:sp macro="" textlink="">
      <cdr:nvSpPr>
        <cdr:cNvPr id="14" name="TextBox 1">
          <a:extLst xmlns:a="http://schemas.openxmlformats.org/drawingml/2006/main">
            <a:ext uri="{FF2B5EF4-FFF2-40B4-BE49-F238E27FC236}">
              <a16:creationId xmlns:a16="http://schemas.microsoft.com/office/drawing/2014/main" id="{A0E8151B-A683-E958-B5D3-BC06E77B875B}"/>
            </a:ext>
          </a:extLst>
        </cdr:cNvPr>
        <cdr:cNvSpPr txBox="1"/>
      </cdr:nvSpPr>
      <cdr:spPr>
        <a:xfrm xmlns:a="http://schemas.openxmlformats.org/drawingml/2006/main">
          <a:off x="4190374" y="2741516"/>
          <a:ext cx="840922" cy="3161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a:solidFill>
                <a:srgbClr val="87AA45"/>
              </a:solidFill>
            </a:rPr>
            <a:t>1969</a:t>
          </a:r>
        </a:p>
      </cdr:txBody>
    </cdr:sp>
  </cdr:relSizeAnchor>
  <cdr:relSizeAnchor xmlns:cdr="http://schemas.openxmlformats.org/drawingml/2006/chartDrawing">
    <cdr:from>
      <cdr:x>0.10634</cdr:x>
      <cdr:y>0.28874</cdr:y>
    </cdr:from>
    <cdr:to>
      <cdr:x>0.26994</cdr:x>
      <cdr:y>0.37939</cdr:y>
    </cdr:to>
    <cdr:sp macro="" textlink="">
      <cdr:nvSpPr>
        <cdr:cNvPr id="16" name="TextBox 1">
          <a:extLst xmlns:a="http://schemas.openxmlformats.org/drawingml/2006/main">
            <a:ext uri="{FF2B5EF4-FFF2-40B4-BE49-F238E27FC236}">
              <a16:creationId xmlns:a16="http://schemas.microsoft.com/office/drawing/2014/main" id="{B95DC456-1C60-7A40-8A64-87BCBFB5EE37}"/>
            </a:ext>
          </a:extLst>
        </cdr:cNvPr>
        <cdr:cNvSpPr txBox="1"/>
      </cdr:nvSpPr>
      <cdr:spPr>
        <a:xfrm xmlns:a="http://schemas.openxmlformats.org/drawingml/2006/main">
          <a:off x="907224" y="1204829"/>
          <a:ext cx="1395729" cy="3782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87AA45"/>
              </a:solidFill>
            </a:rPr>
            <a:t>Recession</a:t>
          </a:r>
        </a:p>
      </cdr:txBody>
    </cdr:sp>
  </cdr:relSizeAnchor>
  <cdr:relSizeAnchor xmlns:cdr="http://schemas.openxmlformats.org/drawingml/2006/chartDrawing">
    <cdr:from>
      <cdr:x>0.81963</cdr:x>
      <cdr:y>0.26972</cdr:y>
    </cdr:from>
    <cdr:to>
      <cdr:x>1</cdr:x>
      <cdr:y>0.36036</cdr:y>
    </cdr:to>
    <cdr:sp macro="" textlink="">
      <cdr:nvSpPr>
        <cdr:cNvPr id="17" name="TextBox 1">
          <a:extLst xmlns:a="http://schemas.openxmlformats.org/drawingml/2006/main">
            <a:ext uri="{FF2B5EF4-FFF2-40B4-BE49-F238E27FC236}">
              <a16:creationId xmlns:a16="http://schemas.microsoft.com/office/drawing/2014/main" id="{8B78CC85-BF0F-A791-AF86-E36E78170072}"/>
            </a:ext>
          </a:extLst>
        </cdr:cNvPr>
        <cdr:cNvSpPr txBox="1"/>
      </cdr:nvSpPr>
      <cdr:spPr>
        <a:xfrm xmlns:a="http://schemas.openxmlformats.org/drawingml/2006/main">
          <a:off x="6992552" y="1125464"/>
          <a:ext cx="1538800" cy="3782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87AA45"/>
              </a:solidFill>
            </a:rPr>
            <a:t>Stagflation</a:t>
          </a:r>
        </a:p>
      </cdr:txBody>
    </cdr:sp>
  </cdr:relSizeAnchor>
  <cdr:relSizeAnchor xmlns:cdr="http://schemas.openxmlformats.org/drawingml/2006/chartDrawing">
    <cdr:from>
      <cdr:x>0.81547</cdr:x>
      <cdr:y>0.68464</cdr:y>
    </cdr:from>
    <cdr:to>
      <cdr:x>1</cdr:x>
      <cdr:y>0.77528</cdr:y>
    </cdr:to>
    <cdr:sp macro="" textlink="">
      <cdr:nvSpPr>
        <cdr:cNvPr id="18" name="TextBox 1">
          <a:extLst xmlns:a="http://schemas.openxmlformats.org/drawingml/2006/main">
            <a:ext uri="{FF2B5EF4-FFF2-40B4-BE49-F238E27FC236}">
              <a16:creationId xmlns:a16="http://schemas.microsoft.com/office/drawing/2014/main" id="{D1D09537-6DCF-A682-DEE9-6D0A6C1560F9}"/>
            </a:ext>
          </a:extLst>
        </cdr:cNvPr>
        <cdr:cNvSpPr txBox="1"/>
      </cdr:nvSpPr>
      <cdr:spPr>
        <a:xfrm xmlns:a="http://schemas.openxmlformats.org/drawingml/2006/main">
          <a:off x="6957060" y="2742037"/>
          <a:ext cx="1574292" cy="36303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87AA45"/>
              </a:solidFill>
            </a:rPr>
            <a:t>Overheating</a:t>
          </a:r>
        </a:p>
      </cdr:txBody>
    </cdr:sp>
  </cdr:relSizeAnchor>
  <cdr:relSizeAnchor xmlns:cdr="http://schemas.openxmlformats.org/drawingml/2006/chartDrawing">
    <cdr:from>
      <cdr:x>0.10879</cdr:x>
      <cdr:y>0.69444</cdr:y>
    </cdr:from>
    <cdr:to>
      <cdr:x>0.3047</cdr:x>
      <cdr:y>0.78509</cdr:y>
    </cdr:to>
    <cdr:sp macro="" textlink="">
      <cdr:nvSpPr>
        <cdr:cNvPr id="19" name="TextBox 1">
          <a:extLst xmlns:a="http://schemas.openxmlformats.org/drawingml/2006/main">
            <a:ext uri="{FF2B5EF4-FFF2-40B4-BE49-F238E27FC236}">
              <a16:creationId xmlns:a16="http://schemas.microsoft.com/office/drawing/2014/main" id="{696BD24D-2522-3174-26E6-0EC17EF570EB}"/>
            </a:ext>
          </a:extLst>
        </cdr:cNvPr>
        <cdr:cNvSpPr txBox="1"/>
      </cdr:nvSpPr>
      <cdr:spPr>
        <a:xfrm xmlns:a="http://schemas.openxmlformats.org/drawingml/2006/main">
          <a:off x="675640" y="2413000"/>
          <a:ext cx="1216660" cy="31496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rgbClr val="87AA45"/>
              </a:solidFill>
            </a:rPr>
            <a:t>Goldilocks</a:t>
          </a:r>
        </a:p>
      </cdr:txBody>
    </cdr:sp>
  </cdr:relSizeAnchor>
  <cdr:relSizeAnchor xmlns:cdr="http://schemas.openxmlformats.org/drawingml/2006/chartDrawing">
    <cdr:from>
      <cdr:x>0.17699</cdr:x>
      <cdr:y>0.16756</cdr:y>
    </cdr:from>
    <cdr:to>
      <cdr:x>0.32914</cdr:x>
      <cdr:y>0.24651</cdr:y>
    </cdr:to>
    <cdr:sp macro="" textlink="">
      <cdr:nvSpPr>
        <cdr:cNvPr id="21" name="TextBox 1">
          <a:extLst xmlns:a="http://schemas.openxmlformats.org/drawingml/2006/main">
            <a:ext uri="{FF2B5EF4-FFF2-40B4-BE49-F238E27FC236}">
              <a16:creationId xmlns:a16="http://schemas.microsoft.com/office/drawing/2014/main" id="{54D5721D-549D-BFA2-6F58-601023820BE3}"/>
            </a:ext>
          </a:extLst>
        </cdr:cNvPr>
        <cdr:cNvSpPr txBox="1"/>
      </cdr:nvSpPr>
      <cdr:spPr>
        <a:xfrm xmlns:a="http://schemas.openxmlformats.org/drawingml/2006/main">
          <a:off x="1509989" y="698664"/>
          <a:ext cx="1298045" cy="3291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a:solidFill>
                <a:srgbClr val="87AA45"/>
              </a:solidFill>
            </a:rPr>
            <a:t>2009</a:t>
          </a:r>
        </a:p>
      </cdr:txBody>
    </cdr:sp>
  </cdr:relSizeAnchor>
  <cdr:relSizeAnchor xmlns:cdr="http://schemas.openxmlformats.org/drawingml/2006/chartDrawing">
    <cdr:from>
      <cdr:x>0.29445</cdr:x>
      <cdr:y>0.6843</cdr:y>
    </cdr:from>
    <cdr:to>
      <cdr:x>0.4466</cdr:x>
      <cdr:y>0.76324</cdr:y>
    </cdr:to>
    <cdr:sp macro="" textlink="">
      <cdr:nvSpPr>
        <cdr:cNvPr id="22" name="TextBox 1">
          <a:extLst xmlns:a="http://schemas.openxmlformats.org/drawingml/2006/main">
            <a:ext uri="{FF2B5EF4-FFF2-40B4-BE49-F238E27FC236}">
              <a16:creationId xmlns:a16="http://schemas.microsoft.com/office/drawing/2014/main" id="{71B1980A-DF95-EB85-9B02-A21A63EB7D90}"/>
            </a:ext>
          </a:extLst>
        </cdr:cNvPr>
        <cdr:cNvSpPr txBox="1"/>
      </cdr:nvSpPr>
      <cdr:spPr>
        <a:xfrm xmlns:a="http://schemas.openxmlformats.org/drawingml/2006/main">
          <a:off x="2512060" y="2740660"/>
          <a:ext cx="1298022" cy="3161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a:solidFill>
                <a:srgbClr val="87AA45"/>
              </a:solidFill>
            </a:rPr>
            <a:t>2019</a:t>
          </a:r>
        </a:p>
      </cdr:txBody>
    </cdr:sp>
  </cdr:relSizeAnchor>
  <cdr:relSizeAnchor xmlns:cdr="http://schemas.openxmlformats.org/drawingml/2006/chartDrawing">
    <cdr:from>
      <cdr:x>0.86638</cdr:x>
      <cdr:y>0.42555</cdr:y>
    </cdr:from>
    <cdr:to>
      <cdr:x>0.95713</cdr:x>
      <cdr:y>0.50449</cdr:y>
    </cdr:to>
    <cdr:sp macro="" textlink="">
      <cdr:nvSpPr>
        <cdr:cNvPr id="23" name="TextBox 1">
          <a:extLst xmlns:a="http://schemas.openxmlformats.org/drawingml/2006/main">
            <a:ext uri="{FF2B5EF4-FFF2-40B4-BE49-F238E27FC236}">
              <a16:creationId xmlns:a16="http://schemas.microsoft.com/office/drawing/2014/main" id="{615BB063-062F-A60B-C8F8-F32BDB3E6ECE}"/>
            </a:ext>
          </a:extLst>
        </cdr:cNvPr>
        <cdr:cNvSpPr txBox="1"/>
      </cdr:nvSpPr>
      <cdr:spPr>
        <a:xfrm xmlns:a="http://schemas.openxmlformats.org/drawingml/2006/main">
          <a:off x="7391400" y="1704340"/>
          <a:ext cx="774192" cy="3161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a:solidFill>
                <a:srgbClr val="87AA45"/>
              </a:solidFill>
            </a:rPr>
            <a:t>1980</a:t>
          </a:r>
        </a:p>
      </cdr:txBody>
    </cdr:sp>
  </cdr:relSizeAnchor>
  <cdr:relSizeAnchor xmlns:cdr="http://schemas.openxmlformats.org/drawingml/2006/chartDrawing">
    <cdr:from>
      <cdr:x>0.40587</cdr:x>
      <cdr:y>0.62834</cdr:y>
    </cdr:from>
    <cdr:to>
      <cdr:x>0.46815</cdr:x>
      <cdr:y>0.65282</cdr:y>
    </cdr:to>
    <cdr:sp macro="" textlink="">
      <cdr:nvSpPr>
        <cdr:cNvPr id="11" name="TextBox 10">
          <a:extLst xmlns:a="http://schemas.openxmlformats.org/drawingml/2006/main">
            <a:ext uri="{FF2B5EF4-FFF2-40B4-BE49-F238E27FC236}">
              <a16:creationId xmlns:a16="http://schemas.microsoft.com/office/drawing/2014/main" id="{7497B1CC-A476-C9DA-E166-E2D1CD9ACFF4}"/>
            </a:ext>
          </a:extLst>
        </cdr:cNvPr>
        <cdr:cNvSpPr txBox="1"/>
      </cdr:nvSpPr>
      <cdr:spPr>
        <a:xfrm xmlns:a="http://schemas.openxmlformats.org/drawingml/2006/main">
          <a:off x="7324725" y="8067676"/>
          <a:ext cx="1123950" cy="3143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0.39949</cdr:x>
      <cdr:y>0.5691</cdr:y>
    </cdr:from>
    <cdr:to>
      <cdr:x>0.53238</cdr:x>
      <cdr:y>0.64723</cdr:y>
    </cdr:to>
    <cdr:sp macro="" textlink="">
      <cdr:nvSpPr>
        <cdr:cNvPr id="15" name="TextBox 14">
          <a:extLst xmlns:a="http://schemas.openxmlformats.org/drawingml/2006/main">
            <a:ext uri="{FF2B5EF4-FFF2-40B4-BE49-F238E27FC236}">
              <a16:creationId xmlns:a16="http://schemas.microsoft.com/office/drawing/2014/main" id="{A126DF95-A151-68E2-4B4D-394FB3A09EF0}"/>
            </a:ext>
          </a:extLst>
        </cdr:cNvPr>
        <cdr:cNvSpPr txBox="1"/>
      </cdr:nvSpPr>
      <cdr:spPr>
        <a:xfrm xmlns:a="http://schemas.openxmlformats.org/drawingml/2006/main">
          <a:off x="4373402" y="2521258"/>
          <a:ext cx="1454826" cy="3461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kern="1200" dirty="0">
              <a:solidFill>
                <a:srgbClr val="117FA8"/>
              </a:solidFill>
            </a:rPr>
            <a:t>2025-Q3</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126779AD-77E4-28F1-2BE7-1D022A5E4F95}"/>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dr:relSizeAnchor xmlns:cdr="http://schemas.openxmlformats.org/drawingml/2006/chartDrawing">
    <cdr:from>
      <cdr:x>0.74229</cdr:x>
      <cdr:y>0.19018</cdr:y>
    </cdr:from>
    <cdr:to>
      <cdr:x>0.93312</cdr:x>
      <cdr:y>0.36885</cdr:y>
    </cdr:to>
    <cdr:sp macro="" textlink="">
      <cdr:nvSpPr>
        <cdr:cNvPr id="4" name="TextBox 3">
          <a:extLst xmlns:a="http://schemas.openxmlformats.org/drawingml/2006/main">
            <a:ext uri="{FF2B5EF4-FFF2-40B4-BE49-F238E27FC236}">
              <a16:creationId xmlns:a16="http://schemas.microsoft.com/office/drawing/2014/main" id="{EDF2DE44-0AA9-8299-51F6-BAAD3D11810A}"/>
            </a:ext>
          </a:extLst>
        </cdr:cNvPr>
        <cdr:cNvSpPr txBox="1"/>
      </cdr:nvSpPr>
      <cdr:spPr>
        <a:xfrm xmlns:a="http://schemas.openxmlformats.org/drawingml/2006/main">
          <a:off x="8259388" y="881362"/>
          <a:ext cx="2123349" cy="8280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kern="1200" baseline="0" dirty="0">
              <a:solidFill>
                <a:schemeClr val="tx1"/>
              </a:solidFill>
              <a:latin typeface="Arial Narrow" panose="020B0606020202030204" pitchFamily="34" charset="0"/>
            </a:rPr>
            <a:t>Under Announced Tariffs</a:t>
          </a:r>
        </a:p>
        <a:p xmlns:a="http://schemas.openxmlformats.org/drawingml/2006/main">
          <a:r>
            <a:rPr lang="en-US" sz="1600" kern="1200" baseline="0" dirty="0">
              <a:solidFill>
                <a:schemeClr val="tx1"/>
              </a:solidFill>
              <a:latin typeface="Arial Narrow" panose="020B0606020202030204" pitchFamily="34" charset="0"/>
            </a:rPr>
            <a:t>without substitution: 18% </a:t>
          </a:r>
          <a:endParaRPr lang="en-US" sz="1600" kern="1200" dirty="0">
            <a:solidFill>
              <a:schemeClr val="tx1"/>
            </a:solidFill>
            <a:latin typeface="Arial Narrow" panose="020B0606020202030204" pitchFamily="34" charset="0"/>
          </a:endParaRPr>
        </a:p>
      </cdr:txBody>
    </cdr:sp>
  </cdr:relSizeAnchor>
  <cdr:relSizeAnchor xmlns:cdr="http://schemas.openxmlformats.org/drawingml/2006/chartDrawing">
    <cdr:from>
      <cdr:x>0.74275</cdr:x>
      <cdr:y>0.35716</cdr:y>
    </cdr:from>
    <cdr:to>
      <cdr:x>0.91296</cdr:x>
      <cdr:y>0.44476</cdr:y>
    </cdr:to>
    <cdr:sp macro="" textlink="">
      <cdr:nvSpPr>
        <cdr:cNvPr id="3" name="TextBox 1">
          <a:extLst xmlns:a="http://schemas.openxmlformats.org/drawingml/2006/main">
            <a:ext uri="{FF2B5EF4-FFF2-40B4-BE49-F238E27FC236}">
              <a16:creationId xmlns:a16="http://schemas.microsoft.com/office/drawing/2014/main" id="{7C12C1B2-29FB-0B4F-5C75-4490E0414C14}"/>
            </a:ext>
          </a:extLst>
        </cdr:cNvPr>
        <cdr:cNvSpPr txBox="1"/>
      </cdr:nvSpPr>
      <cdr:spPr>
        <a:xfrm xmlns:a="http://schemas.openxmlformats.org/drawingml/2006/main">
          <a:off x="8264510" y="1655204"/>
          <a:ext cx="1893912" cy="40597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kern="1200" baseline="0" dirty="0">
              <a:latin typeface="Arial Narrow" panose="020B0606020202030204" pitchFamily="34" charset="0"/>
            </a:rPr>
            <a:t>Realized Tariff Rate: 11% </a:t>
          </a:r>
          <a:endParaRPr lang="en-US" sz="1600" kern="1200" dirty="0">
            <a:latin typeface="Arial Narrow" panose="020B0606020202030204" pitchFamily="34" charset="0"/>
          </a:endParaRPr>
        </a:p>
      </cdr:txBody>
    </cdr:sp>
  </cdr:relSizeAnchor>
  <cdr:relSizeAnchor xmlns:cdr="http://schemas.openxmlformats.org/drawingml/2006/chartDrawing">
    <cdr:from>
      <cdr:x>0.87307</cdr:x>
      <cdr:y>0.44615</cdr:y>
    </cdr:from>
    <cdr:to>
      <cdr:x>0.92148</cdr:x>
      <cdr:y>0.48865</cdr:y>
    </cdr:to>
    <cdr:cxnSp macro="">
      <cdr:nvCxnSpPr>
        <cdr:cNvPr id="6" name="Straight Arrow Connector 5">
          <a:extLst xmlns:a="http://schemas.openxmlformats.org/drawingml/2006/main">
            <a:ext uri="{FF2B5EF4-FFF2-40B4-BE49-F238E27FC236}">
              <a16:creationId xmlns:a16="http://schemas.microsoft.com/office/drawing/2014/main" id="{7B4DBF27-E216-3884-EF4E-0487E8BAAEF9}"/>
            </a:ext>
          </a:extLst>
        </cdr:cNvPr>
        <cdr:cNvCxnSpPr/>
      </cdr:nvCxnSpPr>
      <cdr:spPr>
        <a:xfrm xmlns:a="http://schemas.openxmlformats.org/drawingml/2006/main">
          <a:off x="9714536" y="2067636"/>
          <a:ext cx="538691" cy="196939"/>
        </a:xfrm>
        <a:prstGeom xmlns:a="http://schemas.openxmlformats.org/drawingml/2006/main" prst="straightConnector1">
          <a:avLst/>
        </a:prstGeom>
        <a:ln xmlns:a="http://schemas.openxmlformats.org/drawingml/2006/main" w="12700">
          <a:solidFill>
            <a:schemeClr val="accent2"/>
          </a:solidFill>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CC714296-5827-D496-A8B0-5D21E980205F}"/>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Year/</a:t>
          </a:r>
          <a:r>
            <a:rPr lang="en-US" sz="1600" kern="1200" baseline="0">
              <a:latin typeface="Arial Narrow" panose="020B0606020202030204" pitchFamily="34" charset="0"/>
            </a:rPr>
            <a:t>Year % Change</a:t>
          </a:r>
          <a:endParaRPr lang="en-US" sz="1600" kern="1200">
            <a:latin typeface="Arial Narrow" panose="020B060602020203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0.27469</cdr:x>
      <cdr:y>0.10101</cdr:y>
    </cdr:to>
    <cdr:sp macro="" textlink="">
      <cdr:nvSpPr>
        <cdr:cNvPr id="2" name="TextBox 1">
          <a:extLst xmlns:a="http://schemas.openxmlformats.org/drawingml/2006/main">
            <a:ext uri="{FF2B5EF4-FFF2-40B4-BE49-F238E27FC236}">
              <a16:creationId xmlns:a16="http://schemas.microsoft.com/office/drawing/2014/main" id="{0190CEF1-EDB4-57BF-2881-54B966E4FBD0}"/>
            </a:ext>
          </a:extLst>
        </cdr:cNvPr>
        <cdr:cNvSpPr txBox="1"/>
      </cdr:nvSpPr>
      <cdr:spPr>
        <a:xfrm xmlns:a="http://schemas.openxmlformats.org/drawingml/2006/main">
          <a:off x="0" y="0"/>
          <a:ext cx="238125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Year/Year</a:t>
          </a:r>
          <a:r>
            <a:rPr lang="en-US" sz="1600" kern="1200" baseline="0">
              <a:latin typeface="Arial Narrow" panose="020B0606020202030204" pitchFamily="34" charset="0"/>
            </a:rPr>
            <a:t> % Change</a:t>
          </a:r>
          <a:endParaRPr lang="en-US" sz="1600" kern="1200">
            <a:latin typeface="Arial Narrow" panose="020B0606020202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5F564E95-8F03-3F32-8CC7-676079979C2D}"/>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 Billions</a:t>
          </a: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78A33C29-A72A-C95F-F8C4-AE07D3F628B8}"/>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Year/Year % Change</a:t>
          </a: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413C63C3-2F46-30E6-2293-FB072EC242DC}"/>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Index, 50+=Increasing</a:t>
          </a: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0.42661</cdr:x>
      <cdr:y>0.10101</cdr:y>
    </cdr:to>
    <cdr:sp macro="" textlink="">
      <cdr:nvSpPr>
        <cdr:cNvPr id="2" name="TextBox 1">
          <a:extLst xmlns:a="http://schemas.openxmlformats.org/drawingml/2006/main">
            <a:ext uri="{FF2B5EF4-FFF2-40B4-BE49-F238E27FC236}">
              <a16:creationId xmlns:a16="http://schemas.microsoft.com/office/drawing/2014/main" id="{7D9B6DF4-A1A1-0709-B7C9-AA65B8B83224}"/>
            </a:ext>
          </a:extLst>
        </cdr:cNvPr>
        <cdr:cNvSpPr txBox="1"/>
      </cdr:nvSpPr>
      <cdr:spPr>
        <a:xfrm xmlns:a="http://schemas.openxmlformats.org/drawingml/2006/main">
          <a:off x="0" y="0"/>
          <a:ext cx="177165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Year/Year % Change</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cdr:y>
    </cdr:from>
    <cdr:to>
      <cdr:x>0.43043</cdr:x>
      <cdr:y>0.10101</cdr:y>
    </cdr:to>
    <cdr:sp macro="" textlink="">
      <cdr:nvSpPr>
        <cdr:cNvPr id="2" name="TextBox 1">
          <a:extLst xmlns:a="http://schemas.openxmlformats.org/drawingml/2006/main">
            <a:ext uri="{FF2B5EF4-FFF2-40B4-BE49-F238E27FC236}">
              <a16:creationId xmlns:a16="http://schemas.microsoft.com/office/drawing/2014/main" id="{82FD5915-7F18-133A-0360-98D6347DD0D0}"/>
            </a:ext>
          </a:extLst>
        </cdr:cNvPr>
        <cdr:cNvSpPr txBox="1"/>
      </cdr:nvSpPr>
      <cdr:spPr>
        <a:xfrm xmlns:a="http://schemas.openxmlformats.org/drawingml/2006/main">
          <a:off x="0" y="0"/>
          <a:ext cx="188595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Year/Year % Change</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95387906-6113-4999-5018-9D7775D83E01}"/>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Percentage of Output</a:t>
          </a: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cdr:y>
    </cdr:from>
    <cdr:to>
      <cdr:x>0.29721</cdr:x>
      <cdr:y>0.10101</cdr:y>
    </cdr:to>
    <cdr:sp macro="" textlink="">
      <cdr:nvSpPr>
        <cdr:cNvPr id="2" name="TextBox 1">
          <a:extLst xmlns:a="http://schemas.openxmlformats.org/drawingml/2006/main">
            <a:ext uri="{FF2B5EF4-FFF2-40B4-BE49-F238E27FC236}">
              <a16:creationId xmlns:a16="http://schemas.microsoft.com/office/drawing/2014/main" id="{92E27DB9-B42A-2E3A-1D07-55086F531457}"/>
            </a:ext>
          </a:extLst>
        </cdr:cNvPr>
        <cdr:cNvSpPr txBox="1"/>
      </cdr:nvSpPr>
      <cdr:spPr>
        <a:xfrm xmlns:a="http://schemas.openxmlformats.org/drawingml/2006/main">
          <a:off x="0" y="0"/>
          <a:ext cx="2576512"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baseline="0" dirty="0">
              <a:latin typeface="Arial Narrow" panose="020B0606020202030204" pitchFamily="34" charset="0"/>
            </a:rPr>
            <a:t>Thousands per Capita, </a:t>
          </a:r>
          <a:r>
            <a:rPr lang="en-US" sz="1600" kern="1200" dirty="0">
              <a:latin typeface="Arial Narrow" panose="020B0606020202030204" pitchFamily="34" charset="0"/>
            </a:rPr>
            <a:t>2017 dollars</a:t>
          </a: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cdr:y>
    </cdr:from>
    <cdr:to>
      <cdr:x>0.48454</cdr:x>
      <cdr:y>0.12244</cdr:y>
    </cdr:to>
    <cdr:sp macro="" textlink="">
      <cdr:nvSpPr>
        <cdr:cNvPr id="2" name="TextBox 1">
          <a:extLst xmlns:a="http://schemas.openxmlformats.org/drawingml/2006/main">
            <a:ext uri="{FF2B5EF4-FFF2-40B4-BE49-F238E27FC236}">
              <a16:creationId xmlns:a16="http://schemas.microsoft.com/office/drawing/2014/main" id="{4815D5DD-81E3-2E5A-1C0C-D1F0CEF924D9}"/>
            </a:ext>
          </a:extLst>
        </cdr:cNvPr>
        <cdr:cNvSpPr txBox="1"/>
      </cdr:nvSpPr>
      <cdr:spPr>
        <a:xfrm xmlns:a="http://schemas.openxmlformats.org/drawingml/2006/main">
          <a:off x="0" y="0"/>
          <a:ext cx="4200524" cy="492606"/>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3-Month Average, Thousands</a:t>
          </a:r>
        </a:p>
      </cdr:txBody>
    </cdr:sp>
  </cdr:relSizeAnchor>
  <cdr:relSizeAnchor xmlns:cdr="http://schemas.openxmlformats.org/drawingml/2006/chartDrawing">
    <cdr:from>
      <cdr:x>0.72044</cdr:x>
      <cdr:y>0</cdr:y>
    </cdr:from>
    <cdr:to>
      <cdr:x>0.99896</cdr:x>
      <cdr:y>0.12244</cdr:y>
    </cdr:to>
    <cdr:sp macro="" textlink="">
      <cdr:nvSpPr>
        <cdr:cNvPr id="3" name="TextBox 2">
          <a:extLst xmlns:a="http://schemas.openxmlformats.org/drawingml/2006/main">
            <a:ext uri="{FF2B5EF4-FFF2-40B4-BE49-F238E27FC236}">
              <a16:creationId xmlns:a16="http://schemas.microsoft.com/office/drawing/2014/main" id="{B865D16D-8F05-386A-390F-47B8B3CBD460}"/>
            </a:ext>
          </a:extLst>
        </cdr:cNvPr>
        <cdr:cNvSpPr txBox="1"/>
      </cdr:nvSpPr>
      <cdr:spPr>
        <a:xfrm xmlns:a="http://schemas.openxmlformats.org/drawingml/2006/main">
          <a:off x="6245506" y="0"/>
          <a:ext cx="2414500" cy="492606"/>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600" kern="1200">
              <a:latin typeface="Arial Narrow" panose="020B0606020202030204" pitchFamily="34" charset="0"/>
            </a:rPr>
            <a:t>%</a:t>
          </a:r>
        </a:p>
      </cdr:txBody>
    </cdr:sp>
  </cdr:relSizeAnchor>
  <cdr:relSizeAnchor xmlns:cdr="http://schemas.openxmlformats.org/drawingml/2006/chartDrawing">
    <cdr:from>
      <cdr:x>0.85152</cdr:x>
      <cdr:y>0.15388</cdr:y>
    </cdr:from>
    <cdr:to>
      <cdr:x>0.957</cdr:x>
      <cdr:y>0.28409</cdr:y>
    </cdr:to>
    <cdr:sp macro="" textlink="">
      <cdr:nvSpPr>
        <cdr:cNvPr id="4" name="TextBox 3">
          <a:extLst xmlns:a="http://schemas.openxmlformats.org/drawingml/2006/main">
            <a:ext uri="{FF2B5EF4-FFF2-40B4-BE49-F238E27FC236}">
              <a16:creationId xmlns:a16="http://schemas.microsoft.com/office/drawing/2014/main" id="{9DC0DD4C-74A0-AECA-6722-C590D9F0DA9E}"/>
            </a:ext>
          </a:extLst>
        </cdr:cNvPr>
        <cdr:cNvSpPr txBox="1"/>
      </cdr:nvSpPr>
      <cdr:spPr>
        <a:xfrm xmlns:a="http://schemas.openxmlformats.org/drawingml/2006/main">
          <a:off x="7381875" y="619125"/>
          <a:ext cx="914400" cy="5238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en-US" sz="1400" kern="1200">
              <a:latin typeface="Arial Narrow" panose="020B0606020202030204" pitchFamily="34" charset="0"/>
            </a:rPr>
            <a:t>September</a:t>
          </a:r>
        </a:p>
        <a:p xmlns:a="http://schemas.openxmlformats.org/drawingml/2006/main">
          <a:pPr algn="r"/>
          <a:r>
            <a:rPr lang="en-US" sz="1400" kern="1200">
              <a:latin typeface="Arial Narrow" panose="020B0606020202030204" pitchFamily="34" charset="0"/>
            </a:rPr>
            <a:t>Forecast</a:t>
          </a:r>
        </a:p>
      </cdr:txBody>
    </cdr:sp>
  </cdr:relSizeAnchor>
  <cdr:relSizeAnchor xmlns:cdr="http://schemas.openxmlformats.org/drawingml/2006/chartDrawing">
    <cdr:from>
      <cdr:x>0.85519</cdr:x>
      <cdr:y>0.57371</cdr:y>
    </cdr:from>
    <cdr:to>
      <cdr:x>0.96067</cdr:x>
      <cdr:y>0.72285</cdr:y>
    </cdr:to>
    <cdr:sp macro="" textlink="">
      <cdr:nvSpPr>
        <cdr:cNvPr id="6" name="TextBox 1">
          <a:extLst xmlns:a="http://schemas.openxmlformats.org/drawingml/2006/main">
            <a:ext uri="{FF2B5EF4-FFF2-40B4-BE49-F238E27FC236}">
              <a16:creationId xmlns:a16="http://schemas.microsoft.com/office/drawing/2014/main" id="{EBE98BCA-1C9E-9588-F132-6CC841BB2FC8}"/>
            </a:ext>
          </a:extLst>
        </cdr:cNvPr>
        <cdr:cNvSpPr txBox="1"/>
      </cdr:nvSpPr>
      <cdr:spPr>
        <a:xfrm xmlns:a="http://schemas.openxmlformats.org/drawingml/2006/main">
          <a:off x="7413625" y="2308225"/>
          <a:ext cx="914400" cy="6000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400" kern="1200">
              <a:latin typeface="Arial Narrow" panose="020B0606020202030204" pitchFamily="34" charset="0"/>
            </a:rPr>
            <a:t>September</a:t>
          </a:r>
        </a:p>
        <a:p xmlns:a="http://schemas.openxmlformats.org/drawingml/2006/main">
          <a:pPr algn="r"/>
          <a:r>
            <a:rPr lang="en-US" sz="1400" kern="1200">
              <a:latin typeface="Arial Narrow" panose="020B0606020202030204" pitchFamily="34" charset="0"/>
            </a:rPr>
            <a:t>Forecast</a:t>
          </a: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37A47C05-A0E9-FAEA-C200-9BB0705346BE}"/>
            </a:ext>
          </a:extLst>
        </cdr:cNvPr>
        <cdr:cNvSpPr txBox="1"/>
      </cdr:nvSpPr>
      <cdr:spPr>
        <a:xfrm xmlns:a="http://schemas.openxmlformats.org/drawingml/2006/main">
          <a:off x="0" y="0"/>
          <a:ext cx="2414500" cy="492606"/>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Millions of people</a:t>
          </a: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998BF1EF-5965-88CF-5EE2-0917B25CA16A}"/>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Ratio</a:t>
          </a: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D3EB4614-D95E-E1C8-2CD2-52D6354273F2}"/>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D3EB4614-D95E-E1C8-2CD2-52D6354273F2}"/>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Thousands</a:t>
          </a:r>
        </a:p>
        <a:p xmlns:a="http://schemas.openxmlformats.org/drawingml/2006/main">
          <a:pPr algn="l"/>
          <a:endParaRPr lang="en-US" sz="1600" kern="1200">
            <a:latin typeface="Arial Narrow" panose="020B060602020203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EDFDCDFC-BB8A-EF7A-01B4-EA7879999580}"/>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83A2875C-B19F-36A6-18CF-6DA4BADE1FD9}"/>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C704CD01-DDC8-B711-98BD-2179114A15F9}"/>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Percent of GDP</a:t>
          </a: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BB720F08-BCB1-3A7B-3B07-B79073186E6A}"/>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AD40DAE5-311F-1636-1691-BB1079202BDA}"/>
            </a:ext>
          </a:extLst>
        </cdr:cNvPr>
        <cdr:cNvSpPr txBox="1"/>
      </cdr:nvSpPr>
      <cdr:spPr>
        <a:xfrm xmlns:a="http://schemas.openxmlformats.org/drawingml/2006/main">
          <a:off x="0" y="0"/>
          <a:ext cx="2414495" cy="49262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600" kern="1200">
              <a:latin typeface="Arial Narrow" panose="020B0606020202030204" pitchFamily="34" charset="0"/>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8CC44E-6CCE-CD40-936E-B3C6592D4B70}"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D0C767-0B58-7946-AA4E-84B2581281A5}" type="slidenum">
              <a:rPr lang="en-US" smtClean="0"/>
              <a:t>‹#›</a:t>
            </a:fld>
            <a:endParaRPr lang="en-US"/>
          </a:p>
        </p:txBody>
      </p:sp>
    </p:spTree>
    <p:extLst>
      <p:ext uri="{BB962C8B-B14F-4D97-AF65-F5344CB8AC3E}">
        <p14:creationId xmlns:p14="http://schemas.microsoft.com/office/powerpoint/2010/main" val="155682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smtClean="0">
                <a:ln>
                  <a:noFill/>
                </a:ln>
                <a:solidFill>
                  <a:prstClr val="black"/>
                </a:solidFill>
                <a:effectLst/>
                <a:uLnTx/>
                <a:uFillTx/>
                <a:latin typeface="Arial Narrow"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FDECC0A4-CEC1-0495-D32C-BBF6D96E7A02}"/>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1494079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32962D42-0FE2-797C-748F-5E9DD4FCF352}"/>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1816982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
        <p:nvSpPr>
          <p:cNvPr id="5" name="Slide Number Placehold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smtClean="0">
                <a:ln>
                  <a:noFill/>
                </a:ln>
                <a:solidFill>
                  <a:prstClr val="black"/>
                </a:solidFill>
                <a:effectLst/>
                <a:uLnTx/>
                <a:uFillTx/>
                <a:latin typeface="Arial Narrow"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Tree>
    <p:extLst>
      <p:ext uri="{BB962C8B-B14F-4D97-AF65-F5344CB8AC3E}">
        <p14:creationId xmlns:p14="http://schemas.microsoft.com/office/powerpoint/2010/main" val="363697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EAA03CFF-1DA8-D5F7-90BA-EEBB2311C349}"/>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1642363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8EC8CD86-05C0-5C4C-1E11-2E6DD1FA0CF0}"/>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4240601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smtClean="0">
                <a:ln>
                  <a:noFill/>
                </a:ln>
                <a:solidFill>
                  <a:prstClr val="black"/>
                </a:solidFill>
                <a:effectLst/>
                <a:uLnTx/>
                <a:uFillTx/>
                <a:latin typeface="Arial Narrow"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E659441F-A663-A90E-E9D0-D78B926672D9}"/>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3366578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0D2D0A5E-F725-54A1-FEFF-454DB1AED9C1}"/>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108812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656B38E7-419C-D80E-F328-5460CB400B51}"/>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2422094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D878-E7E4-F197-168D-FA92679A7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86580-AB46-2A96-0E82-0A617D02A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643E6-80AF-7F69-A949-FBB823C2CA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CB6B8C-A36D-D4BD-796C-C07EBF8BDC49}"/>
              </a:ext>
            </a:extLst>
          </p:cNvPr>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926A0833-9D3E-8738-6681-D1C35457122B}"/>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3617125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9F229-B671-53C1-6A4E-DE95CEE6A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A1D63-0142-AF2C-42D5-30D705CAC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D9191-6BFC-99C0-93FF-7B4AACFF04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30B771-4B34-308A-E604-F09158D91CFD}"/>
              </a:ext>
            </a:extLst>
          </p:cNvPr>
          <p:cNvSpPr>
            <a:spLocks noGrp="1"/>
          </p:cNvSpPr>
          <p:nvPr>
            <p:ph type="sldNum" sz="quarter" idx="5"/>
          </p:nvPr>
        </p:nvSpPr>
        <p:spPr/>
        <p:txBody>
          <a:bodyPr/>
          <a:lstStyle/>
          <a:p>
            <a:pPr marL="0" marR="0" lvl="0" indent="0" algn="r" defTabSz="457178" rtl="0" eaLnBrk="1" fontAlgn="base" latinLnBrk="0" hangingPunct="1">
              <a:lnSpc>
                <a:spcPct val="100000"/>
              </a:lnSpc>
              <a:spcBef>
                <a:spcPct val="0"/>
              </a:spcBef>
              <a:spcAft>
                <a:spcPct val="0"/>
              </a:spcAft>
              <a:buClrTx/>
              <a:buSzTx/>
              <a:buFontTx/>
              <a:buNone/>
              <a:tabLst/>
              <a:defRPr/>
            </a:pPr>
            <a:fld id="{274CD240-6D37-9D4D-BC14-DB5B239CE0FE}" type="slidenum">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pPr marL="0" marR="0" lvl="0" indent="0" algn="r" defTabSz="457178"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5" name="Date Placeholder 4">
            <a:extLst>
              <a:ext uri="{FF2B5EF4-FFF2-40B4-BE49-F238E27FC236}">
                <a16:creationId xmlns:a16="http://schemas.microsoft.com/office/drawing/2014/main" id="{0EDC579C-0E64-7C7F-2927-B8EAA0CFFC43}"/>
              </a:ext>
            </a:extLst>
          </p:cNvPr>
          <p:cNvSpPr>
            <a:spLocks noGrp="1"/>
          </p:cNvSpPr>
          <p:nvPr>
            <p:ph type="dt" idx="1"/>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charset="0"/>
                <a:ea typeface="ＭＳ Ｐゴシック" charset="0"/>
              </a:rPr>
              <a:t>9/30/2025</a:t>
            </a:r>
          </a:p>
        </p:txBody>
      </p:sp>
    </p:spTree>
    <p:extLst>
      <p:ext uri="{BB962C8B-B14F-4D97-AF65-F5344CB8AC3E}">
        <p14:creationId xmlns:p14="http://schemas.microsoft.com/office/powerpoint/2010/main" val="3759422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F46E2-B4CE-E60E-CA69-77191E6E8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3387E-5750-DE2D-B579-96D29C5A2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D0201-C9EF-CAF7-E5C8-90D9F4DD0C13}"/>
              </a:ext>
            </a:extLst>
          </p:cNvPr>
          <p:cNvSpPr>
            <a:spLocks noGrp="1"/>
          </p:cNvSpPr>
          <p:nvPr>
            <p:ph type="body" idx="1"/>
          </p:nvPr>
        </p:nvSpPr>
        <p:spPr/>
        <p:txBody>
          <a:bodyPr/>
          <a:lstStyle/>
          <a:p>
            <a:r>
              <a:rPr lang="en-US"/>
              <a:t>Federal Reserve Bank of Kansas City</a:t>
            </a:r>
          </a:p>
          <a:p>
            <a:r>
              <a:rPr lang="en-US"/>
              <a:t>There are 7 states included in the Kansas City District:  Kansas, western Missouri, Nebraska, Oklahoma, Wyoming, Colorado and northern New Mexico.</a:t>
            </a:r>
          </a:p>
          <a:p>
            <a:r>
              <a:rPr lang="en-US"/>
              <a:t>There are three Branches in the 10th District:  Denver, Oklahoma City and Omaha.  </a:t>
            </a:r>
          </a:p>
          <a:p>
            <a:r>
              <a:rPr lang="en-US"/>
              <a:t>The 10th District employs about 1,600 people. </a:t>
            </a:r>
          </a:p>
          <a:p>
            <a:endParaRPr lang="en-US"/>
          </a:p>
          <a:p>
            <a:r>
              <a:rPr lang="en-US"/>
              <a:t>The Federal Reserve Bank of Kansas City has a nine-member Board of Directors who oversees operations and policies, and confers on economic and banking developments.</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354402FD-3011-0369-7CFB-D2719A8535F5}"/>
              </a:ext>
            </a:extLst>
          </p:cNvPr>
          <p:cNvSpPr>
            <a:spLocks noGrp="1"/>
          </p:cNvSpPr>
          <p:nvPr>
            <p:ph type="sldNum" sz="quarter" idx="5"/>
          </p:nvPr>
        </p:nvSpPr>
        <p:spPr/>
        <p:txBody>
          <a:bodyPr/>
          <a:lstStyle/>
          <a:p>
            <a:fld id="{26D0C767-0B58-7946-AA4E-84B2581281A5}" type="slidenum">
              <a:rPr lang="en-US" smtClean="0"/>
              <a:t>100</a:t>
            </a:fld>
            <a:endParaRPr lang="en-US"/>
          </a:p>
        </p:txBody>
      </p:sp>
    </p:spTree>
    <p:extLst>
      <p:ext uri="{BB962C8B-B14F-4D97-AF65-F5344CB8AC3E}">
        <p14:creationId xmlns:p14="http://schemas.microsoft.com/office/powerpoint/2010/main" val="1152490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A">
    <p:spTree>
      <p:nvGrpSpPr>
        <p:cNvPr id="1" name=""/>
        <p:cNvGrpSpPr/>
        <p:nvPr/>
      </p:nvGrpSpPr>
      <p:grpSpPr>
        <a:xfrm>
          <a:off x="0" y="0"/>
          <a:ext cx="0" cy="0"/>
          <a:chOff x="0" y="0"/>
          <a:chExt cx="0" cy="0"/>
        </a:xfrm>
      </p:grpSpPr>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5" name="Title 1">
            <a:extLst>
              <a:ext uri="{FF2B5EF4-FFF2-40B4-BE49-F238E27FC236}">
                <a16:creationId xmlns:a16="http://schemas.microsoft.com/office/drawing/2014/main" id="{DD2EE788-7496-F811-183D-3519481DCEDC}"/>
              </a:ext>
            </a:extLst>
          </p:cNvPr>
          <p:cNvSpPr>
            <a:spLocks noGrp="1"/>
          </p:cNvSpPr>
          <p:nvPr>
            <p:ph type="ctrTitle"/>
          </p:nvPr>
        </p:nvSpPr>
        <p:spPr>
          <a:xfrm>
            <a:off x="1244600" y="1122363"/>
            <a:ext cx="9372600" cy="2387600"/>
          </a:xfrm>
          <a:prstGeom prst="rect">
            <a:avLst/>
          </a:prstGeom>
        </p:spPr>
        <p:txBody>
          <a:bodyPr anchor="b">
            <a:normAutofit/>
          </a:bodyPr>
          <a:lstStyle>
            <a:lvl1pPr algn="l">
              <a:defRPr sz="50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ubtitle 2">
            <a:extLst>
              <a:ext uri="{FF2B5EF4-FFF2-40B4-BE49-F238E27FC236}">
                <a16:creationId xmlns:a16="http://schemas.microsoft.com/office/drawing/2014/main" id="{AAC27594-3E11-C1CF-B1D9-6C1CD5046BF7}"/>
              </a:ext>
            </a:extLst>
          </p:cNvPr>
          <p:cNvSpPr>
            <a:spLocks noGrp="1"/>
          </p:cNvSpPr>
          <p:nvPr>
            <p:ph type="subTitle" idx="1"/>
          </p:nvPr>
        </p:nvSpPr>
        <p:spPr>
          <a:xfrm>
            <a:off x="1244600" y="3602038"/>
            <a:ext cx="9372600" cy="1371600"/>
          </a:xfrm>
          <a:prstGeom prst="rect">
            <a:avLst/>
          </a:prstGeom>
        </p:spPr>
        <p:txBody>
          <a:bodyPr>
            <a:normAutofit/>
          </a:bodyPr>
          <a:lstStyle>
            <a:lvl1pPr marL="0" indent="0" algn="l">
              <a:buNone/>
              <a:defRPr sz="3000" b="1"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51599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3E3AF2-5B83-278C-C7ED-197202A7A295}"/>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chemeClr val="bg1"/>
                </a:solidFill>
                <a:latin typeface="Arial" panose="020B0604020202020204" pitchFamily="34" charset="0"/>
                <a:cs typeface="Arial" panose="020B0604020202020204" pitchFamily="34" charset="0"/>
              </a:defRPr>
            </a:lvl1pPr>
          </a:lstStyle>
          <a:p>
            <a:pPr lvl="0"/>
            <a:r>
              <a:rPr lang="en-US"/>
              <a:t>Click to edit Master title style</a:t>
            </a:r>
          </a:p>
        </p:txBody>
      </p:sp>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userDrawn="1"/>
        </p:nvPicPr>
        <p:blipFill>
          <a:blip r:embed="rId2"/>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1443587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Break 1A">
    <p:spTree>
      <p:nvGrpSpPr>
        <p:cNvPr id="1" name=""/>
        <p:cNvGrpSpPr/>
        <p:nvPr/>
      </p:nvGrpSpPr>
      <p:grpSpPr>
        <a:xfrm>
          <a:off x="0" y="0"/>
          <a:ext cx="0" cy="0"/>
          <a:chOff x="0" y="0"/>
          <a:chExt cx="0" cy="0"/>
        </a:xfrm>
      </p:grpSpPr>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7" name="Title 1">
            <a:extLst>
              <a:ext uri="{FF2B5EF4-FFF2-40B4-BE49-F238E27FC236}">
                <a16:creationId xmlns:a16="http://schemas.microsoft.com/office/drawing/2014/main" id="{47AA07B7-5411-6BDE-08C1-B6FD0CEDBE92}"/>
              </a:ext>
            </a:extLst>
          </p:cNvPr>
          <p:cNvSpPr>
            <a:spLocks noGrp="1"/>
          </p:cNvSpPr>
          <p:nvPr>
            <p:ph type="ctrTitle"/>
          </p:nvPr>
        </p:nvSpPr>
        <p:spPr>
          <a:xfrm>
            <a:off x="1244600" y="1122363"/>
            <a:ext cx="9372600" cy="2387600"/>
          </a:xfrm>
          <a:prstGeom prst="rect">
            <a:avLst/>
          </a:prstGeom>
        </p:spPr>
        <p:txBody>
          <a:bodyPr anchor="b">
            <a:normAutofit/>
          </a:bodyPr>
          <a:lstStyle>
            <a:lvl1pPr algn="l">
              <a:defRPr sz="5000" b="1" i="0">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E4380815-8448-0F84-4DBD-20C4D42C4D8E}"/>
              </a:ext>
            </a:extLst>
          </p:cNvPr>
          <p:cNvSpPr>
            <a:spLocks noGrp="1"/>
          </p:cNvSpPr>
          <p:nvPr>
            <p:ph type="subTitle" idx="1"/>
          </p:nvPr>
        </p:nvSpPr>
        <p:spPr>
          <a:xfrm>
            <a:off x="1244600" y="3602038"/>
            <a:ext cx="9372600" cy="1371600"/>
          </a:xfrm>
          <a:prstGeom prst="rect">
            <a:avLst/>
          </a:prstGeom>
        </p:spPr>
        <p:txBody>
          <a:bodyPr>
            <a:normAutofit/>
          </a:bodyPr>
          <a:lstStyle>
            <a:lvl1pPr marL="0" indent="0" algn="l">
              <a:buNone/>
              <a:defRPr sz="3000" b="1" i="0">
                <a:solidFill>
                  <a:srgbClr val="034B6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descr="A picture containing text, sign&#10;&#10;AI-generated content may be incorrect.">
            <a:extLst>
              <a:ext uri="{FF2B5EF4-FFF2-40B4-BE49-F238E27FC236}">
                <a16:creationId xmlns:a16="http://schemas.microsoft.com/office/drawing/2014/main" id="{9D237BCE-418B-3CF9-5C6A-8D22AEF78F50}"/>
              </a:ext>
            </a:extLst>
          </p:cNvPr>
          <p:cNvPicPr>
            <a:picLocks noChangeAspect="1"/>
          </p:cNvPicPr>
          <p:nvPr userDrawn="1"/>
        </p:nvPicPr>
        <p:blipFill>
          <a:blip r:embed="rId3"/>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2057434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Break 1B">
    <p:spTree>
      <p:nvGrpSpPr>
        <p:cNvPr id="1" name=""/>
        <p:cNvGrpSpPr/>
        <p:nvPr/>
      </p:nvGrpSpPr>
      <p:grpSpPr>
        <a:xfrm>
          <a:off x="0" y="0"/>
          <a:ext cx="0" cy="0"/>
          <a:chOff x="0" y="0"/>
          <a:chExt cx="0" cy="0"/>
        </a:xfrm>
      </p:grpSpPr>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4" name="Content Placeholder 2">
            <a:extLst>
              <a:ext uri="{FF2B5EF4-FFF2-40B4-BE49-F238E27FC236}">
                <a16:creationId xmlns:a16="http://schemas.microsoft.com/office/drawing/2014/main" id="{29A05433-78D5-427D-2003-B86A6E06370C}"/>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rgbClr val="034B6B"/>
                </a:solidFill>
                <a:latin typeface="Arial" panose="020B0604020202020204" pitchFamily="34" charset="0"/>
                <a:cs typeface="Arial" panose="020B0604020202020204" pitchFamily="34" charset="0"/>
              </a:defRPr>
            </a:lvl1pPr>
          </a:lstStyle>
          <a:p>
            <a:pPr lvl="0"/>
            <a:r>
              <a:rPr lang="en-US"/>
              <a:t>Click to edit Master title style</a:t>
            </a:r>
          </a:p>
        </p:txBody>
      </p:sp>
      <p:pic>
        <p:nvPicPr>
          <p:cNvPr id="7" name="Picture 6" descr="A picture containing text, sign&#10;&#10;AI-generated content may be incorrect.">
            <a:extLst>
              <a:ext uri="{FF2B5EF4-FFF2-40B4-BE49-F238E27FC236}">
                <a16:creationId xmlns:a16="http://schemas.microsoft.com/office/drawing/2014/main" id="{4EF65769-982A-82B1-B501-95E4FC6DD614}"/>
              </a:ext>
            </a:extLst>
          </p:cNvPr>
          <p:cNvPicPr>
            <a:picLocks noChangeAspect="1"/>
          </p:cNvPicPr>
          <p:nvPr userDrawn="1"/>
        </p:nvPicPr>
        <p:blipFill>
          <a:blip r:embed="rId3"/>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3670182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Break 2A">
    <p:spTree>
      <p:nvGrpSpPr>
        <p:cNvPr id="1" name=""/>
        <p:cNvGrpSpPr/>
        <p:nvPr/>
      </p:nvGrpSpPr>
      <p:grpSpPr>
        <a:xfrm>
          <a:off x="0" y="0"/>
          <a:ext cx="0" cy="0"/>
          <a:chOff x="0" y="0"/>
          <a:chExt cx="0" cy="0"/>
        </a:xfrm>
      </p:grpSpPr>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7" name="Title 1">
            <a:extLst>
              <a:ext uri="{FF2B5EF4-FFF2-40B4-BE49-F238E27FC236}">
                <a16:creationId xmlns:a16="http://schemas.microsoft.com/office/drawing/2014/main" id="{47AA07B7-5411-6BDE-08C1-B6FD0CEDBE92}"/>
              </a:ext>
            </a:extLst>
          </p:cNvPr>
          <p:cNvSpPr>
            <a:spLocks noGrp="1"/>
          </p:cNvSpPr>
          <p:nvPr>
            <p:ph type="ctrTitle"/>
          </p:nvPr>
        </p:nvSpPr>
        <p:spPr>
          <a:xfrm>
            <a:off x="1244600" y="1122363"/>
            <a:ext cx="9372600" cy="2387600"/>
          </a:xfrm>
          <a:prstGeom prst="rect">
            <a:avLst/>
          </a:prstGeom>
        </p:spPr>
        <p:txBody>
          <a:bodyPr anchor="b">
            <a:normAutofit/>
          </a:bodyPr>
          <a:lstStyle>
            <a:lvl1pPr algn="l">
              <a:defRPr sz="5000" b="1" i="0">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E4380815-8448-0F84-4DBD-20C4D42C4D8E}"/>
              </a:ext>
            </a:extLst>
          </p:cNvPr>
          <p:cNvSpPr>
            <a:spLocks noGrp="1"/>
          </p:cNvSpPr>
          <p:nvPr>
            <p:ph type="subTitle" idx="1"/>
          </p:nvPr>
        </p:nvSpPr>
        <p:spPr>
          <a:xfrm>
            <a:off x="1244600" y="3602038"/>
            <a:ext cx="9372600" cy="1371600"/>
          </a:xfrm>
          <a:prstGeom prst="rect">
            <a:avLst/>
          </a:prstGeom>
        </p:spPr>
        <p:txBody>
          <a:bodyPr>
            <a:normAutofit/>
          </a:bodyPr>
          <a:lstStyle>
            <a:lvl1pPr marL="0" indent="0" algn="l">
              <a:buNone/>
              <a:defRPr sz="3000" b="1" i="0">
                <a:solidFill>
                  <a:srgbClr val="034B6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 sign&#10;&#10;AI-generated content may be incorrect.">
            <a:extLst>
              <a:ext uri="{FF2B5EF4-FFF2-40B4-BE49-F238E27FC236}">
                <a16:creationId xmlns:a16="http://schemas.microsoft.com/office/drawing/2014/main" id="{D730B147-0879-1AC2-E7A8-21AA745F82C0}"/>
              </a:ext>
            </a:extLst>
          </p:cNvPr>
          <p:cNvPicPr>
            <a:picLocks noChangeAspect="1"/>
          </p:cNvPicPr>
          <p:nvPr userDrawn="1"/>
        </p:nvPicPr>
        <p:blipFill>
          <a:blip r:embed="rId3"/>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706196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Break 2B">
    <p:spTree>
      <p:nvGrpSpPr>
        <p:cNvPr id="1" name=""/>
        <p:cNvGrpSpPr/>
        <p:nvPr/>
      </p:nvGrpSpPr>
      <p:grpSpPr>
        <a:xfrm>
          <a:off x="0" y="0"/>
          <a:ext cx="0" cy="0"/>
          <a:chOff x="0" y="0"/>
          <a:chExt cx="0" cy="0"/>
        </a:xfrm>
      </p:grpSpPr>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4" name="Content Placeholder 2">
            <a:extLst>
              <a:ext uri="{FF2B5EF4-FFF2-40B4-BE49-F238E27FC236}">
                <a16:creationId xmlns:a16="http://schemas.microsoft.com/office/drawing/2014/main" id="{29A05433-78D5-427D-2003-B86A6E06370C}"/>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rgbClr val="034B6B"/>
                </a:solidFill>
                <a:latin typeface="Arial" panose="020B0604020202020204" pitchFamily="34" charset="0"/>
                <a:cs typeface="Arial" panose="020B0604020202020204" pitchFamily="34" charset="0"/>
              </a:defRPr>
            </a:lvl1pPr>
          </a:lstStyle>
          <a:p>
            <a:pPr lvl="0"/>
            <a:r>
              <a:rPr lang="en-US"/>
              <a:t>Click to edit Master title style</a:t>
            </a:r>
          </a:p>
        </p:txBody>
      </p:sp>
      <p:pic>
        <p:nvPicPr>
          <p:cNvPr id="5" name="Picture 4" descr="A picture containing text, sign&#10;&#10;AI-generated content may be incorrect.">
            <a:extLst>
              <a:ext uri="{FF2B5EF4-FFF2-40B4-BE49-F238E27FC236}">
                <a16:creationId xmlns:a16="http://schemas.microsoft.com/office/drawing/2014/main" id="{7DB11215-90FC-CF0B-AB9F-E13DF7CF9B7D}"/>
              </a:ext>
            </a:extLst>
          </p:cNvPr>
          <p:cNvPicPr>
            <a:picLocks noChangeAspect="1"/>
          </p:cNvPicPr>
          <p:nvPr userDrawn="1"/>
        </p:nvPicPr>
        <p:blipFill>
          <a:blip r:embed="rId3"/>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2974340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AA844A8-DEC9-7DF0-A082-B18A0A1D9EFE}"/>
              </a:ext>
            </a:extLst>
          </p:cNvPr>
          <p:cNvSpPr>
            <a:spLocks noGrp="1"/>
          </p:cNvSpPr>
          <p:nvPr>
            <p:ph type="ctrTitle"/>
          </p:nvPr>
        </p:nvSpPr>
        <p:spPr>
          <a:xfrm>
            <a:off x="1244600" y="1122363"/>
            <a:ext cx="9372600" cy="2387600"/>
          </a:xfrm>
          <a:prstGeom prst="rect">
            <a:avLst/>
          </a:prstGeom>
        </p:spPr>
        <p:txBody>
          <a:bodyPr anchor="b">
            <a:normAutofit/>
          </a:bodyPr>
          <a:lstStyle>
            <a:lvl1pPr algn="l">
              <a:defRPr sz="5000" b="1" i="0">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1BEF6994-8DB6-27A6-0DE1-A7C783DD2CCB}"/>
              </a:ext>
            </a:extLst>
          </p:cNvPr>
          <p:cNvSpPr>
            <a:spLocks noGrp="1"/>
          </p:cNvSpPr>
          <p:nvPr>
            <p:ph type="subTitle" idx="1"/>
          </p:nvPr>
        </p:nvSpPr>
        <p:spPr>
          <a:xfrm>
            <a:off x="1244600" y="3602038"/>
            <a:ext cx="9372600" cy="1371600"/>
          </a:xfrm>
          <a:prstGeom prst="rect">
            <a:avLst/>
          </a:prstGeom>
        </p:spPr>
        <p:txBody>
          <a:bodyPr>
            <a:normAutofit/>
          </a:bodyPr>
          <a:lstStyle>
            <a:lvl1pPr marL="0" indent="0" algn="l">
              <a:buNone/>
              <a:defRPr sz="3000" b="1" i="0">
                <a:solidFill>
                  <a:srgbClr val="034B6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 sign&#10;&#10;AI-generated content may be incorrect.">
            <a:extLst>
              <a:ext uri="{FF2B5EF4-FFF2-40B4-BE49-F238E27FC236}">
                <a16:creationId xmlns:a16="http://schemas.microsoft.com/office/drawing/2014/main" id="{A3F13B94-7B18-1C25-BEAC-0237288626BC}"/>
              </a:ext>
            </a:extLst>
          </p:cNvPr>
          <p:cNvPicPr>
            <a:picLocks noChangeAspect="1"/>
          </p:cNvPicPr>
          <p:nvPr userDrawn="1"/>
        </p:nvPicPr>
        <p:blipFill>
          <a:blip r:embed="rId2"/>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335315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2E1CE5-A594-2551-4DD6-4EF1047FAF3F}"/>
              </a:ext>
            </a:extLst>
          </p:cNvPr>
          <p:cNvSpPr>
            <a:spLocks noGrp="1"/>
          </p:cNvSpPr>
          <p:nvPr>
            <p:ph idx="1"/>
          </p:nvPr>
        </p:nvSpPr>
        <p:spPr>
          <a:xfrm>
            <a:off x="838200" y="1701478"/>
            <a:ext cx="10515600" cy="4475485"/>
          </a:xfrm>
          <a:prstGeom prst="rect">
            <a:avLst/>
          </a:prstGeom>
        </p:spPr>
        <p:txBody>
          <a:bodyPr/>
          <a:lstStyle>
            <a:lvl1pPr>
              <a:defRPr b="1">
                <a:solidFill>
                  <a:srgbClr val="022D40"/>
                </a:solidFill>
                <a:latin typeface="Arial" panose="020B0604020202020204" pitchFamily="34" charset="0"/>
                <a:cs typeface="Arial" panose="020B0604020202020204" pitchFamily="34" charset="0"/>
              </a:defRPr>
            </a:lvl1pPr>
            <a:lvl2pPr>
              <a:defRPr b="1">
                <a:solidFill>
                  <a:srgbClr val="022D40"/>
                </a:solidFill>
                <a:latin typeface="Arial" panose="020B0604020202020204" pitchFamily="34" charset="0"/>
                <a:cs typeface="Arial" panose="020B0604020202020204" pitchFamily="34" charset="0"/>
              </a:defRPr>
            </a:lvl2pPr>
            <a:lvl3pPr>
              <a:defRPr b="1">
                <a:solidFill>
                  <a:srgbClr val="022D40"/>
                </a:solidFill>
                <a:latin typeface="Arial" panose="020B0604020202020204" pitchFamily="34" charset="0"/>
                <a:cs typeface="Arial" panose="020B0604020202020204" pitchFamily="34" charset="0"/>
              </a:defRPr>
            </a:lvl3pPr>
            <a:lvl4pPr>
              <a:defRPr b="1">
                <a:solidFill>
                  <a:srgbClr val="022D40"/>
                </a:solidFill>
                <a:latin typeface="Arial" panose="020B0604020202020204" pitchFamily="34" charset="0"/>
                <a:cs typeface="Arial" panose="020B0604020202020204" pitchFamily="34" charset="0"/>
              </a:defRPr>
            </a:lvl4pPr>
            <a:lvl5pPr>
              <a:defRPr b="1">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123DDC36-1EB4-DCB5-0509-7ED99481372F}"/>
              </a:ext>
            </a:extLst>
          </p:cNvPr>
          <p:cNvSpPr txBox="1">
            <a:spLocks/>
          </p:cNvSpPr>
          <p:nvPr userDrawn="1"/>
        </p:nvSpPr>
        <p:spPr>
          <a:xfrm>
            <a:off x="838200" y="416689"/>
            <a:ext cx="10515600" cy="10906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sz="4000">
                <a:solidFill>
                  <a:srgbClr val="034B6B"/>
                </a:solidFill>
              </a:rPr>
              <a:t>Click to edit Master title style</a:t>
            </a:r>
          </a:p>
        </p:txBody>
      </p:sp>
      <p:sp>
        <p:nvSpPr>
          <p:cNvPr id="11" name="Slide Number Placeholder 6">
            <a:extLst>
              <a:ext uri="{FF2B5EF4-FFF2-40B4-BE49-F238E27FC236}">
                <a16:creationId xmlns:a16="http://schemas.microsoft.com/office/drawing/2014/main" id="{482DA88E-A9D9-1094-9C7D-F2415BCE3A9E}"/>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2" name="Footer Placeholder 4">
            <a:extLst>
              <a:ext uri="{FF2B5EF4-FFF2-40B4-BE49-F238E27FC236}">
                <a16:creationId xmlns:a16="http://schemas.microsoft.com/office/drawing/2014/main" id="{D4368BAE-D782-5B3F-D0BE-6F345B15DB28}"/>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21781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180690-2088-0738-D15F-655D3CE95CEB}"/>
              </a:ext>
            </a:extLst>
          </p:cNvPr>
          <p:cNvSpPr>
            <a:spLocks noGrp="1"/>
          </p:cNvSpPr>
          <p:nvPr>
            <p:ph sz="half" idx="1"/>
          </p:nvPr>
        </p:nvSpPr>
        <p:spPr>
          <a:xfrm>
            <a:off x="838200" y="1713053"/>
            <a:ext cx="5181600" cy="4463910"/>
          </a:xfrm>
          <a:prstGeom prst="rect">
            <a:avLst/>
          </a:prstGeom>
        </p:spPr>
        <p:txBody>
          <a:bodyPr/>
          <a:lstStyle>
            <a:lvl1pPr>
              <a:defRPr b="1">
                <a:solidFill>
                  <a:srgbClr val="022D40"/>
                </a:solidFill>
                <a:latin typeface="Arial" panose="020B0604020202020204" pitchFamily="34" charset="0"/>
                <a:cs typeface="Arial" panose="020B0604020202020204" pitchFamily="34" charset="0"/>
              </a:defRPr>
            </a:lvl1pPr>
            <a:lvl2pPr>
              <a:defRPr b="1">
                <a:solidFill>
                  <a:srgbClr val="022D40"/>
                </a:solidFill>
                <a:latin typeface="Arial" panose="020B0604020202020204" pitchFamily="34" charset="0"/>
                <a:cs typeface="Arial" panose="020B0604020202020204" pitchFamily="34" charset="0"/>
              </a:defRPr>
            </a:lvl2pPr>
            <a:lvl3pPr>
              <a:defRPr b="1">
                <a:solidFill>
                  <a:srgbClr val="022D40"/>
                </a:solidFill>
                <a:latin typeface="Arial" panose="020B0604020202020204" pitchFamily="34" charset="0"/>
                <a:cs typeface="Arial" panose="020B0604020202020204" pitchFamily="34" charset="0"/>
              </a:defRPr>
            </a:lvl3pPr>
            <a:lvl4pPr>
              <a:defRPr b="1">
                <a:solidFill>
                  <a:srgbClr val="022D40"/>
                </a:solidFill>
                <a:latin typeface="Arial" panose="020B0604020202020204" pitchFamily="34" charset="0"/>
                <a:cs typeface="Arial" panose="020B0604020202020204" pitchFamily="34" charset="0"/>
              </a:defRPr>
            </a:lvl4pPr>
            <a:lvl5pPr>
              <a:defRPr b="1">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B22815-4962-4082-7EDC-9F9A991EEC2F}"/>
              </a:ext>
            </a:extLst>
          </p:cNvPr>
          <p:cNvSpPr>
            <a:spLocks noGrp="1"/>
          </p:cNvSpPr>
          <p:nvPr>
            <p:ph sz="half" idx="2"/>
          </p:nvPr>
        </p:nvSpPr>
        <p:spPr>
          <a:xfrm>
            <a:off x="6172200" y="1713053"/>
            <a:ext cx="5181600" cy="4463910"/>
          </a:xfrm>
          <a:prstGeom prst="rect">
            <a:avLst/>
          </a:prstGeom>
        </p:spPr>
        <p:txBody>
          <a:bodyPr/>
          <a:lstStyle>
            <a:lvl1pPr>
              <a:defRPr b="1">
                <a:solidFill>
                  <a:srgbClr val="022D40"/>
                </a:solidFill>
                <a:latin typeface="Arial" panose="020B0604020202020204" pitchFamily="34" charset="0"/>
                <a:cs typeface="Arial" panose="020B0604020202020204" pitchFamily="34" charset="0"/>
              </a:defRPr>
            </a:lvl1pPr>
            <a:lvl2pPr>
              <a:defRPr b="1">
                <a:solidFill>
                  <a:srgbClr val="022D40"/>
                </a:solidFill>
                <a:latin typeface="Arial" panose="020B0604020202020204" pitchFamily="34" charset="0"/>
                <a:cs typeface="Arial" panose="020B0604020202020204" pitchFamily="34" charset="0"/>
              </a:defRPr>
            </a:lvl2pPr>
            <a:lvl3pPr>
              <a:defRPr b="1">
                <a:solidFill>
                  <a:srgbClr val="022D40"/>
                </a:solidFill>
                <a:latin typeface="Arial" panose="020B0604020202020204" pitchFamily="34" charset="0"/>
                <a:cs typeface="Arial" panose="020B0604020202020204" pitchFamily="34" charset="0"/>
              </a:defRPr>
            </a:lvl3pPr>
            <a:lvl4pPr>
              <a:defRPr b="1">
                <a:solidFill>
                  <a:srgbClr val="022D40"/>
                </a:solidFill>
                <a:latin typeface="Arial" panose="020B0604020202020204" pitchFamily="34" charset="0"/>
                <a:cs typeface="Arial" panose="020B0604020202020204" pitchFamily="34" charset="0"/>
              </a:defRPr>
            </a:lvl4pPr>
            <a:lvl5pPr>
              <a:defRPr b="1">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7C28998C-E865-FE31-BCDF-8D75547DA8AF}"/>
              </a:ext>
            </a:extLst>
          </p:cNvPr>
          <p:cNvSpPr txBox="1">
            <a:spLocks/>
          </p:cNvSpPr>
          <p:nvPr userDrawn="1"/>
        </p:nvSpPr>
        <p:spPr>
          <a:xfrm>
            <a:off x="838200" y="416689"/>
            <a:ext cx="10515600" cy="10906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sz="4000">
                <a:solidFill>
                  <a:srgbClr val="034B6B"/>
                </a:solidFill>
              </a:rPr>
              <a:t>Click to edit Master title style</a:t>
            </a:r>
          </a:p>
        </p:txBody>
      </p:sp>
      <p:sp>
        <p:nvSpPr>
          <p:cNvPr id="12" name="Slide Number Placeholder 6">
            <a:extLst>
              <a:ext uri="{FF2B5EF4-FFF2-40B4-BE49-F238E27FC236}">
                <a16:creationId xmlns:a16="http://schemas.microsoft.com/office/drawing/2014/main" id="{488325FC-0DE2-E238-744C-9FEC21D12666}"/>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3" name="Footer Placeholder 4">
            <a:extLst>
              <a:ext uri="{FF2B5EF4-FFF2-40B4-BE49-F238E27FC236}">
                <a16:creationId xmlns:a16="http://schemas.microsoft.com/office/drawing/2014/main" id="{D55C4383-38F0-86CD-9558-E1DED26FE1B1}"/>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320952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6324ED-4D52-BF6B-16E3-6EC0003AAC3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034B6B"/>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105E54-62B8-9C29-EA03-F4E843DF95D7}"/>
              </a:ext>
            </a:extLst>
          </p:cNvPr>
          <p:cNvSpPr>
            <a:spLocks noGrp="1"/>
          </p:cNvSpPr>
          <p:nvPr>
            <p:ph sz="half" idx="2"/>
          </p:nvPr>
        </p:nvSpPr>
        <p:spPr>
          <a:xfrm>
            <a:off x="839788" y="2505075"/>
            <a:ext cx="5157787" cy="3684588"/>
          </a:xfrm>
          <a:prstGeom prst="rect">
            <a:avLst/>
          </a:prstGeom>
        </p:spPr>
        <p:txBody>
          <a:bodyPr/>
          <a:lstStyle>
            <a:lvl1pPr>
              <a:defRPr>
                <a:solidFill>
                  <a:srgbClr val="022D40"/>
                </a:solidFill>
                <a:latin typeface="Arial" panose="020B0604020202020204" pitchFamily="34" charset="0"/>
                <a:cs typeface="Arial" panose="020B0604020202020204" pitchFamily="34" charset="0"/>
              </a:defRPr>
            </a:lvl1pPr>
            <a:lvl2pPr>
              <a:defRPr>
                <a:solidFill>
                  <a:srgbClr val="022D40"/>
                </a:solidFill>
                <a:latin typeface="Arial" panose="020B0604020202020204" pitchFamily="34" charset="0"/>
                <a:cs typeface="Arial" panose="020B0604020202020204" pitchFamily="34" charset="0"/>
              </a:defRPr>
            </a:lvl2pPr>
            <a:lvl3pPr>
              <a:defRPr>
                <a:solidFill>
                  <a:srgbClr val="022D40"/>
                </a:solidFill>
                <a:latin typeface="Arial" panose="020B0604020202020204" pitchFamily="34" charset="0"/>
                <a:cs typeface="Arial" panose="020B0604020202020204" pitchFamily="34" charset="0"/>
              </a:defRPr>
            </a:lvl3pPr>
            <a:lvl4pPr>
              <a:defRPr>
                <a:solidFill>
                  <a:srgbClr val="022D40"/>
                </a:solidFill>
                <a:latin typeface="Arial" panose="020B0604020202020204" pitchFamily="34" charset="0"/>
                <a:cs typeface="Arial" panose="020B0604020202020204" pitchFamily="34" charset="0"/>
              </a:defRPr>
            </a:lvl4pPr>
            <a:lvl5pPr>
              <a:defRPr>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077C43-0DE0-D765-3309-5F59299C23F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034B6B"/>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5F8612-67D3-F187-46EC-DEF205B03D7E}"/>
              </a:ext>
            </a:extLst>
          </p:cNvPr>
          <p:cNvSpPr>
            <a:spLocks noGrp="1"/>
          </p:cNvSpPr>
          <p:nvPr>
            <p:ph sz="quarter" idx="4"/>
          </p:nvPr>
        </p:nvSpPr>
        <p:spPr>
          <a:xfrm>
            <a:off x="6172200" y="2505075"/>
            <a:ext cx="5183188" cy="3684588"/>
          </a:xfrm>
          <a:prstGeom prst="rect">
            <a:avLst/>
          </a:prstGeom>
        </p:spPr>
        <p:txBody>
          <a:bodyPr/>
          <a:lstStyle>
            <a:lvl1pPr>
              <a:defRPr>
                <a:solidFill>
                  <a:srgbClr val="022D40"/>
                </a:solidFill>
                <a:latin typeface="Arial" panose="020B0604020202020204" pitchFamily="34" charset="0"/>
                <a:cs typeface="Arial" panose="020B0604020202020204" pitchFamily="34" charset="0"/>
              </a:defRPr>
            </a:lvl1pPr>
            <a:lvl2pPr>
              <a:defRPr>
                <a:solidFill>
                  <a:srgbClr val="022D40"/>
                </a:solidFill>
                <a:latin typeface="Arial" panose="020B0604020202020204" pitchFamily="34" charset="0"/>
                <a:cs typeface="Arial" panose="020B0604020202020204" pitchFamily="34" charset="0"/>
              </a:defRPr>
            </a:lvl2pPr>
            <a:lvl3pPr>
              <a:defRPr>
                <a:solidFill>
                  <a:srgbClr val="022D40"/>
                </a:solidFill>
                <a:latin typeface="Arial" panose="020B0604020202020204" pitchFamily="34" charset="0"/>
                <a:cs typeface="Arial" panose="020B0604020202020204" pitchFamily="34" charset="0"/>
              </a:defRPr>
            </a:lvl3pPr>
            <a:lvl4pPr>
              <a:defRPr>
                <a:solidFill>
                  <a:srgbClr val="022D40"/>
                </a:solidFill>
                <a:latin typeface="Arial" panose="020B0604020202020204" pitchFamily="34" charset="0"/>
                <a:cs typeface="Arial" panose="020B0604020202020204" pitchFamily="34" charset="0"/>
              </a:defRPr>
            </a:lvl4pPr>
            <a:lvl5pPr>
              <a:defRPr>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Placeholder 1">
            <a:extLst>
              <a:ext uri="{FF2B5EF4-FFF2-40B4-BE49-F238E27FC236}">
                <a16:creationId xmlns:a16="http://schemas.microsoft.com/office/drawing/2014/main" id="{F9F008F2-3C48-8273-929D-663A038BD619}"/>
              </a:ext>
            </a:extLst>
          </p:cNvPr>
          <p:cNvSpPr txBox="1">
            <a:spLocks/>
          </p:cNvSpPr>
          <p:nvPr userDrawn="1"/>
        </p:nvSpPr>
        <p:spPr>
          <a:xfrm>
            <a:off x="838200" y="416689"/>
            <a:ext cx="10515600" cy="10906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sz="4000">
                <a:solidFill>
                  <a:srgbClr val="034B6B"/>
                </a:solidFill>
              </a:rPr>
              <a:t>Click to edit Master title style</a:t>
            </a:r>
          </a:p>
        </p:txBody>
      </p:sp>
      <p:sp>
        <p:nvSpPr>
          <p:cNvPr id="14" name="Slide Number Placeholder 6">
            <a:extLst>
              <a:ext uri="{FF2B5EF4-FFF2-40B4-BE49-F238E27FC236}">
                <a16:creationId xmlns:a16="http://schemas.microsoft.com/office/drawing/2014/main" id="{F8FDA66F-C36C-2C73-18D2-967C8FC89F5D}"/>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5" name="Footer Placeholder 4">
            <a:extLst>
              <a:ext uri="{FF2B5EF4-FFF2-40B4-BE49-F238E27FC236}">
                <a16:creationId xmlns:a16="http://schemas.microsoft.com/office/drawing/2014/main" id="{86099F0E-D93D-17AE-7884-2A2C69420102}"/>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07315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26BEA17-04C1-B7EB-BB17-F2616C4E9868}"/>
              </a:ext>
            </a:extLst>
          </p:cNvPr>
          <p:cNvSpPr txBox="1">
            <a:spLocks/>
          </p:cNvSpPr>
          <p:nvPr userDrawn="1"/>
        </p:nvSpPr>
        <p:spPr>
          <a:xfrm>
            <a:off x="838200" y="416689"/>
            <a:ext cx="10515600" cy="10906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sz="4000">
                <a:solidFill>
                  <a:srgbClr val="034B6B"/>
                </a:solidFill>
              </a:rPr>
              <a:t>Click to edit Master title style</a:t>
            </a:r>
          </a:p>
        </p:txBody>
      </p:sp>
      <p:sp>
        <p:nvSpPr>
          <p:cNvPr id="9" name="Slide Number Placeholder 6">
            <a:extLst>
              <a:ext uri="{FF2B5EF4-FFF2-40B4-BE49-F238E27FC236}">
                <a16:creationId xmlns:a16="http://schemas.microsoft.com/office/drawing/2014/main" id="{E8F91B53-5150-57A7-B9CC-30CEF65AAE36}"/>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0" name="Footer Placeholder 4">
            <a:extLst>
              <a:ext uri="{FF2B5EF4-FFF2-40B4-BE49-F238E27FC236}">
                <a16:creationId xmlns:a16="http://schemas.microsoft.com/office/drawing/2014/main" id="{25327A33-BB23-6C03-13D7-2460C686AF76}"/>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358562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58D7207-BE66-6F04-42FF-227E314450D7}"/>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8" name="Footer Placeholder 4">
            <a:extLst>
              <a:ext uri="{FF2B5EF4-FFF2-40B4-BE49-F238E27FC236}">
                <a16:creationId xmlns:a16="http://schemas.microsoft.com/office/drawing/2014/main" id="{7565C1BC-355A-2B19-CA62-3377BEF54F7B}"/>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89251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C87292-FAB2-28B2-17FE-48B93E1E46C7}"/>
              </a:ext>
            </a:extLst>
          </p:cNvPr>
          <p:cNvSpPr>
            <a:spLocks noGrp="1"/>
          </p:cNvSpPr>
          <p:nvPr>
            <p:ph idx="1"/>
          </p:nvPr>
        </p:nvSpPr>
        <p:spPr>
          <a:xfrm>
            <a:off x="5183188" y="987425"/>
            <a:ext cx="6172200" cy="4873625"/>
          </a:xfrm>
          <a:prstGeom prst="rect">
            <a:avLst/>
          </a:prstGeom>
        </p:spPr>
        <p:txBody>
          <a:bodyPr/>
          <a:lstStyle>
            <a:lvl1pPr>
              <a:defRPr sz="3200">
                <a:solidFill>
                  <a:srgbClr val="022D40"/>
                </a:solidFill>
                <a:latin typeface="Arial" panose="020B0604020202020204" pitchFamily="34" charset="0"/>
                <a:cs typeface="Arial" panose="020B0604020202020204" pitchFamily="34" charset="0"/>
              </a:defRPr>
            </a:lvl1pPr>
            <a:lvl2pPr>
              <a:defRPr sz="2800">
                <a:solidFill>
                  <a:srgbClr val="022D40"/>
                </a:solidFill>
                <a:latin typeface="Arial" panose="020B0604020202020204" pitchFamily="34" charset="0"/>
                <a:cs typeface="Arial" panose="020B0604020202020204" pitchFamily="34" charset="0"/>
              </a:defRPr>
            </a:lvl2pPr>
            <a:lvl3pPr>
              <a:defRPr sz="2400">
                <a:solidFill>
                  <a:srgbClr val="022D40"/>
                </a:solidFill>
                <a:latin typeface="Arial" panose="020B0604020202020204" pitchFamily="34" charset="0"/>
                <a:cs typeface="Arial" panose="020B0604020202020204" pitchFamily="34" charset="0"/>
              </a:defRPr>
            </a:lvl3pPr>
            <a:lvl4pPr>
              <a:defRPr sz="2000">
                <a:solidFill>
                  <a:srgbClr val="022D40"/>
                </a:solidFill>
                <a:latin typeface="Arial" panose="020B0604020202020204" pitchFamily="34" charset="0"/>
                <a:cs typeface="Arial" panose="020B0604020202020204" pitchFamily="34" charset="0"/>
              </a:defRPr>
            </a:lvl4pPr>
            <a:lvl5pPr>
              <a:defRPr sz="2000">
                <a:solidFill>
                  <a:srgbClr val="022D40"/>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2D81BB-485D-019A-0972-0D765389BE7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1">
                <a:solidFill>
                  <a:srgbClr val="022D4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Title 1">
            <a:extLst>
              <a:ext uri="{FF2B5EF4-FFF2-40B4-BE49-F238E27FC236}">
                <a16:creationId xmlns:a16="http://schemas.microsoft.com/office/drawing/2014/main" id="{59D39076-B7EA-CBA6-9256-2290FCD6BDAC}"/>
              </a:ext>
            </a:extLst>
          </p:cNvPr>
          <p:cNvSpPr>
            <a:spLocks noGrp="1"/>
          </p:cNvSpPr>
          <p:nvPr>
            <p:ph type="title"/>
          </p:nvPr>
        </p:nvSpPr>
        <p:spPr>
          <a:xfrm>
            <a:off x="839788" y="457200"/>
            <a:ext cx="3932237" cy="1394749"/>
          </a:xfrm>
          <a:prstGeom prst="rect">
            <a:avLst/>
          </a:prstGeom>
        </p:spPr>
        <p:txBody>
          <a:bodyPr anchor="b"/>
          <a:lstStyle>
            <a:lvl1pPr>
              <a:defRPr sz="3200" b="1">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Slide Number Placeholder 6">
            <a:extLst>
              <a:ext uri="{FF2B5EF4-FFF2-40B4-BE49-F238E27FC236}">
                <a16:creationId xmlns:a16="http://schemas.microsoft.com/office/drawing/2014/main" id="{F5AB115F-CACA-011C-2125-A606EBB0F3D6}"/>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2" name="Footer Placeholder 4">
            <a:extLst>
              <a:ext uri="{FF2B5EF4-FFF2-40B4-BE49-F238E27FC236}">
                <a16:creationId xmlns:a16="http://schemas.microsoft.com/office/drawing/2014/main" id="{2FD6F880-B17E-2A9F-C697-7DD450E10F15}"/>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66610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ABD2E-AA3A-6B09-3819-CBD875C83DD8}"/>
              </a:ext>
            </a:extLst>
          </p:cNvPr>
          <p:cNvSpPr>
            <a:spLocks noGrp="1"/>
          </p:cNvSpPr>
          <p:nvPr>
            <p:ph type="title"/>
          </p:nvPr>
        </p:nvSpPr>
        <p:spPr>
          <a:xfrm>
            <a:off x="839788" y="457200"/>
            <a:ext cx="3932237" cy="1394749"/>
          </a:xfrm>
          <a:prstGeom prst="rect">
            <a:avLst/>
          </a:prstGeom>
        </p:spPr>
        <p:txBody>
          <a:bodyPr anchor="b"/>
          <a:lstStyle>
            <a:lvl1pPr>
              <a:defRPr sz="3200" b="1">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A23D45B0-34AD-6954-7EE0-D306BB420F8D}"/>
              </a:ext>
            </a:extLst>
          </p:cNvPr>
          <p:cNvSpPr>
            <a:spLocks noGrp="1"/>
          </p:cNvSpPr>
          <p:nvPr>
            <p:ph type="pic" idx="1"/>
          </p:nvPr>
        </p:nvSpPr>
        <p:spPr>
          <a:xfrm>
            <a:off x="5183188" y="987425"/>
            <a:ext cx="6172200" cy="4873625"/>
          </a:xfrm>
          <a:prstGeom prst="rect">
            <a:avLst/>
          </a:prstGeom>
        </p:spPr>
        <p:txBody>
          <a:bodyPr/>
          <a:lstStyle>
            <a:lvl1pPr marL="0" indent="0">
              <a:buNone/>
              <a:defRPr sz="3200">
                <a:solidFill>
                  <a:srgbClr val="034B6B"/>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EA67EB-74D5-6BEE-BA6B-99C31D97425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1">
                <a:solidFill>
                  <a:srgbClr val="022D4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F2C9A65-EA7C-BB2B-4BD4-35FF2FF809D7}"/>
              </a:ext>
            </a:extLst>
          </p:cNvPr>
          <p:cNvSpPr>
            <a:spLocks noGrp="1"/>
          </p:cNvSpPr>
          <p:nvPr>
            <p:ph type="ftr" sz="quarter" idx="3"/>
          </p:nvPr>
        </p:nvSpPr>
        <p:spPr>
          <a:xfrm>
            <a:off x="95966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
        <p:nvSpPr>
          <p:cNvPr id="9" name="Slide Number Placeholder 6">
            <a:extLst>
              <a:ext uri="{FF2B5EF4-FFF2-40B4-BE49-F238E27FC236}">
                <a16:creationId xmlns:a16="http://schemas.microsoft.com/office/drawing/2014/main" id="{952CBEF3-D93F-F0FC-C30A-F0673793D22E}"/>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Tree>
    <p:extLst>
      <p:ext uri="{BB962C8B-B14F-4D97-AF65-F5344CB8AC3E}">
        <p14:creationId xmlns:p14="http://schemas.microsoft.com/office/powerpoint/2010/main" val="186719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06D88CE1-08BD-2A45-0CBE-9F81D54663C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1">
            <a:extLst>
              <a:ext uri="{FF2B5EF4-FFF2-40B4-BE49-F238E27FC236}">
                <a16:creationId xmlns:a16="http://schemas.microsoft.com/office/drawing/2014/main" id="{AD3BBDEA-5D43-992E-F0B9-75293D323D53}"/>
              </a:ext>
            </a:extLst>
          </p:cNvPr>
          <p:cNvSpPr txBox="1">
            <a:spLocks/>
          </p:cNvSpPr>
          <p:nvPr userDrawn="1"/>
        </p:nvSpPr>
        <p:spPr>
          <a:xfrm>
            <a:off x="838200" y="416689"/>
            <a:ext cx="10515600" cy="109064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a:lstStyle>
          <a:p>
            <a:r>
              <a:rPr lang="en-US" sz="4000">
                <a:solidFill>
                  <a:srgbClr val="034B6B"/>
                </a:solidFill>
              </a:rPr>
              <a:t>Click to edit Master title style</a:t>
            </a:r>
          </a:p>
        </p:txBody>
      </p:sp>
      <p:sp>
        <p:nvSpPr>
          <p:cNvPr id="10" name="Slide Number Placeholder 6">
            <a:extLst>
              <a:ext uri="{FF2B5EF4-FFF2-40B4-BE49-F238E27FC236}">
                <a16:creationId xmlns:a16="http://schemas.microsoft.com/office/drawing/2014/main" id="{5F38D890-7049-1DD5-FD10-DB0E8EF55DC9}"/>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1" name="Footer Placeholder 4">
            <a:extLst>
              <a:ext uri="{FF2B5EF4-FFF2-40B4-BE49-F238E27FC236}">
                <a16:creationId xmlns:a16="http://schemas.microsoft.com/office/drawing/2014/main" id="{40CC6CB8-E241-F96C-21C9-70364BE0DB41}"/>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3913041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1C65E-2031-57F6-6BCC-A0928D72AAA7}"/>
              </a:ext>
            </a:extLst>
          </p:cNvPr>
          <p:cNvSpPr>
            <a:spLocks noGrp="1"/>
          </p:cNvSpPr>
          <p:nvPr>
            <p:ph type="title" orient="vert"/>
          </p:nvPr>
        </p:nvSpPr>
        <p:spPr>
          <a:xfrm>
            <a:off x="9757458" y="365125"/>
            <a:ext cx="1596342" cy="5811838"/>
          </a:xfrm>
          <a:prstGeom prst="rect">
            <a:avLst/>
          </a:prstGeom>
        </p:spPr>
        <p:txBody>
          <a:bodyPr vert="eaVert"/>
          <a:lstStyle>
            <a:lvl1pPr>
              <a:defRPr sz="4000" b="1">
                <a:solidFill>
                  <a:srgbClr val="034B6B"/>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48D2CCC7-139C-C233-C72B-A0E81F887EB0}"/>
              </a:ext>
            </a:extLst>
          </p:cNvPr>
          <p:cNvSpPr>
            <a:spLocks noGrp="1"/>
          </p:cNvSpPr>
          <p:nvPr>
            <p:ph type="body" orient="vert" idx="1"/>
          </p:nvPr>
        </p:nvSpPr>
        <p:spPr>
          <a:xfrm>
            <a:off x="838200" y="365125"/>
            <a:ext cx="8710914" cy="5811838"/>
          </a:xfrm>
          <a:prstGeom prst="rect">
            <a:avLst/>
          </a:prstGeom>
        </p:spPr>
        <p:txBody>
          <a:bodyPr vert="eaVert"/>
          <a:lstStyle>
            <a:lvl1pPr>
              <a:defRPr b="1">
                <a:solidFill>
                  <a:srgbClr val="022D40"/>
                </a:solidFill>
                <a:latin typeface="Arial" panose="020B0604020202020204" pitchFamily="34" charset="0"/>
                <a:cs typeface="Arial" panose="020B0604020202020204" pitchFamily="34" charset="0"/>
              </a:defRPr>
            </a:lvl1pPr>
            <a:lvl2pPr>
              <a:defRPr b="1">
                <a:solidFill>
                  <a:srgbClr val="022D40"/>
                </a:solidFill>
                <a:latin typeface="Arial" panose="020B0604020202020204" pitchFamily="34" charset="0"/>
                <a:cs typeface="Arial" panose="020B0604020202020204" pitchFamily="34" charset="0"/>
              </a:defRPr>
            </a:lvl2pPr>
            <a:lvl3pPr>
              <a:defRPr b="1">
                <a:solidFill>
                  <a:srgbClr val="022D40"/>
                </a:solidFill>
                <a:latin typeface="Arial" panose="020B0604020202020204" pitchFamily="34" charset="0"/>
                <a:cs typeface="Arial" panose="020B0604020202020204" pitchFamily="34" charset="0"/>
              </a:defRPr>
            </a:lvl3pPr>
            <a:lvl4pPr>
              <a:defRPr b="1">
                <a:solidFill>
                  <a:srgbClr val="022D40"/>
                </a:solidFill>
                <a:latin typeface="Arial" panose="020B0604020202020204" pitchFamily="34" charset="0"/>
                <a:cs typeface="Arial" panose="020B0604020202020204" pitchFamily="34" charset="0"/>
              </a:defRPr>
            </a:lvl4pPr>
            <a:lvl5pPr>
              <a:defRPr b="1">
                <a:solidFill>
                  <a:srgbClr val="022D4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a:extLst>
              <a:ext uri="{FF2B5EF4-FFF2-40B4-BE49-F238E27FC236}">
                <a16:creationId xmlns:a16="http://schemas.microsoft.com/office/drawing/2014/main" id="{AFA4E84C-BDC1-BF15-06AD-B9B4AE08D11A}"/>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0" name="Footer Placeholder 4">
            <a:extLst>
              <a:ext uri="{FF2B5EF4-FFF2-40B4-BE49-F238E27FC236}">
                <a16:creationId xmlns:a16="http://schemas.microsoft.com/office/drawing/2014/main" id="{659D6BCA-A63E-0431-8451-73A6CB4733EF}"/>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3834486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1879-5C01-C287-4287-130A91DAE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163A5B-9D8B-BD23-6448-24776B5B1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01202764-89B6-8215-4D77-69161BC47740}"/>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1" name="Footer Placeholder 4">
            <a:extLst>
              <a:ext uri="{FF2B5EF4-FFF2-40B4-BE49-F238E27FC236}">
                <a16:creationId xmlns:a16="http://schemas.microsoft.com/office/drawing/2014/main" id="{C2B2FFF6-FF92-3D2F-1A65-EDD2D55CD57F}"/>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711249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A25CE-FC9B-F603-2AA2-453A0D3F5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42FAE-EF94-699D-41EC-8D11E6289B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31C159-E3E8-7B08-0616-63659DA61F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5CCA02A9-63BF-AD1E-B512-7E095C5B1553}"/>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9" name="Footer Placeholder 4">
            <a:extLst>
              <a:ext uri="{FF2B5EF4-FFF2-40B4-BE49-F238E27FC236}">
                <a16:creationId xmlns:a16="http://schemas.microsoft.com/office/drawing/2014/main" id="{D53FA306-4359-3981-CBF3-C694735E37FE}"/>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522794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401244-4408-454E-1FFE-8C72BD062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0E5EB-5B89-60B5-764F-4931D4639B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151FF1-9C22-ADB7-834C-2B17EA3F3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DAA7B5-B362-B949-D52C-7BE545D987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540AA450-8539-6DE7-3BB1-42FEC08DA1AA}"/>
              </a:ext>
            </a:extLst>
          </p:cNvPr>
          <p:cNvSpPr>
            <a:spLocks noGrp="1"/>
          </p:cNvSpPr>
          <p:nvPr>
            <p:ph type="sldNum" sz="quarter" idx="11"/>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2" name="Title Placeholder 1">
            <a:extLst>
              <a:ext uri="{FF2B5EF4-FFF2-40B4-BE49-F238E27FC236}">
                <a16:creationId xmlns:a16="http://schemas.microsoft.com/office/drawing/2014/main" id="{3A59B31E-C260-41FB-78A3-482FA90712C8}"/>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13" name="Slide Number Placeholder 6">
            <a:extLst>
              <a:ext uri="{FF2B5EF4-FFF2-40B4-BE49-F238E27FC236}">
                <a16:creationId xmlns:a16="http://schemas.microsoft.com/office/drawing/2014/main" id="{2CE37C72-3EA1-3C68-F45C-3753A5462427}"/>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4" name="Footer Placeholder 4">
            <a:extLst>
              <a:ext uri="{FF2B5EF4-FFF2-40B4-BE49-F238E27FC236}">
                <a16:creationId xmlns:a16="http://schemas.microsoft.com/office/drawing/2014/main" id="{0D28B144-E67F-3825-2CCD-AE155772A5E4}"/>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933914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53A5-4F32-198F-7D23-739F3FAF0EE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A8E4C6BD-9E9F-1306-ACA5-7480DDF26500}"/>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8" name="Slide Number Placeholder 6">
            <a:extLst>
              <a:ext uri="{FF2B5EF4-FFF2-40B4-BE49-F238E27FC236}">
                <a16:creationId xmlns:a16="http://schemas.microsoft.com/office/drawing/2014/main" id="{18E4F5E5-578B-35C9-8BA0-7EC7F14B97A9}"/>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9" name="Footer Placeholder 4">
            <a:extLst>
              <a:ext uri="{FF2B5EF4-FFF2-40B4-BE49-F238E27FC236}">
                <a16:creationId xmlns:a16="http://schemas.microsoft.com/office/drawing/2014/main" id="{FB993269-2661-06A2-74B5-D433796AC095}"/>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40442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94DEB06F-81B2-DE77-53A5-031377219B6D}"/>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8" name="Slide Number Placeholder 6">
            <a:extLst>
              <a:ext uri="{FF2B5EF4-FFF2-40B4-BE49-F238E27FC236}">
                <a16:creationId xmlns:a16="http://schemas.microsoft.com/office/drawing/2014/main" id="{52A2A708-D49D-A6F4-01DA-CE2630FA5090}"/>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9" name="Footer Placeholder 4">
            <a:extLst>
              <a:ext uri="{FF2B5EF4-FFF2-40B4-BE49-F238E27FC236}">
                <a16:creationId xmlns:a16="http://schemas.microsoft.com/office/drawing/2014/main" id="{E3B2C6A0-CCE7-B656-6C7F-085487E3ADA9}"/>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766991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95401-08CE-6E8A-1F4B-08A184DDDB22}"/>
              </a:ext>
            </a:extLst>
          </p:cNvPr>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0A8F61-58E7-9B83-A66B-E01894CBA2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F4A7BB15-7E99-828A-BE9E-375B31D91BC9}"/>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85E44663-B24E-9C72-B849-BF7A5963FABA}"/>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11" name="Slide Number Placeholder 6">
            <a:extLst>
              <a:ext uri="{FF2B5EF4-FFF2-40B4-BE49-F238E27FC236}">
                <a16:creationId xmlns:a16="http://schemas.microsoft.com/office/drawing/2014/main" id="{C91ACE67-9162-32F2-C22C-66B01EC3CC06}"/>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2" name="Footer Placeholder 4">
            <a:extLst>
              <a:ext uri="{FF2B5EF4-FFF2-40B4-BE49-F238E27FC236}">
                <a16:creationId xmlns:a16="http://schemas.microsoft.com/office/drawing/2014/main" id="{7B148E23-92F0-30C8-0A84-F8AE9CDBBEB9}"/>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172702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D774A7C-CE68-D761-0E61-C34F76AE20CD}"/>
              </a:ext>
            </a:extLst>
          </p:cNvPr>
          <p:cNvSpPr>
            <a:spLocks noGrp="1"/>
          </p:cNvSpPr>
          <p:nvPr>
            <p:ph type="pic" idx="1"/>
          </p:nvPr>
        </p:nvSpPr>
        <p:spPr>
          <a:xfrm>
            <a:off x="5183188" y="1898247"/>
            <a:ext cx="6172200" cy="4456253"/>
          </a:xfrm>
        </p:spPr>
        <p:txBody>
          <a:bodyPr/>
          <a:lstStyle>
            <a:lvl1pPr marL="0" indent="0">
              <a:buNone/>
              <a:defRPr sz="3200">
                <a:solidFill>
                  <a:srgbClr val="022D4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010472-D25E-3A6E-8E33-81657F41FE0F}"/>
              </a:ext>
            </a:extLst>
          </p:cNvPr>
          <p:cNvSpPr>
            <a:spLocks noGrp="1"/>
          </p:cNvSpPr>
          <p:nvPr>
            <p:ph type="body" sz="half" idx="2"/>
          </p:nvPr>
        </p:nvSpPr>
        <p:spPr>
          <a:xfrm>
            <a:off x="839788" y="2057400"/>
            <a:ext cx="3932237" cy="3811588"/>
          </a:xfrm>
        </p:spPr>
        <p:txBody>
          <a:bodyPr/>
          <a:lstStyle>
            <a:lvl1pPr marL="0" indent="0">
              <a:buNone/>
              <a:defRPr sz="1600" b="1">
                <a:solidFill>
                  <a:srgbClr val="022D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5F704F5D-FB2A-0A41-74C8-E52B35C2DA57}"/>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100AC2FF-7FD1-94AF-5128-7EED7C55B297}"/>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11" name="Slide Number Placeholder 6">
            <a:extLst>
              <a:ext uri="{FF2B5EF4-FFF2-40B4-BE49-F238E27FC236}">
                <a16:creationId xmlns:a16="http://schemas.microsoft.com/office/drawing/2014/main" id="{90870C6E-A9B8-1EBB-7FD2-229684D84643}"/>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2" name="Footer Placeholder 4">
            <a:extLst>
              <a:ext uri="{FF2B5EF4-FFF2-40B4-BE49-F238E27FC236}">
                <a16:creationId xmlns:a16="http://schemas.microsoft.com/office/drawing/2014/main" id="{DEB87051-68CB-FE77-8B21-A67C9DE44140}"/>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7843985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1879-5C01-C287-4287-130A91DAE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163A5B-9D8B-BD23-6448-24776B5B1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a:extLst>
              <a:ext uri="{FF2B5EF4-FFF2-40B4-BE49-F238E27FC236}">
                <a16:creationId xmlns:a16="http://schemas.microsoft.com/office/drawing/2014/main" id="{0615B64E-0A1C-4C99-5C38-32CACBD032F0}"/>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5" name="Footer Placeholder 4">
            <a:extLst>
              <a:ext uri="{FF2B5EF4-FFF2-40B4-BE49-F238E27FC236}">
                <a16:creationId xmlns:a16="http://schemas.microsoft.com/office/drawing/2014/main" id="{E727E56B-1959-FA90-B0E6-7A0CC829C57B}"/>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587973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A25CE-FC9B-F603-2AA2-453A0D3F5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42FAE-EF94-699D-41EC-8D11E6289B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31C159-E3E8-7B08-0616-63659DA61F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4878A89D-C364-9581-537B-12C16A27DA76}"/>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6" name="Footer Placeholder 4">
            <a:extLst>
              <a:ext uri="{FF2B5EF4-FFF2-40B4-BE49-F238E27FC236}">
                <a16:creationId xmlns:a16="http://schemas.microsoft.com/office/drawing/2014/main" id="{D82AF8C9-A540-E298-538F-EB30E4E5F02A}"/>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3575460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401244-4408-454E-1FFE-8C72BD062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0E5EB-5B89-60B5-764F-4931D4639B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151FF1-9C22-ADB7-834C-2B17EA3F3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DAA7B5-B362-B949-D52C-7BE545D987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540AA450-8539-6DE7-3BB1-42FEC08DA1AA}"/>
              </a:ext>
            </a:extLst>
          </p:cNvPr>
          <p:cNvSpPr>
            <a:spLocks noGrp="1"/>
          </p:cNvSpPr>
          <p:nvPr>
            <p:ph type="sldNum" sz="quarter" idx="11"/>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2" name="Title Placeholder 1">
            <a:extLst>
              <a:ext uri="{FF2B5EF4-FFF2-40B4-BE49-F238E27FC236}">
                <a16:creationId xmlns:a16="http://schemas.microsoft.com/office/drawing/2014/main" id="{3A59B31E-C260-41FB-78A3-482FA90712C8}"/>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Slide Number Placeholder 6">
            <a:extLst>
              <a:ext uri="{FF2B5EF4-FFF2-40B4-BE49-F238E27FC236}">
                <a16:creationId xmlns:a16="http://schemas.microsoft.com/office/drawing/2014/main" id="{ABA7C5C9-DA6E-ACA9-6F9B-50B0CA30E68E}"/>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7" name="Footer Placeholder 4">
            <a:extLst>
              <a:ext uri="{FF2B5EF4-FFF2-40B4-BE49-F238E27FC236}">
                <a16:creationId xmlns:a16="http://schemas.microsoft.com/office/drawing/2014/main" id="{4BDF96CE-0359-84E9-182D-57FCDD15E9EC}"/>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4180954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53A5-4F32-198F-7D23-739F3FAF0EE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A8E4C6BD-9E9F-1306-ACA5-7480DDF26500}"/>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5" name="Slide Number Placeholder 6">
            <a:extLst>
              <a:ext uri="{FF2B5EF4-FFF2-40B4-BE49-F238E27FC236}">
                <a16:creationId xmlns:a16="http://schemas.microsoft.com/office/drawing/2014/main" id="{AAE95675-A869-2D8E-FBC7-A5D75734DAD8}"/>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8" name="Footer Placeholder 4">
            <a:extLst>
              <a:ext uri="{FF2B5EF4-FFF2-40B4-BE49-F238E27FC236}">
                <a16:creationId xmlns:a16="http://schemas.microsoft.com/office/drawing/2014/main" id="{744E95D1-1851-FB44-7A35-8FCA47CE5723}"/>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570735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94DEB06F-81B2-DE77-53A5-031377219B6D}"/>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2" name="Slide Number Placeholder 6">
            <a:extLst>
              <a:ext uri="{FF2B5EF4-FFF2-40B4-BE49-F238E27FC236}">
                <a16:creationId xmlns:a16="http://schemas.microsoft.com/office/drawing/2014/main" id="{BEEFB86E-7D0B-E792-C3D5-99B435181EF2}"/>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3" name="Footer Placeholder 4">
            <a:extLst>
              <a:ext uri="{FF2B5EF4-FFF2-40B4-BE49-F238E27FC236}">
                <a16:creationId xmlns:a16="http://schemas.microsoft.com/office/drawing/2014/main" id="{BC76B323-D351-E4A5-4F33-C5D3684DA75F}"/>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41091117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95401-08CE-6E8A-1F4B-08A184DDDB22}"/>
              </a:ext>
            </a:extLst>
          </p:cNvPr>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0A8F61-58E7-9B83-A66B-E01894CBA2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F4A7BB15-7E99-828A-BE9E-375B31D91BC9}"/>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85E44663-B24E-9C72-B849-BF7A5963FABA}"/>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Slide Number Placeholder 6">
            <a:extLst>
              <a:ext uri="{FF2B5EF4-FFF2-40B4-BE49-F238E27FC236}">
                <a16:creationId xmlns:a16="http://schemas.microsoft.com/office/drawing/2014/main" id="{E074ED9D-C7B0-FAE7-AF93-B895F1BAE67E}"/>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5" name="Footer Placeholder 4">
            <a:extLst>
              <a:ext uri="{FF2B5EF4-FFF2-40B4-BE49-F238E27FC236}">
                <a16:creationId xmlns:a16="http://schemas.microsoft.com/office/drawing/2014/main" id="{31C2609A-D258-DC0E-C17C-8B87C86CF5FD}"/>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796257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D774A7C-CE68-D761-0E61-C34F76AE20CD}"/>
              </a:ext>
            </a:extLst>
          </p:cNvPr>
          <p:cNvSpPr>
            <a:spLocks noGrp="1"/>
          </p:cNvSpPr>
          <p:nvPr>
            <p:ph type="pic" idx="1"/>
          </p:nvPr>
        </p:nvSpPr>
        <p:spPr>
          <a:xfrm>
            <a:off x="5183188" y="1898247"/>
            <a:ext cx="6172200" cy="4456253"/>
          </a:xfrm>
        </p:spPr>
        <p:txBody>
          <a:bodyPr/>
          <a:lstStyle>
            <a:lvl1pPr marL="0" indent="0">
              <a:buNone/>
              <a:defRPr sz="3200">
                <a:solidFill>
                  <a:srgbClr val="022D4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010472-D25E-3A6E-8E33-81657F41FE0F}"/>
              </a:ext>
            </a:extLst>
          </p:cNvPr>
          <p:cNvSpPr>
            <a:spLocks noGrp="1"/>
          </p:cNvSpPr>
          <p:nvPr>
            <p:ph type="body" sz="half" idx="2"/>
          </p:nvPr>
        </p:nvSpPr>
        <p:spPr>
          <a:xfrm>
            <a:off x="839788" y="2057400"/>
            <a:ext cx="3932237" cy="3811588"/>
          </a:xfrm>
        </p:spPr>
        <p:txBody>
          <a:bodyPr/>
          <a:lstStyle>
            <a:lvl1pPr marL="0" indent="0">
              <a:buNone/>
              <a:defRPr sz="1600" b="1">
                <a:solidFill>
                  <a:srgbClr val="022D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5F704F5D-FB2A-0A41-74C8-E52B35C2DA57}"/>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100AC2FF-7FD1-94AF-5128-7EED7C55B297}"/>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6" name="Slide Number Placeholder 6">
            <a:extLst>
              <a:ext uri="{FF2B5EF4-FFF2-40B4-BE49-F238E27FC236}">
                <a16:creationId xmlns:a16="http://schemas.microsoft.com/office/drawing/2014/main" id="{FF102F22-E2CE-10BF-A2CE-A7CFF2C1E1A3}"/>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7" name="Footer Placeholder 4">
            <a:extLst>
              <a:ext uri="{FF2B5EF4-FFF2-40B4-BE49-F238E27FC236}">
                <a16:creationId xmlns:a16="http://schemas.microsoft.com/office/drawing/2014/main" id="{1861BF2F-FF56-AAAF-174D-09BB7390B878}"/>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551739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1879-5C01-C287-4287-130A91DAE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163A5B-9D8B-BD23-6448-24776B5B1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a:extLst>
              <a:ext uri="{FF2B5EF4-FFF2-40B4-BE49-F238E27FC236}">
                <a16:creationId xmlns:a16="http://schemas.microsoft.com/office/drawing/2014/main" id="{0615B64E-0A1C-4C99-5C38-32CACBD032F0}"/>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5" name="Footer Placeholder 4">
            <a:extLst>
              <a:ext uri="{FF2B5EF4-FFF2-40B4-BE49-F238E27FC236}">
                <a16:creationId xmlns:a16="http://schemas.microsoft.com/office/drawing/2014/main" id="{85107249-F47B-5076-587C-BC9A2A3B0F3A}"/>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8511939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A25CE-FC9B-F603-2AA2-453A0D3F5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42FAE-EF94-699D-41EC-8D11E6289B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31C159-E3E8-7B08-0616-63659DA61F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41CA9836-D995-2FB3-FB21-CEA57B1453E2}"/>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7" name="Footer Placeholder 4">
            <a:extLst>
              <a:ext uri="{FF2B5EF4-FFF2-40B4-BE49-F238E27FC236}">
                <a16:creationId xmlns:a16="http://schemas.microsoft.com/office/drawing/2014/main" id="{3CFA802E-76DB-5852-F156-2155AC53AF0F}"/>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82082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401244-4408-454E-1FFE-8C72BD062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0E5EB-5B89-60B5-764F-4931D4639B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151FF1-9C22-ADB7-834C-2B17EA3F37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DAA7B5-B362-B949-D52C-7BE545D987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540AA450-8539-6DE7-3BB1-42FEC08DA1AA}"/>
              </a:ext>
            </a:extLst>
          </p:cNvPr>
          <p:cNvSpPr>
            <a:spLocks noGrp="1"/>
          </p:cNvSpPr>
          <p:nvPr>
            <p:ph type="sldNum" sz="quarter" idx="11"/>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2" name="Title Placeholder 1">
            <a:extLst>
              <a:ext uri="{FF2B5EF4-FFF2-40B4-BE49-F238E27FC236}">
                <a16:creationId xmlns:a16="http://schemas.microsoft.com/office/drawing/2014/main" id="{3A59B31E-C260-41FB-78A3-482FA90712C8}"/>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Footer Placeholder 4">
            <a:extLst>
              <a:ext uri="{FF2B5EF4-FFF2-40B4-BE49-F238E27FC236}">
                <a16:creationId xmlns:a16="http://schemas.microsoft.com/office/drawing/2014/main" id="{95D010F6-0239-B37D-7D4D-DD00F07A1545}"/>
              </a:ext>
            </a:extLst>
          </p:cNvPr>
          <p:cNvSpPr>
            <a:spLocks noGrp="1"/>
          </p:cNvSpPr>
          <p:nvPr>
            <p:ph type="ftr" sz="quarter" idx="12"/>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050943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53A5-4F32-198F-7D23-739F3FAF0EE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A8E4C6BD-9E9F-1306-ACA5-7480DDF26500}"/>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4" name="Footer Placeholder 4">
            <a:extLst>
              <a:ext uri="{FF2B5EF4-FFF2-40B4-BE49-F238E27FC236}">
                <a16:creationId xmlns:a16="http://schemas.microsoft.com/office/drawing/2014/main" id="{3FBD72C8-BE20-E756-6BD1-03BE846DDB34}"/>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76898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94DEB06F-81B2-DE77-53A5-031377219B6D}"/>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2" name="Footer Placeholder 4">
            <a:extLst>
              <a:ext uri="{FF2B5EF4-FFF2-40B4-BE49-F238E27FC236}">
                <a16:creationId xmlns:a16="http://schemas.microsoft.com/office/drawing/2014/main" id="{D3732B47-3A61-05BE-D50E-A4C41A180F9A}"/>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1749022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95401-08CE-6E8A-1F4B-08A184DDDB22}"/>
              </a:ext>
            </a:extLst>
          </p:cNvPr>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0A8F61-58E7-9B83-A66B-E01894CBA2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Title Placeholder 1">
            <a:extLst>
              <a:ext uri="{FF2B5EF4-FFF2-40B4-BE49-F238E27FC236}">
                <a16:creationId xmlns:a16="http://schemas.microsoft.com/office/drawing/2014/main" id="{85E44663-B24E-9C72-B849-BF7A5963FABA}"/>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Footer Placeholder 4">
            <a:extLst>
              <a:ext uri="{FF2B5EF4-FFF2-40B4-BE49-F238E27FC236}">
                <a16:creationId xmlns:a16="http://schemas.microsoft.com/office/drawing/2014/main" id="{9466B61B-3B6F-7A4C-8E4F-9B5C9EC7F54B}"/>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
        <p:nvSpPr>
          <p:cNvPr id="5" name="Slide Number Placeholder 6">
            <a:extLst>
              <a:ext uri="{FF2B5EF4-FFF2-40B4-BE49-F238E27FC236}">
                <a16:creationId xmlns:a16="http://schemas.microsoft.com/office/drawing/2014/main" id="{1D4C5E0A-F8BA-8F10-07D8-F6BD0BEF43C1}"/>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Tree>
    <p:extLst>
      <p:ext uri="{BB962C8B-B14F-4D97-AF65-F5344CB8AC3E}">
        <p14:creationId xmlns:p14="http://schemas.microsoft.com/office/powerpoint/2010/main" val="24889945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D774A7C-CE68-D761-0E61-C34F76AE20CD}"/>
              </a:ext>
            </a:extLst>
          </p:cNvPr>
          <p:cNvSpPr>
            <a:spLocks noGrp="1"/>
          </p:cNvSpPr>
          <p:nvPr>
            <p:ph type="pic" idx="1"/>
          </p:nvPr>
        </p:nvSpPr>
        <p:spPr>
          <a:xfrm>
            <a:off x="5183188" y="1898247"/>
            <a:ext cx="6172200" cy="4456253"/>
          </a:xfrm>
        </p:spPr>
        <p:txBody>
          <a:bodyPr/>
          <a:lstStyle>
            <a:lvl1pPr marL="0" indent="0">
              <a:buNone/>
              <a:defRPr sz="3200">
                <a:solidFill>
                  <a:srgbClr val="022D4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010472-D25E-3A6E-8E33-81657F41FE0F}"/>
              </a:ext>
            </a:extLst>
          </p:cNvPr>
          <p:cNvSpPr>
            <a:spLocks noGrp="1"/>
          </p:cNvSpPr>
          <p:nvPr>
            <p:ph type="body" sz="half" idx="2"/>
          </p:nvPr>
        </p:nvSpPr>
        <p:spPr>
          <a:xfrm>
            <a:off x="839788" y="2057400"/>
            <a:ext cx="3932237" cy="3811588"/>
          </a:xfrm>
        </p:spPr>
        <p:txBody>
          <a:bodyPr/>
          <a:lstStyle>
            <a:lvl1pPr marL="0" indent="0">
              <a:buNone/>
              <a:defRPr sz="1600" b="1">
                <a:solidFill>
                  <a:srgbClr val="022D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5F704F5D-FB2A-0A41-74C8-E52B35C2DA57}"/>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100AC2FF-7FD1-94AF-5128-7EED7C55B297}"/>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6" name="Footer Placeholder 4">
            <a:extLst>
              <a:ext uri="{FF2B5EF4-FFF2-40B4-BE49-F238E27FC236}">
                <a16:creationId xmlns:a16="http://schemas.microsoft.com/office/drawing/2014/main" id="{ECD348D4-68AB-C054-A127-4D3E8D44B1D4}"/>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4668470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609600" y="483846"/>
            <a:ext cx="10972800" cy="5175055"/>
          </a:xfrm>
          <a:prstGeom prst="rect">
            <a:avLst/>
          </a:prstGeom>
        </p:spPr>
        <p:txBody>
          <a:bodyPr vert="horz" lIns="91440" tIns="45720" rIns="91440" bIns="45720" rtlCol="0" anchor="b">
            <a:normAutofit/>
          </a:bodyPr>
          <a:lstStyle>
            <a:lvl1pPr>
              <a:defRPr sz="2933" i="1"/>
            </a:lvl1pPr>
          </a:lstStyle>
          <a:p>
            <a:pPr lvl="0"/>
            <a:r>
              <a:rPr lang="en-US"/>
              <a:t>Click to edit Master text styles</a:t>
            </a:r>
          </a:p>
        </p:txBody>
      </p:sp>
      <p:sp>
        <p:nvSpPr>
          <p:cNvPr id="7" name="TextBox 6"/>
          <p:cNvSpPr txBox="1"/>
          <p:nvPr userDrawn="1"/>
        </p:nvSpPr>
        <p:spPr>
          <a:xfrm>
            <a:off x="1314593" y="1069432"/>
            <a:ext cx="18473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333" b="1" i="0" u="none" strike="noStrike" kern="1200" cap="none" spc="0" normalizeH="0" baseline="0" noProof="0">
              <a:ln>
                <a:noFill/>
              </a:ln>
              <a:solidFill>
                <a:srgbClr val="BFBFBF"/>
              </a:solidFill>
              <a:effectLst/>
              <a:uLnTx/>
              <a:uFillTx/>
              <a:latin typeface="Aptos" panose="02110004020202020204"/>
              <a:ea typeface="+mn-ea"/>
              <a:cs typeface="+mn-cs"/>
            </a:endParaRPr>
          </a:p>
        </p:txBody>
      </p:sp>
      <p:sp>
        <p:nvSpPr>
          <p:cNvPr id="15"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333" b="1" i="0" u="none" strike="noStrike" kern="1200" cap="none" spc="0" normalizeH="0" baseline="0" noProof="0" smtClean="0">
                <a:ln>
                  <a:noFill/>
                </a:ln>
                <a:solidFill>
                  <a:srgbClr val="BFBFB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1200" cap="none" spc="0" normalizeH="0" baseline="0" noProof="0">
              <a:ln>
                <a:noFill/>
              </a:ln>
              <a:solidFill>
                <a:srgbClr val="BFBFBF"/>
              </a:solidFill>
              <a:effectLst/>
              <a:uLnTx/>
              <a:uFillTx/>
              <a:latin typeface="Aptos" panose="02110004020202020204"/>
              <a:ea typeface="+mn-ea"/>
              <a:cs typeface="+mn-cs"/>
            </a:endParaRPr>
          </a:p>
        </p:txBody>
      </p:sp>
      <p:sp>
        <p:nvSpPr>
          <p:cNvPr id="17"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BFBFBF"/>
              </a:solidFill>
              <a:effectLst/>
              <a:uLnTx/>
              <a:uFillTx/>
              <a:latin typeface="Aptos" panose="02110004020202020204"/>
              <a:ea typeface="+mn-ea"/>
              <a:cs typeface="+mn-cs"/>
            </a:endParaRPr>
          </a:p>
        </p:txBody>
      </p:sp>
      <p:sp>
        <p:nvSpPr>
          <p:cNvPr id="18" name="Text Placeholder 12"/>
          <p:cNvSpPr>
            <a:spLocks noGrp="1"/>
          </p:cNvSpPr>
          <p:nvPr>
            <p:ph type="body" sz="quarter" idx="10" hasCustomPrompt="1"/>
          </p:nvPr>
        </p:nvSpPr>
        <p:spPr>
          <a:xfrm>
            <a:off x="1849343" y="6354218"/>
            <a:ext cx="2757168" cy="368316"/>
          </a:xfrm>
          <a:prstGeom prst="rect">
            <a:avLst/>
          </a:prstGeom>
        </p:spPr>
        <p:txBody>
          <a:bodyPr anchor="b"/>
          <a:lstStyle>
            <a:lvl1pPr marL="0" indent="0">
              <a:buNone/>
              <a:defRPr sz="1333" i="0">
                <a:solidFill>
                  <a:srgbClr val="BFBFBF"/>
                </a:solidFill>
              </a:defRPr>
            </a:lvl1pPr>
            <a:lvl2pPr>
              <a:defRPr sz="1600"/>
            </a:lvl2pPr>
            <a:lvl3pPr>
              <a:defRPr sz="1600"/>
            </a:lvl3pPr>
            <a:lvl4pPr>
              <a:defRPr sz="1600"/>
            </a:lvl4pPr>
            <a:lvl5pPr>
              <a:defRPr sz="1600"/>
            </a:lvl5pPr>
          </a:lstStyle>
          <a:p>
            <a:pPr lvl="0"/>
            <a:r>
              <a:rPr lang="en-US"/>
              <a:t>|    FR Designation (if any)</a:t>
            </a:r>
          </a:p>
        </p:txBody>
      </p:sp>
    </p:spTree>
    <p:extLst>
      <p:ext uri="{BB962C8B-B14F-4D97-AF65-F5344CB8AC3E}">
        <p14:creationId xmlns:p14="http://schemas.microsoft.com/office/powerpoint/2010/main" val="15152958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1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7B0D-0730-96F2-C240-7B7DE150EAFF}"/>
              </a:ext>
            </a:extLst>
          </p:cNvPr>
          <p:cNvSpPr>
            <a:spLocks noGrp="1"/>
          </p:cNvSpPr>
          <p:nvPr>
            <p:ph type="ctrTitle"/>
          </p:nvPr>
        </p:nvSpPr>
        <p:spPr>
          <a:xfrm>
            <a:off x="1244600" y="1122363"/>
            <a:ext cx="9372600" cy="2387600"/>
          </a:xfrm>
        </p:spPr>
        <p:txBody>
          <a:bodyPr anchor="b">
            <a:normAutofit/>
          </a:bodyPr>
          <a:lstStyle>
            <a:lvl1pPr algn="l">
              <a:defRPr sz="50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2AD249F-BA67-61B3-EDC5-BCED0BAFC03B}"/>
              </a:ext>
            </a:extLst>
          </p:cNvPr>
          <p:cNvSpPr>
            <a:spLocks noGrp="1"/>
          </p:cNvSpPr>
          <p:nvPr>
            <p:ph type="subTitle" idx="1"/>
          </p:nvPr>
        </p:nvSpPr>
        <p:spPr>
          <a:xfrm>
            <a:off x="1244600" y="3602039"/>
            <a:ext cx="9372600" cy="1371600"/>
          </a:xfrm>
        </p:spPr>
        <p:txBody>
          <a:bodyPr>
            <a:normAutofit/>
          </a:bodyPr>
          <a:lstStyle>
            <a:lvl1pPr marL="0" indent="0" algn="l">
              <a:buNone/>
              <a:defRPr sz="3000" b="1"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p:nvPicPr>
        <p:blipFill>
          <a:blip r:embed="rId2"/>
          <a:stretch>
            <a:fillRect/>
          </a:stretch>
        </p:blipFill>
        <p:spPr>
          <a:xfrm>
            <a:off x="9313738" y="5254045"/>
            <a:ext cx="2655519" cy="1371600"/>
          </a:xfrm>
          <a:prstGeom prst="rect">
            <a:avLst/>
          </a:prstGeom>
        </p:spPr>
      </p:pic>
    </p:spTree>
    <p:extLst>
      <p:ext uri="{BB962C8B-B14F-4D97-AF65-F5344CB8AC3E}">
        <p14:creationId xmlns:p14="http://schemas.microsoft.com/office/powerpoint/2010/main" val="2328513700"/>
      </p:ext>
    </p:extLst>
  </p:cSld>
  <p:clrMapOvr>
    <a:masterClrMapping/>
  </p:clrMapOvr>
  <p:hf hd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lide 1B">
    <p:spTree>
      <p:nvGrpSpPr>
        <p:cNvPr id="1" name=""/>
        <p:cNvGrpSpPr/>
        <p:nvPr/>
      </p:nvGrpSpPr>
      <p:grpSpPr>
        <a:xfrm>
          <a:off x="0" y="0"/>
          <a:ext cx="0" cy="0"/>
          <a:chOff x="0" y="0"/>
          <a:chExt cx="0" cy="0"/>
        </a:xfrm>
      </p:grpSpPr>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p:nvPicPr>
        <p:blipFill>
          <a:blip r:embed="rId2"/>
          <a:stretch>
            <a:fillRect/>
          </a:stretch>
        </p:blipFill>
        <p:spPr>
          <a:xfrm>
            <a:off x="9313738" y="5254045"/>
            <a:ext cx="2655519" cy="1371600"/>
          </a:xfrm>
          <a:prstGeom prst="rect">
            <a:avLst/>
          </a:prstGeom>
        </p:spPr>
      </p:pic>
      <p:sp>
        <p:nvSpPr>
          <p:cNvPr id="4" name="Content Placeholder 2">
            <a:extLst>
              <a:ext uri="{FF2B5EF4-FFF2-40B4-BE49-F238E27FC236}">
                <a16:creationId xmlns:a16="http://schemas.microsoft.com/office/drawing/2014/main" id="{9B93A409-5879-02F3-C478-7A3F1F15D331}"/>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chemeClr val="bg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3002377256"/>
      </p:ext>
    </p:extLst>
  </p:cSld>
  <p:clrMapOvr>
    <a:masterClrMapping/>
  </p:clrMapOvr>
  <p:hf hdr="0"/>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7"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9"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1"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2518483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D01318-738B-72ED-031E-465A4289898D}"/>
              </a:ext>
            </a:extLst>
          </p:cNvPr>
          <p:cNvSpPr>
            <a:spLocks noGrp="1"/>
          </p:cNvSpPr>
          <p:nvPr>
            <p:ph type="sldNum" sz="quarter" idx="10"/>
          </p:nvPr>
        </p:nvSpPr>
        <p:spPr/>
        <p:txBody>
          <a:bodyPr/>
          <a:lstStyle/>
          <a:p>
            <a:pPr>
              <a:defRPr/>
            </a:pPr>
            <a:fld id="{45B1A0FD-05CC-1141-8FC9-66EE5DE21228}" type="slidenum">
              <a:rPr lang="en-US" smtClean="0"/>
              <a:pPr>
                <a:defRPr/>
              </a:pPr>
              <a:t>‹#›</a:t>
            </a:fld>
            <a:endParaRPr lang="en-US"/>
          </a:p>
        </p:txBody>
      </p:sp>
      <p:sp>
        <p:nvSpPr>
          <p:cNvPr id="3" name="Date Placeholder 2">
            <a:extLst>
              <a:ext uri="{FF2B5EF4-FFF2-40B4-BE49-F238E27FC236}">
                <a16:creationId xmlns:a16="http://schemas.microsoft.com/office/drawing/2014/main" id="{6E353284-5EDF-6A41-5D4B-C59BC9307758}"/>
              </a:ext>
            </a:extLst>
          </p:cNvPr>
          <p:cNvSpPr>
            <a:spLocks noGrp="1"/>
          </p:cNvSpPr>
          <p:nvPr>
            <p:ph type="dt" sz="half" idx="11"/>
          </p:nvPr>
        </p:nvSpPr>
        <p:spPr/>
        <p:txBody>
          <a:body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23016602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67605"/>
            <a:ext cx="10363200" cy="1470025"/>
          </a:xfrm>
        </p:spPr>
        <p:txBody>
          <a:bodyPr/>
          <a:lstStyle>
            <a:lvl1pPr>
              <a:defRPr>
                <a:solidFill>
                  <a:srgbClr val="595959"/>
                </a:solidFill>
              </a:defRPr>
            </a:lvl1pPr>
          </a:lstStyle>
          <a:p>
            <a:r>
              <a:rPr lang="en-US"/>
              <a:t>Click to edit Master title style</a:t>
            </a:r>
          </a:p>
        </p:txBody>
      </p:sp>
      <p:sp>
        <p:nvSpPr>
          <p:cNvPr id="3" name="Subtitle 2"/>
          <p:cNvSpPr>
            <a:spLocks noGrp="1"/>
          </p:cNvSpPr>
          <p:nvPr>
            <p:ph type="subTitle" idx="1"/>
          </p:nvPr>
        </p:nvSpPr>
        <p:spPr>
          <a:xfrm>
            <a:off x="914400" y="3423379"/>
            <a:ext cx="9448800" cy="1752600"/>
          </a:xfrm>
        </p:spPr>
        <p:txBody>
          <a:bodyPr/>
          <a:lstStyle>
            <a:lvl1pPr marL="0" indent="0" algn="l">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9" name="Footer Placeholder 7"/>
          <p:cNvSpPr txBox="1">
            <a:spLocks/>
          </p:cNvSpPr>
          <p:nvPr userDrawn="1"/>
        </p:nvSpPr>
        <p:spPr>
          <a:xfrm>
            <a:off x="1849341" y="6356351"/>
            <a:ext cx="2439792" cy="366183"/>
          </a:xfrm>
          <a:prstGeom prst="rect">
            <a:avLst/>
          </a:prstGeom>
        </p:spPr>
        <p:txBody>
          <a:bodyPr anchor="ctr"/>
          <a:lstStyle>
            <a:defPPr>
              <a:defRPr lang="en-US"/>
            </a:defPPr>
            <a:lvl1pPr algn="l" defTabSz="457200" rtl="0" fontAlgn="auto">
              <a:spcBef>
                <a:spcPts val="0"/>
              </a:spcBef>
              <a:spcAft>
                <a:spcPts val="0"/>
              </a:spcAft>
              <a:defRPr sz="1200" kern="1200">
                <a:solidFill>
                  <a:srgbClr val="FFFFFF"/>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Narrow"/>
                <a:ea typeface="+mn-ea"/>
                <a:cs typeface="+mn-cs"/>
              </a:rPr>
              <a:t>|    FR Designation (if any)</a:t>
            </a:r>
          </a:p>
        </p:txBody>
      </p:sp>
      <p:sp>
        <p:nvSpPr>
          <p:cNvPr id="9"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1"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3"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6800578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2"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39905061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0"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2"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16529557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609600" y="483846"/>
            <a:ext cx="10972800" cy="5175055"/>
          </a:xfrm>
          <a:prstGeom prst="rect">
            <a:avLst/>
          </a:prstGeom>
        </p:spPr>
        <p:txBody>
          <a:bodyPr vert="horz" lIns="91440" tIns="45720" rIns="91440" bIns="45720" rtlCol="0" anchor="b">
            <a:normAutofit/>
          </a:bodyPr>
          <a:lstStyle>
            <a:lvl1pPr>
              <a:defRPr sz="2933" i="1"/>
            </a:lvl1pPr>
          </a:lstStyle>
          <a:p>
            <a:pPr lvl="0"/>
            <a:r>
              <a:rPr lang="en-US"/>
              <a:t>Click to edit Master text styles</a:t>
            </a:r>
          </a:p>
        </p:txBody>
      </p:sp>
      <p:sp>
        <p:nvSpPr>
          <p:cNvPr id="7" name="TextBox 6"/>
          <p:cNvSpPr txBox="1"/>
          <p:nvPr userDrawn="1"/>
        </p:nvSpPr>
        <p:spPr>
          <a:xfrm>
            <a:off x="1314593" y="1069432"/>
            <a:ext cx="184731" cy="461665"/>
          </a:xfrm>
          <a:prstGeom prst="rect">
            <a:avLst/>
          </a:prstGeom>
          <a:noFill/>
        </p:spPr>
        <p:txBody>
          <a:bodyPr wrap="none" rtlCol="0">
            <a:spAutoFit/>
          </a:bodyPr>
          <a:lstStyle/>
          <a:p>
            <a:endParaRPr lang="en-US" sz="2400"/>
          </a:p>
        </p:txBody>
      </p:sp>
      <p:sp>
        <p:nvSpPr>
          <p:cNvPr id="12"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5"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7"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3CB2BCF-C0D7-4842-8339-957B961C8E75}" type="datetime1">
              <a:rPr lang="en-US" smtClean="0"/>
              <a:t>11/4/2025</a:t>
            </a:fld>
            <a:endParaRPr lang="en-US"/>
          </a:p>
        </p:txBody>
      </p:sp>
      <p:sp>
        <p:nvSpPr>
          <p:cNvPr id="18" name="Text Placeholder 12"/>
          <p:cNvSpPr>
            <a:spLocks noGrp="1"/>
          </p:cNvSpPr>
          <p:nvPr>
            <p:ph type="body" sz="quarter" idx="10" hasCustomPrompt="1"/>
          </p:nvPr>
        </p:nvSpPr>
        <p:spPr>
          <a:xfrm>
            <a:off x="1849343" y="6354218"/>
            <a:ext cx="2757168" cy="368316"/>
          </a:xfrm>
          <a:prstGeom prst="rect">
            <a:avLst/>
          </a:prstGeom>
        </p:spPr>
        <p:txBody>
          <a:bodyPr anchor="b"/>
          <a:lstStyle>
            <a:lvl1pPr marL="0" indent="0">
              <a:buNone/>
              <a:defRPr sz="1333" i="0">
                <a:solidFill>
                  <a:srgbClr val="BFBFBF"/>
                </a:solidFill>
              </a:defRPr>
            </a:lvl1pPr>
            <a:lvl2pPr>
              <a:defRPr sz="1600"/>
            </a:lvl2pPr>
            <a:lvl3pPr>
              <a:defRPr sz="1600"/>
            </a:lvl3pPr>
            <a:lvl4pPr>
              <a:defRPr sz="1600"/>
            </a:lvl4pPr>
            <a:lvl5pPr>
              <a:defRPr sz="1600"/>
            </a:lvl5pPr>
          </a:lstStyle>
          <a:p>
            <a:pPr lvl="0"/>
            <a:r>
              <a:rPr lang="en-US"/>
              <a:t>|    FR Designation (if any)</a:t>
            </a:r>
          </a:p>
        </p:txBody>
      </p:sp>
    </p:spTree>
    <p:extLst>
      <p:ext uri="{BB962C8B-B14F-4D97-AF65-F5344CB8AC3E}">
        <p14:creationId xmlns:p14="http://schemas.microsoft.com/office/powerpoint/2010/main" val="17276569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1879-5C01-C287-4287-130A91DAE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163A5B-9D8B-BD23-6448-24776B5B1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6">
            <a:extLst>
              <a:ext uri="{FF2B5EF4-FFF2-40B4-BE49-F238E27FC236}">
                <a16:creationId xmlns:a16="http://schemas.microsoft.com/office/drawing/2014/main" id="{0615B64E-0A1C-4C99-5C38-32CACBD032F0}"/>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5" name="Footer Placeholder 4">
            <a:extLst>
              <a:ext uri="{FF2B5EF4-FFF2-40B4-BE49-F238E27FC236}">
                <a16:creationId xmlns:a16="http://schemas.microsoft.com/office/drawing/2014/main" id="{85107249-F47B-5076-587C-BC9A2A3B0F3A}"/>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362493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A25CE-FC9B-F603-2AA2-453A0D3F5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42FAE-EF94-699D-41EC-8D11E6289BC7}"/>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31C159-E3E8-7B08-0616-63659DA61F85}"/>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41CA9836-D995-2FB3-FB21-CEA57B1453E2}"/>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7" name="Footer Placeholder 4">
            <a:extLst>
              <a:ext uri="{FF2B5EF4-FFF2-40B4-BE49-F238E27FC236}">
                <a16:creationId xmlns:a16="http://schemas.microsoft.com/office/drawing/2014/main" id="{3CFA802E-76DB-5852-F156-2155AC53AF0F}"/>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4652512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401244-4408-454E-1FFE-8C72BD062C2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0E5EB-5B89-60B5-764F-4931D4639B2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151FF1-9C22-ADB7-834C-2B17EA3F3719}"/>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DAA7B5-B362-B949-D52C-7BE545D987EA}"/>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540AA450-8539-6DE7-3BB1-42FEC08DA1AA}"/>
              </a:ext>
            </a:extLst>
          </p:cNvPr>
          <p:cNvSpPr>
            <a:spLocks noGrp="1"/>
          </p:cNvSpPr>
          <p:nvPr>
            <p:ph type="sldNum" sz="quarter" idx="11"/>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2" name="Title Placeholder 1">
            <a:extLst>
              <a:ext uri="{FF2B5EF4-FFF2-40B4-BE49-F238E27FC236}">
                <a16:creationId xmlns:a16="http://schemas.microsoft.com/office/drawing/2014/main" id="{3A59B31E-C260-41FB-78A3-482FA90712C8}"/>
              </a:ext>
            </a:extLst>
          </p:cNvPr>
          <p:cNvSpPr>
            <a:spLocks noGrp="1"/>
          </p:cNvSpPr>
          <p:nvPr>
            <p:ph type="title"/>
          </p:nvPr>
        </p:nvSpPr>
        <p:spPr>
          <a:xfrm>
            <a:off x="838200" y="504033"/>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Footer Placeholder 4">
            <a:extLst>
              <a:ext uri="{FF2B5EF4-FFF2-40B4-BE49-F238E27FC236}">
                <a16:creationId xmlns:a16="http://schemas.microsoft.com/office/drawing/2014/main" id="{95D010F6-0239-B37D-7D4D-DD00F07A1545}"/>
              </a:ext>
            </a:extLst>
          </p:cNvPr>
          <p:cNvSpPr>
            <a:spLocks noGrp="1"/>
          </p:cNvSpPr>
          <p:nvPr>
            <p:ph type="ftr" sz="quarter" idx="12"/>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27662821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53A5-4F32-198F-7D23-739F3FAF0EE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A8E4C6BD-9E9F-1306-ACA5-7480DDF26500}"/>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4" name="Footer Placeholder 4">
            <a:extLst>
              <a:ext uri="{FF2B5EF4-FFF2-40B4-BE49-F238E27FC236}">
                <a16:creationId xmlns:a16="http://schemas.microsoft.com/office/drawing/2014/main" id="{3FBD72C8-BE20-E756-6BD1-03BE846DDB34}"/>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42691025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94DEB06F-81B2-DE77-53A5-031377219B6D}"/>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2" name="Footer Placeholder 4">
            <a:extLst>
              <a:ext uri="{FF2B5EF4-FFF2-40B4-BE49-F238E27FC236}">
                <a16:creationId xmlns:a16="http://schemas.microsoft.com/office/drawing/2014/main" id="{D3732B47-3A61-05BE-D50E-A4C41A180F9A}"/>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674287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95401-08CE-6E8A-1F4B-08A184DDDB22}"/>
              </a:ext>
            </a:extLst>
          </p:cNvPr>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0A8F61-58E7-9B83-A66B-E01894CBA233}"/>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0" name="Title Placeholder 1">
            <a:extLst>
              <a:ext uri="{FF2B5EF4-FFF2-40B4-BE49-F238E27FC236}">
                <a16:creationId xmlns:a16="http://schemas.microsoft.com/office/drawing/2014/main" id="{85E44663-B24E-9C72-B849-BF7A5963FABA}"/>
              </a:ext>
            </a:extLst>
          </p:cNvPr>
          <p:cNvSpPr>
            <a:spLocks noGrp="1"/>
          </p:cNvSpPr>
          <p:nvPr>
            <p:ph type="title"/>
          </p:nvPr>
        </p:nvSpPr>
        <p:spPr>
          <a:xfrm>
            <a:off x="838200" y="504033"/>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2" name="Footer Placeholder 4">
            <a:extLst>
              <a:ext uri="{FF2B5EF4-FFF2-40B4-BE49-F238E27FC236}">
                <a16:creationId xmlns:a16="http://schemas.microsoft.com/office/drawing/2014/main" id="{9466B61B-3B6F-7A4C-8E4F-9B5C9EC7F54B}"/>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
        <p:nvSpPr>
          <p:cNvPr id="5" name="Slide Number Placeholder 6">
            <a:extLst>
              <a:ext uri="{FF2B5EF4-FFF2-40B4-BE49-F238E27FC236}">
                <a16:creationId xmlns:a16="http://schemas.microsoft.com/office/drawing/2014/main" id="{1D4C5E0A-F8BA-8F10-07D8-F6BD0BEF43C1}"/>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Tree>
    <p:extLst>
      <p:ext uri="{BB962C8B-B14F-4D97-AF65-F5344CB8AC3E}">
        <p14:creationId xmlns:p14="http://schemas.microsoft.com/office/powerpoint/2010/main" val="19436824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D774A7C-CE68-D761-0E61-C34F76AE20CD}"/>
              </a:ext>
            </a:extLst>
          </p:cNvPr>
          <p:cNvSpPr>
            <a:spLocks noGrp="1"/>
          </p:cNvSpPr>
          <p:nvPr>
            <p:ph type="pic" idx="1"/>
          </p:nvPr>
        </p:nvSpPr>
        <p:spPr>
          <a:xfrm>
            <a:off x="5183188" y="1898247"/>
            <a:ext cx="6172200" cy="4456253"/>
          </a:xfrm>
        </p:spPr>
        <p:txBody>
          <a:bodyPr/>
          <a:lstStyle>
            <a:lvl1pPr marL="0" indent="0">
              <a:buNone/>
              <a:defRPr sz="3200">
                <a:solidFill>
                  <a:srgbClr val="022D4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2010472-D25E-3A6E-8E33-81657F41FE0F}"/>
              </a:ext>
            </a:extLst>
          </p:cNvPr>
          <p:cNvSpPr>
            <a:spLocks noGrp="1"/>
          </p:cNvSpPr>
          <p:nvPr>
            <p:ph type="body" sz="half" idx="2"/>
          </p:nvPr>
        </p:nvSpPr>
        <p:spPr>
          <a:xfrm>
            <a:off x="839788" y="2057401"/>
            <a:ext cx="3932237" cy="3811588"/>
          </a:xfrm>
        </p:spPr>
        <p:txBody>
          <a:bodyPr/>
          <a:lstStyle>
            <a:lvl1pPr marL="0" indent="0">
              <a:buNone/>
              <a:defRPr sz="1600" b="1">
                <a:solidFill>
                  <a:srgbClr val="022D40"/>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5F704F5D-FB2A-0A41-74C8-E52B35C2DA57}"/>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10" name="Title Placeholder 1">
            <a:extLst>
              <a:ext uri="{FF2B5EF4-FFF2-40B4-BE49-F238E27FC236}">
                <a16:creationId xmlns:a16="http://schemas.microsoft.com/office/drawing/2014/main" id="{100AC2FF-7FD1-94AF-5128-7EED7C55B297}"/>
              </a:ext>
            </a:extLst>
          </p:cNvPr>
          <p:cNvSpPr>
            <a:spLocks noGrp="1"/>
          </p:cNvSpPr>
          <p:nvPr>
            <p:ph type="title"/>
          </p:nvPr>
        </p:nvSpPr>
        <p:spPr>
          <a:xfrm>
            <a:off x="838200" y="504033"/>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6" name="Footer Placeholder 4">
            <a:extLst>
              <a:ext uri="{FF2B5EF4-FFF2-40B4-BE49-F238E27FC236}">
                <a16:creationId xmlns:a16="http://schemas.microsoft.com/office/drawing/2014/main" id="{ECD348D4-68AB-C054-A127-4D3E8D44B1D4}"/>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558986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67605"/>
            <a:ext cx="10363200" cy="1470025"/>
          </a:xfrm>
        </p:spPr>
        <p:txBody>
          <a:bodyPr/>
          <a:lstStyle>
            <a:lvl1pPr>
              <a:defRPr>
                <a:solidFill>
                  <a:srgbClr val="595959"/>
                </a:solidFill>
              </a:defRPr>
            </a:lvl1pPr>
          </a:lstStyle>
          <a:p>
            <a:r>
              <a:rPr lang="en-US"/>
              <a:t>Click to edit Master title style</a:t>
            </a:r>
          </a:p>
        </p:txBody>
      </p:sp>
      <p:sp>
        <p:nvSpPr>
          <p:cNvPr id="3" name="Subtitle 2"/>
          <p:cNvSpPr>
            <a:spLocks noGrp="1"/>
          </p:cNvSpPr>
          <p:nvPr>
            <p:ph type="subTitle" idx="1"/>
          </p:nvPr>
        </p:nvSpPr>
        <p:spPr>
          <a:xfrm>
            <a:off x="914400" y="3423379"/>
            <a:ext cx="9448800" cy="1752600"/>
          </a:xfrm>
        </p:spPr>
        <p:txBody>
          <a:bodyPr/>
          <a:lstStyle>
            <a:lvl1pPr marL="0" indent="0" algn="l">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9" name="Footer Placeholder 7"/>
          <p:cNvSpPr txBox="1">
            <a:spLocks/>
          </p:cNvSpPr>
          <p:nvPr userDrawn="1"/>
        </p:nvSpPr>
        <p:spPr>
          <a:xfrm>
            <a:off x="1849341" y="6356351"/>
            <a:ext cx="2439792" cy="366183"/>
          </a:xfrm>
          <a:prstGeom prst="rect">
            <a:avLst/>
          </a:prstGeom>
        </p:spPr>
        <p:txBody>
          <a:bodyPr anchor="ctr"/>
          <a:lstStyle>
            <a:defPPr>
              <a:defRPr lang="en-US"/>
            </a:defPPr>
            <a:lvl1pPr algn="l" defTabSz="457200" rtl="0" fontAlgn="auto">
              <a:spcBef>
                <a:spcPts val="0"/>
              </a:spcBef>
              <a:spcAft>
                <a:spcPts val="0"/>
              </a:spcAft>
              <a:defRPr sz="1200" kern="1200">
                <a:solidFill>
                  <a:srgbClr val="FFFFFF"/>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Narrow"/>
                <a:ea typeface="+mn-ea"/>
                <a:cs typeface="+mn-cs"/>
              </a:rPr>
              <a:t>|    FR Designation (if any)</a:t>
            </a:r>
          </a:p>
        </p:txBody>
      </p:sp>
      <p:sp>
        <p:nvSpPr>
          <p:cNvPr id="9"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1"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defTabSz="609585">
              <a:defRPr/>
            </a:pPr>
            <a:fld id="{45B1A0FD-05CC-1141-8FC9-66EE5DE21228}" type="slidenum">
              <a:rPr lang="en-US" smtClean="0"/>
              <a:pPr defTabSz="609585">
                <a:defRPr/>
              </a:pPr>
              <a:t>‹#›</a:t>
            </a:fld>
            <a:endParaRPr lang="en-US"/>
          </a:p>
        </p:txBody>
      </p:sp>
      <p:sp>
        <p:nvSpPr>
          <p:cNvPr id="13"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defTabSz="609585">
              <a:defRPr/>
            </a:pPr>
            <a:fld id="{DE102857-3DC0-6146-9B89-1A0079A6A8A9}" type="datetime1">
              <a:rPr lang="en-US" smtClean="0"/>
              <a:pPr defTabSz="609585">
                <a:defRPr/>
              </a:pPr>
              <a:t>11/4/2025</a:t>
            </a:fld>
            <a:endParaRPr lang="en-US"/>
          </a:p>
        </p:txBody>
      </p:sp>
    </p:spTree>
    <p:extLst>
      <p:ext uri="{BB962C8B-B14F-4D97-AF65-F5344CB8AC3E}">
        <p14:creationId xmlns:p14="http://schemas.microsoft.com/office/powerpoint/2010/main" val="12971591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609600" y="483846"/>
            <a:ext cx="10972800" cy="5175055"/>
          </a:xfrm>
          <a:prstGeom prst="rect">
            <a:avLst/>
          </a:prstGeom>
        </p:spPr>
        <p:txBody>
          <a:bodyPr vert="horz" lIns="91440" tIns="45720" rIns="91440" bIns="45720" rtlCol="0" anchor="b">
            <a:normAutofit/>
          </a:bodyPr>
          <a:lstStyle>
            <a:lvl1pPr>
              <a:defRPr sz="2933" i="1"/>
            </a:lvl1pPr>
          </a:lstStyle>
          <a:p>
            <a:pPr lvl="0"/>
            <a:r>
              <a:rPr lang="en-US"/>
              <a:t>Click to edit Master text styles</a:t>
            </a:r>
          </a:p>
        </p:txBody>
      </p:sp>
      <p:sp>
        <p:nvSpPr>
          <p:cNvPr id="7" name="TextBox 6"/>
          <p:cNvSpPr txBox="1"/>
          <p:nvPr userDrawn="1"/>
        </p:nvSpPr>
        <p:spPr>
          <a:xfrm>
            <a:off x="1314593" y="1069432"/>
            <a:ext cx="184731" cy="461665"/>
          </a:xfrm>
          <a:prstGeom prst="rect">
            <a:avLst/>
          </a:prstGeom>
          <a:noFill/>
        </p:spPr>
        <p:txBody>
          <a:bodyPr wrap="non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12"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5"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defTabSz="609585">
              <a:defRPr/>
            </a:pPr>
            <a:fld id="{45B1A0FD-05CC-1141-8FC9-66EE5DE21228}" type="slidenum">
              <a:rPr lang="en-US" smtClean="0"/>
              <a:pPr defTabSz="609585">
                <a:defRPr/>
              </a:pPr>
              <a:t>‹#›</a:t>
            </a:fld>
            <a:endParaRPr lang="en-US"/>
          </a:p>
        </p:txBody>
      </p:sp>
      <p:sp>
        <p:nvSpPr>
          <p:cNvPr id="17"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defTabSz="609585">
              <a:defRPr/>
            </a:pPr>
            <a:fld id="{D3CB2BCF-C0D7-4842-8339-957B961C8E75}" type="datetime1">
              <a:rPr lang="en-US" smtClean="0"/>
              <a:pPr defTabSz="609585">
                <a:defRPr/>
              </a:pPr>
              <a:t>11/4/2025</a:t>
            </a:fld>
            <a:endParaRPr lang="en-US"/>
          </a:p>
        </p:txBody>
      </p:sp>
      <p:sp>
        <p:nvSpPr>
          <p:cNvPr id="18" name="Text Placeholder 12"/>
          <p:cNvSpPr>
            <a:spLocks noGrp="1"/>
          </p:cNvSpPr>
          <p:nvPr>
            <p:ph type="body" sz="quarter" idx="10" hasCustomPrompt="1"/>
          </p:nvPr>
        </p:nvSpPr>
        <p:spPr>
          <a:xfrm>
            <a:off x="1849343" y="6354218"/>
            <a:ext cx="2757168" cy="368316"/>
          </a:xfrm>
          <a:prstGeom prst="rect">
            <a:avLst/>
          </a:prstGeom>
        </p:spPr>
        <p:txBody>
          <a:bodyPr anchor="b"/>
          <a:lstStyle>
            <a:lvl1pPr marL="0" indent="0">
              <a:buNone/>
              <a:defRPr sz="1333" i="0">
                <a:solidFill>
                  <a:srgbClr val="BFBFBF"/>
                </a:solidFill>
              </a:defRPr>
            </a:lvl1pPr>
            <a:lvl2pPr>
              <a:defRPr sz="1600"/>
            </a:lvl2pPr>
            <a:lvl3pPr>
              <a:defRPr sz="1600"/>
            </a:lvl3pPr>
            <a:lvl4pPr>
              <a:defRPr sz="1600"/>
            </a:lvl4pPr>
            <a:lvl5pPr>
              <a:defRPr sz="1600"/>
            </a:lvl5pPr>
          </a:lstStyle>
          <a:p>
            <a:pPr lvl="0"/>
            <a:r>
              <a:rPr lang="en-US"/>
              <a:t>|    FR Designation (if any)</a:t>
            </a:r>
          </a:p>
        </p:txBody>
      </p:sp>
    </p:spTree>
    <p:extLst>
      <p:ext uri="{BB962C8B-B14F-4D97-AF65-F5344CB8AC3E}">
        <p14:creationId xmlns:p14="http://schemas.microsoft.com/office/powerpoint/2010/main" val="34783331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E980F888-9483-B746-9800-06245AAB1E2E}"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35138110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0F888-9483-B746-9800-06245AAB1E2E}"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31564632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80F888-9483-B746-9800-06245AAB1E2E}" type="datetimeFigureOut">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37774629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E980F888-9483-B746-9800-06245AAB1E2E}" type="datetimeFigureOut">
              <a:rPr lang="en-US" smtClean="0"/>
              <a:t>11/4/2025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25755794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E980F888-9483-B746-9800-06245AAB1E2E}" type="datetimeFigureOut">
              <a:rPr lang="en-US" smtClean="0"/>
              <a:t>11/4/2025</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15409297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E980F888-9483-B746-9800-06245AAB1E2E}" type="datetimeFigureOut">
              <a:rPr lang="en-US" smtClean="0"/>
              <a:t>11/4/2025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2403473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980F888-9483-B746-9800-06245AAB1E2E}" type="datetimeFigureOut">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30969756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980F888-9483-B746-9800-06245AAB1E2E}" type="datetimeFigureOut">
              <a:rPr lang="en-US" smtClean="0"/>
              <a:t>11/4/2025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21838851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980F888-9483-B746-9800-06245AAB1E2E}" type="datetimeFigureOut">
              <a:rPr lang="en-US" smtClean="0"/>
              <a:t>11/4/2025</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41491241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80F888-9483-B746-9800-06245AAB1E2E}" type="datetimeFigureOut">
              <a:rPr lang="en-US" smtClean="0"/>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37692550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80F888-9483-B746-9800-06245AAB1E2E}" type="datetimeFigureOut">
              <a:rPr lang="en-US" smtClean="0"/>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9EEAA9-28FB-9342-AED0-05E582806172}" type="slidenum">
              <a:rPr lang="en-US" smtClean="0"/>
              <a:t>‹#›</a:t>
            </a:fld>
            <a:endParaRPr lang="en-US"/>
          </a:p>
        </p:txBody>
      </p:sp>
    </p:spTree>
    <p:extLst>
      <p:ext uri="{BB962C8B-B14F-4D97-AF65-F5344CB8AC3E}">
        <p14:creationId xmlns:p14="http://schemas.microsoft.com/office/powerpoint/2010/main" val="16461622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1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7B0D-0730-96F2-C240-7B7DE150EAFF}"/>
              </a:ext>
            </a:extLst>
          </p:cNvPr>
          <p:cNvSpPr>
            <a:spLocks noGrp="1"/>
          </p:cNvSpPr>
          <p:nvPr>
            <p:ph type="ctrTitle"/>
          </p:nvPr>
        </p:nvSpPr>
        <p:spPr>
          <a:xfrm>
            <a:off x="1244600" y="1122363"/>
            <a:ext cx="9372600" cy="2387600"/>
          </a:xfrm>
        </p:spPr>
        <p:txBody>
          <a:bodyPr anchor="b">
            <a:normAutofit/>
          </a:bodyPr>
          <a:lstStyle>
            <a:lvl1pPr algn="l">
              <a:defRPr sz="50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2AD249F-BA67-61B3-EDC5-BCED0BAFC03B}"/>
              </a:ext>
            </a:extLst>
          </p:cNvPr>
          <p:cNvSpPr>
            <a:spLocks noGrp="1"/>
          </p:cNvSpPr>
          <p:nvPr>
            <p:ph type="subTitle" idx="1"/>
          </p:nvPr>
        </p:nvSpPr>
        <p:spPr>
          <a:xfrm>
            <a:off x="1244600" y="3602038"/>
            <a:ext cx="9372600" cy="1371600"/>
          </a:xfrm>
        </p:spPr>
        <p:txBody>
          <a:bodyPr>
            <a:normAutofit/>
          </a:bodyPr>
          <a:lstStyle>
            <a:lvl1pPr marL="0" indent="0" algn="l">
              <a:buNone/>
              <a:defRPr sz="3000" b="1"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userDrawn="1"/>
        </p:nvPicPr>
        <p:blipFill>
          <a:blip r:embed="rId2"/>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17173687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1B">
    <p:spTree>
      <p:nvGrpSpPr>
        <p:cNvPr id="1" name=""/>
        <p:cNvGrpSpPr/>
        <p:nvPr/>
      </p:nvGrpSpPr>
      <p:grpSpPr>
        <a:xfrm>
          <a:off x="0" y="0"/>
          <a:ext cx="0" cy="0"/>
          <a:chOff x="0" y="0"/>
          <a:chExt cx="0" cy="0"/>
        </a:xfrm>
      </p:grpSpPr>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userDrawn="1"/>
        </p:nvPicPr>
        <p:blipFill>
          <a:blip r:embed="rId2"/>
          <a:stretch>
            <a:fillRect/>
          </a:stretch>
        </p:blipFill>
        <p:spPr>
          <a:xfrm>
            <a:off x="9313737" y="5254045"/>
            <a:ext cx="2655518" cy="1371600"/>
          </a:xfrm>
          <a:prstGeom prst="rect">
            <a:avLst/>
          </a:prstGeom>
        </p:spPr>
      </p:pic>
      <p:sp>
        <p:nvSpPr>
          <p:cNvPr id="4" name="Content Placeholder 2">
            <a:extLst>
              <a:ext uri="{FF2B5EF4-FFF2-40B4-BE49-F238E27FC236}">
                <a16:creationId xmlns:a16="http://schemas.microsoft.com/office/drawing/2014/main" id="{9B93A409-5879-02F3-C478-7A3F1F15D331}"/>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chemeClr val="bg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26222243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1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7B0D-0730-96F2-C240-7B7DE150EAFF}"/>
              </a:ext>
            </a:extLst>
          </p:cNvPr>
          <p:cNvSpPr>
            <a:spLocks noGrp="1"/>
          </p:cNvSpPr>
          <p:nvPr>
            <p:ph type="ctrTitle"/>
          </p:nvPr>
        </p:nvSpPr>
        <p:spPr>
          <a:xfrm>
            <a:off x="1244600" y="1122363"/>
            <a:ext cx="9372600" cy="2387600"/>
          </a:xfrm>
        </p:spPr>
        <p:txBody>
          <a:bodyPr anchor="b">
            <a:normAutofit/>
          </a:bodyPr>
          <a:lstStyle>
            <a:lvl1pPr algn="l">
              <a:defRPr sz="50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22AD249F-BA67-61B3-EDC5-BCED0BAFC03B}"/>
              </a:ext>
            </a:extLst>
          </p:cNvPr>
          <p:cNvSpPr>
            <a:spLocks noGrp="1"/>
          </p:cNvSpPr>
          <p:nvPr>
            <p:ph type="subTitle" idx="1"/>
          </p:nvPr>
        </p:nvSpPr>
        <p:spPr>
          <a:xfrm>
            <a:off x="1244600" y="3602039"/>
            <a:ext cx="9372600" cy="1371600"/>
          </a:xfrm>
        </p:spPr>
        <p:txBody>
          <a:bodyPr>
            <a:normAutofit/>
          </a:bodyPr>
          <a:lstStyle>
            <a:lvl1pPr marL="0" indent="0" algn="l">
              <a:buNone/>
              <a:defRPr sz="3000" b="1"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4" name="Picture 3" descr="Text&#10;&#10;AI-generated content may be incorrect.">
            <a:extLst>
              <a:ext uri="{FF2B5EF4-FFF2-40B4-BE49-F238E27FC236}">
                <a16:creationId xmlns:a16="http://schemas.microsoft.com/office/drawing/2014/main" id="{58913818-4EE9-2308-7828-8A50046CB81F}"/>
              </a:ext>
            </a:extLst>
          </p:cNvPr>
          <p:cNvPicPr>
            <a:picLocks noChangeAspect="1"/>
          </p:cNvPicPr>
          <p:nvPr/>
        </p:nvPicPr>
        <p:blipFill>
          <a:blip r:embed="rId2"/>
          <a:stretch>
            <a:fillRect/>
          </a:stretch>
        </p:blipFill>
        <p:spPr>
          <a:xfrm>
            <a:off x="9313738" y="5254045"/>
            <a:ext cx="2655519" cy="1371600"/>
          </a:xfrm>
          <a:prstGeom prst="rect">
            <a:avLst/>
          </a:prstGeom>
        </p:spPr>
      </p:pic>
    </p:spTree>
    <p:extLst>
      <p:ext uri="{BB962C8B-B14F-4D97-AF65-F5344CB8AC3E}">
        <p14:creationId xmlns:p14="http://schemas.microsoft.com/office/powerpoint/2010/main" val="621282222"/>
      </p:ext>
    </p:extLst>
  </p:cSld>
  <p:clrMapOvr>
    <a:masterClrMapping/>
  </p:clrMapOvr>
  <p:hf hd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Slide 1B">
    <p:spTree>
      <p:nvGrpSpPr>
        <p:cNvPr id="1" name=""/>
        <p:cNvGrpSpPr/>
        <p:nvPr/>
      </p:nvGrpSpPr>
      <p:grpSpPr>
        <a:xfrm>
          <a:off x="0" y="0"/>
          <a:ext cx="0" cy="0"/>
          <a:chOff x="0" y="0"/>
          <a:chExt cx="0" cy="0"/>
        </a:xfrm>
      </p:grpSpPr>
      <p:pic>
        <p:nvPicPr>
          <p:cNvPr id="2" name="Picture 1" descr="Text&#10;&#10;AI-generated content may be incorrect.">
            <a:extLst>
              <a:ext uri="{FF2B5EF4-FFF2-40B4-BE49-F238E27FC236}">
                <a16:creationId xmlns:a16="http://schemas.microsoft.com/office/drawing/2014/main" id="{B8542FB9-CBDB-603C-B960-0F3DDBDAAF51}"/>
              </a:ext>
            </a:extLst>
          </p:cNvPr>
          <p:cNvPicPr>
            <a:picLocks noChangeAspect="1"/>
          </p:cNvPicPr>
          <p:nvPr/>
        </p:nvPicPr>
        <p:blipFill>
          <a:blip r:embed="rId2"/>
          <a:stretch>
            <a:fillRect/>
          </a:stretch>
        </p:blipFill>
        <p:spPr>
          <a:xfrm>
            <a:off x="9313738" y="5254045"/>
            <a:ext cx="2655519" cy="1371600"/>
          </a:xfrm>
          <a:prstGeom prst="rect">
            <a:avLst/>
          </a:prstGeom>
        </p:spPr>
      </p:pic>
      <p:sp>
        <p:nvSpPr>
          <p:cNvPr id="4" name="Content Placeholder 2">
            <a:extLst>
              <a:ext uri="{FF2B5EF4-FFF2-40B4-BE49-F238E27FC236}">
                <a16:creationId xmlns:a16="http://schemas.microsoft.com/office/drawing/2014/main" id="{9B93A409-5879-02F3-C478-7A3F1F15D331}"/>
              </a:ext>
            </a:extLst>
          </p:cNvPr>
          <p:cNvSpPr>
            <a:spLocks noGrp="1"/>
          </p:cNvSpPr>
          <p:nvPr>
            <p:ph idx="1" hasCustomPrompt="1"/>
          </p:nvPr>
        </p:nvSpPr>
        <p:spPr>
          <a:xfrm>
            <a:off x="1244600" y="2544417"/>
            <a:ext cx="9398000" cy="2370483"/>
          </a:xfrm>
          <a:prstGeom prst="rect">
            <a:avLst/>
          </a:prstGeom>
        </p:spPr>
        <p:txBody>
          <a:bodyPr>
            <a:normAutofit/>
          </a:bodyPr>
          <a:lstStyle>
            <a:lvl1pPr marL="0" indent="0" algn="l">
              <a:buNone/>
              <a:defRPr sz="4500" b="1" i="0">
                <a:solidFill>
                  <a:schemeClr val="bg1"/>
                </a:solidFill>
                <a:latin typeface="Arial" panose="020B0604020202020204" pitchFamily="34" charset="0"/>
                <a:cs typeface="Arial" panose="020B0604020202020204" pitchFamily="34" charset="0"/>
              </a:defRPr>
            </a:lvl1pPr>
          </a:lstStyle>
          <a:p>
            <a:pPr lvl="0"/>
            <a:r>
              <a:rPr lang="en-US"/>
              <a:t>Click to edit Master title style</a:t>
            </a:r>
          </a:p>
        </p:txBody>
      </p:sp>
    </p:spTree>
    <p:extLst>
      <p:ext uri="{BB962C8B-B14F-4D97-AF65-F5344CB8AC3E}">
        <p14:creationId xmlns:p14="http://schemas.microsoft.com/office/powerpoint/2010/main" val="1542558714"/>
      </p:ext>
    </p:extLst>
  </p:cSld>
  <p:clrMapOvr>
    <a:masterClrMapping/>
  </p:clrMapOvr>
  <p:hf hdr="0"/>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7"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9"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1"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14751426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D01318-738B-72ED-031E-465A4289898D}"/>
              </a:ext>
            </a:extLst>
          </p:cNvPr>
          <p:cNvSpPr>
            <a:spLocks noGrp="1"/>
          </p:cNvSpPr>
          <p:nvPr>
            <p:ph type="sldNum" sz="quarter" idx="10"/>
          </p:nvPr>
        </p:nvSpPr>
        <p:spPr/>
        <p:txBody>
          <a:bodyPr/>
          <a:lstStyle/>
          <a:p>
            <a:pPr>
              <a:defRPr/>
            </a:pPr>
            <a:fld id="{45B1A0FD-05CC-1141-8FC9-66EE5DE21228}" type="slidenum">
              <a:rPr lang="en-US" smtClean="0"/>
              <a:pPr>
                <a:defRPr/>
              </a:pPr>
              <a:t>‹#›</a:t>
            </a:fld>
            <a:endParaRPr lang="en-US"/>
          </a:p>
        </p:txBody>
      </p:sp>
      <p:sp>
        <p:nvSpPr>
          <p:cNvPr id="3" name="Date Placeholder 2">
            <a:extLst>
              <a:ext uri="{FF2B5EF4-FFF2-40B4-BE49-F238E27FC236}">
                <a16:creationId xmlns:a16="http://schemas.microsoft.com/office/drawing/2014/main" id="{6E353284-5EDF-6A41-5D4B-C59BC9307758}"/>
              </a:ext>
            </a:extLst>
          </p:cNvPr>
          <p:cNvSpPr>
            <a:spLocks noGrp="1"/>
          </p:cNvSpPr>
          <p:nvPr>
            <p:ph type="dt" sz="half" idx="11"/>
          </p:nvPr>
        </p:nvSpPr>
        <p:spPr/>
        <p:txBody>
          <a:body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3600745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67605"/>
            <a:ext cx="10363200" cy="1470025"/>
          </a:xfrm>
        </p:spPr>
        <p:txBody>
          <a:bodyPr/>
          <a:lstStyle>
            <a:lvl1pPr>
              <a:defRPr>
                <a:solidFill>
                  <a:srgbClr val="595959"/>
                </a:solidFill>
              </a:defRPr>
            </a:lvl1pPr>
          </a:lstStyle>
          <a:p>
            <a:r>
              <a:rPr lang="en-US"/>
              <a:t>Click to edit Master title style</a:t>
            </a:r>
          </a:p>
        </p:txBody>
      </p:sp>
      <p:sp>
        <p:nvSpPr>
          <p:cNvPr id="3" name="Subtitle 2"/>
          <p:cNvSpPr>
            <a:spLocks noGrp="1"/>
          </p:cNvSpPr>
          <p:nvPr>
            <p:ph type="subTitle" idx="1"/>
          </p:nvPr>
        </p:nvSpPr>
        <p:spPr>
          <a:xfrm>
            <a:off x="914400" y="3423379"/>
            <a:ext cx="9448800" cy="1752600"/>
          </a:xfrm>
        </p:spPr>
        <p:txBody>
          <a:bodyPr/>
          <a:lstStyle>
            <a:lvl1pPr marL="0" indent="0" algn="l">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9" name="Footer Placeholder 7"/>
          <p:cNvSpPr txBox="1">
            <a:spLocks/>
          </p:cNvSpPr>
          <p:nvPr userDrawn="1"/>
        </p:nvSpPr>
        <p:spPr>
          <a:xfrm>
            <a:off x="1849341" y="6356351"/>
            <a:ext cx="2439792" cy="366183"/>
          </a:xfrm>
          <a:prstGeom prst="rect">
            <a:avLst/>
          </a:prstGeom>
        </p:spPr>
        <p:txBody>
          <a:bodyPr anchor="ctr"/>
          <a:lstStyle>
            <a:defPPr>
              <a:defRPr lang="en-US"/>
            </a:defPPr>
            <a:lvl1pPr algn="l" defTabSz="457200" rtl="0" fontAlgn="auto">
              <a:spcBef>
                <a:spcPts val="0"/>
              </a:spcBef>
              <a:spcAft>
                <a:spcPts val="0"/>
              </a:spcAft>
              <a:defRPr sz="1200" kern="1200">
                <a:solidFill>
                  <a:srgbClr val="FFFFFF"/>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Narrow"/>
                <a:ea typeface="+mn-ea"/>
                <a:cs typeface="+mn-cs"/>
              </a:rPr>
              <a:t>|    FR Designation (if any)</a:t>
            </a:r>
          </a:p>
        </p:txBody>
      </p:sp>
      <p:sp>
        <p:nvSpPr>
          <p:cNvPr id="9"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1"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3"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14409674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2"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8415855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0"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2"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9531740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609600" y="483846"/>
            <a:ext cx="10972800" cy="5175055"/>
          </a:xfrm>
          <a:prstGeom prst="rect">
            <a:avLst/>
          </a:prstGeom>
        </p:spPr>
        <p:txBody>
          <a:bodyPr vert="horz" lIns="91440" tIns="45720" rIns="91440" bIns="45720" rtlCol="0" anchor="b">
            <a:normAutofit/>
          </a:bodyPr>
          <a:lstStyle>
            <a:lvl1pPr>
              <a:defRPr sz="2933" i="1"/>
            </a:lvl1pPr>
          </a:lstStyle>
          <a:p>
            <a:pPr lvl="0"/>
            <a:r>
              <a:rPr lang="en-US"/>
              <a:t>Click to edit Master text styles</a:t>
            </a:r>
          </a:p>
        </p:txBody>
      </p:sp>
      <p:sp>
        <p:nvSpPr>
          <p:cNvPr id="7" name="TextBox 6"/>
          <p:cNvSpPr txBox="1"/>
          <p:nvPr userDrawn="1"/>
        </p:nvSpPr>
        <p:spPr>
          <a:xfrm>
            <a:off x="1314593" y="1069432"/>
            <a:ext cx="184731" cy="461665"/>
          </a:xfrm>
          <a:prstGeom prst="rect">
            <a:avLst/>
          </a:prstGeom>
          <a:noFill/>
        </p:spPr>
        <p:txBody>
          <a:bodyPr wrap="none" rtlCol="0">
            <a:spAutoFit/>
          </a:bodyPr>
          <a:lstStyle/>
          <a:p>
            <a:endParaRPr lang="en-US" sz="2400"/>
          </a:p>
        </p:txBody>
      </p:sp>
      <p:sp>
        <p:nvSpPr>
          <p:cNvPr id="12" name="Footer Placeholder 7"/>
          <p:cNvSpPr>
            <a:spLocks noGrp="1"/>
          </p:cNvSpPr>
          <p:nvPr>
            <p:ph type="ftr" sz="quarter" idx="3"/>
          </p:nvPr>
        </p:nvSpPr>
        <p:spPr>
          <a:xfrm>
            <a:off x="4606509" y="6356351"/>
            <a:ext cx="5489992" cy="366183"/>
          </a:xfrm>
          <a:prstGeom prst="rect">
            <a:avLst/>
          </a:prstGeom>
        </p:spPr>
        <p:txBody>
          <a:bodyPr anchor="ctr"/>
          <a:lstStyle>
            <a:lvl1pPr algn="l" fontAlgn="auto">
              <a:spcBef>
                <a:spcPts val="0"/>
              </a:spcBef>
              <a:spcAft>
                <a:spcPts val="0"/>
              </a:spcAft>
              <a:defRPr sz="1333">
                <a:solidFill>
                  <a:srgbClr val="BFBFBF"/>
                </a:solidFill>
                <a:latin typeface="+mn-lt"/>
                <a:ea typeface="+mn-ea"/>
                <a:cs typeface="+mn-cs"/>
              </a:defRPr>
            </a:lvl1pPr>
          </a:lstStyle>
          <a:p>
            <a:pPr algn="r">
              <a:defRPr/>
            </a:pPr>
            <a:r>
              <a:rPr lang="en-US"/>
              <a:t>AUTHOR NAME, TITLE, DEPARTMENT</a:t>
            </a:r>
          </a:p>
        </p:txBody>
      </p:sp>
      <p:sp>
        <p:nvSpPr>
          <p:cNvPr id="15" name="Slide Number Placeholder 5"/>
          <p:cNvSpPr>
            <a:spLocks noGrp="1"/>
          </p:cNvSpPr>
          <p:nvPr>
            <p:ph type="sldNum" sz="quarter" idx="4"/>
          </p:nvPr>
        </p:nvSpPr>
        <p:spPr>
          <a:xfrm>
            <a:off x="156634" y="6356351"/>
            <a:ext cx="673100"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7"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BFBFBF"/>
                </a:solidFill>
                <a:latin typeface="+mn-lt"/>
                <a:ea typeface="+mn-ea"/>
                <a:cs typeface="+mn-cs"/>
              </a:defRPr>
            </a:lvl1pPr>
          </a:lstStyle>
          <a:p>
            <a:pPr>
              <a:defRPr/>
            </a:pPr>
            <a:fld id="{D3CB2BCF-C0D7-4842-8339-957B961C8E75}" type="datetime1">
              <a:rPr lang="en-US" smtClean="0"/>
              <a:t>11/4/2025</a:t>
            </a:fld>
            <a:endParaRPr lang="en-US"/>
          </a:p>
        </p:txBody>
      </p:sp>
      <p:sp>
        <p:nvSpPr>
          <p:cNvPr id="18" name="Text Placeholder 12"/>
          <p:cNvSpPr>
            <a:spLocks noGrp="1"/>
          </p:cNvSpPr>
          <p:nvPr>
            <p:ph type="body" sz="quarter" idx="10" hasCustomPrompt="1"/>
          </p:nvPr>
        </p:nvSpPr>
        <p:spPr>
          <a:xfrm>
            <a:off x="1849343" y="6354218"/>
            <a:ext cx="2757168" cy="368316"/>
          </a:xfrm>
          <a:prstGeom prst="rect">
            <a:avLst/>
          </a:prstGeom>
        </p:spPr>
        <p:txBody>
          <a:bodyPr anchor="b"/>
          <a:lstStyle>
            <a:lvl1pPr marL="0" indent="0">
              <a:buNone/>
              <a:defRPr sz="1333" i="0">
                <a:solidFill>
                  <a:srgbClr val="BFBFBF"/>
                </a:solidFill>
              </a:defRPr>
            </a:lvl1pPr>
            <a:lvl2pPr>
              <a:defRPr sz="1600"/>
            </a:lvl2pPr>
            <a:lvl3pPr>
              <a:defRPr sz="1600"/>
            </a:lvl3pPr>
            <a:lvl4pPr>
              <a:defRPr sz="1600"/>
            </a:lvl4pPr>
            <a:lvl5pPr>
              <a:defRPr sz="1600"/>
            </a:lvl5pPr>
          </a:lstStyle>
          <a:p>
            <a:pPr lvl="0"/>
            <a:r>
              <a:rPr lang="en-US"/>
              <a:t>|    FR Designation (if any)</a:t>
            </a:r>
          </a:p>
        </p:txBody>
      </p:sp>
    </p:spTree>
    <p:extLst>
      <p:ext uri="{BB962C8B-B14F-4D97-AF65-F5344CB8AC3E}">
        <p14:creationId xmlns:p14="http://schemas.microsoft.com/office/powerpoint/2010/main" val="6717503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TextBox 6"/>
          <p:cNvSpPr txBox="1"/>
          <p:nvPr userDrawn="1"/>
        </p:nvSpPr>
        <p:spPr>
          <a:xfrm>
            <a:off x="1314593" y="1069432"/>
            <a:ext cx="184731" cy="461665"/>
          </a:xfrm>
          <a:prstGeom prst="rect">
            <a:avLst/>
          </a:prstGeom>
          <a:noFill/>
        </p:spPr>
        <p:txBody>
          <a:bodyPr wrap="none" rtlCol="0">
            <a:spAutoFit/>
          </a:bodyPr>
          <a:lstStyle/>
          <a:p>
            <a:endParaRPr lang="en-US" sz="2400"/>
          </a:p>
        </p:txBody>
      </p:sp>
      <p:sp>
        <p:nvSpPr>
          <p:cNvPr id="15" name="Title Placeholder 4"/>
          <p:cNvSpPr>
            <a:spLocks noGrp="1"/>
          </p:cNvSpPr>
          <p:nvPr>
            <p:ph type="title"/>
          </p:nvPr>
        </p:nvSpPr>
        <p:spPr>
          <a:xfrm>
            <a:off x="609600" y="401037"/>
            <a:ext cx="10972800" cy="1407027"/>
          </a:xfrm>
          <a:prstGeom prst="rect">
            <a:avLst/>
          </a:prstGeom>
        </p:spPr>
        <p:txBody>
          <a:bodyPr vert="horz" lIns="91440" tIns="45720" rIns="91440" bIns="45720" rtlCol="0" anchor="b">
            <a:normAutofit/>
          </a:bodyPr>
          <a:lstStyle/>
          <a:p>
            <a:r>
              <a:rPr lang="en-US"/>
              <a:t>Click to edit Master title style</a:t>
            </a:r>
          </a:p>
        </p:txBody>
      </p:sp>
      <p:sp>
        <p:nvSpPr>
          <p:cNvPr id="16" name="Text Placeholder 6"/>
          <p:cNvSpPr>
            <a:spLocks noGrp="1"/>
          </p:cNvSpPr>
          <p:nvPr>
            <p:ph idx="1"/>
          </p:nvPr>
        </p:nvSpPr>
        <p:spPr>
          <a:xfrm>
            <a:off x="609600" y="1811970"/>
            <a:ext cx="10972800" cy="1032933"/>
          </a:xfrm>
          <a:prstGeom prst="rect">
            <a:avLst/>
          </a:prstGeom>
        </p:spPr>
        <p:txBody>
          <a:bodyPr vert="horz" lIns="91440" tIns="45720" rIns="91440" bIns="45720" rtlCol="0" anchor="b">
            <a:normAutofit/>
          </a:bodyPr>
          <a:lstStyle>
            <a:lvl1pPr>
              <a:defRPr sz="2933" i="1"/>
            </a:lvl1pPr>
          </a:lstStyle>
          <a:p>
            <a:pPr lvl="0"/>
            <a:r>
              <a:rPr lang="en-US"/>
              <a:t>Click to edit Master text styles</a:t>
            </a:r>
          </a:p>
        </p:txBody>
      </p:sp>
      <p:sp>
        <p:nvSpPr>
          <p:cNvPr id="11" name="Content Placeholder 5"/>
          <p:cNvSpPr>
            <a:spLocks noGrp="1"/>
          </p:cNvSpPr>
          <p:nvPr>
            <p:ph idx="11" hasCustomPrompt="1"/>
          </p:nvPr>
        </p:nvSpPr>
        <p:spPr>
          <a:xfrm>
            <a:off x="4522373" y="5634772"/>
            <a:ext cx="5153400" cy="1170635"/>
          </a:xfrm>
          <a:prstGeom prst="rect">
            <a:avLst/>
          </a:prstGeom>
        </p:spPr>
        <p:txBody>
          <a:bodyPr anchor="b"/>
          <a:lstStyle>
            <a:lvl1pPr algn="r">
              <a:lnSpc>
                <a:spcPct val="80000"/>
              </a:lnSpc>
              <a:defRPr sz="2000" baseline="0"/>
            </a:lvl1pPr>
          </a:lstStyle>
          <a:p>
            <a:r>
              <a:rPr lang="en-US"/>
              <a:t>NAME</a:t>
            </a:r>
          </a:p>
          <a:p>
            <a:r>
              <a:rPr lang="en-US"/>
              <a:t>TITLE, DEPARTMENT</a:t>
            </a:r>
          </a:p>
        </p:txBody>
      </p:sp>
      <p:sp>
        <p:nvSpPr>
          <p:cNvPr id="9" name="Date Placeholder 3"/>
          <p:cNvSpPr>
            <a:spLocks noGrp="1"/>
          </p:cNvSpPr>
          <p:nvPr>
            <p:ph type="dt" sz="half" idx="2"/>
          </p:nvPr>
        </p:nvSpPr>
        <p:spPr>
          <a:xfrm>
            <a:off x="829734" y="6356351"/>
            <a:ext cx="1019609" cy="366183"/>
          </a:xfrm>
          <a:prstGeom prst="rect">
            <a:avLst/>
          </a:prstGeom>
        </p:spPr>
        <p:txBody>
          <a:bodyPr vert="horz" lIns="91440" tIns="45720" rIns="91440" bIns="45720" rtlCol="0" anchor="b"/>
          <a:lstStyle>
            <a:lvl1pPr algn="r" fontAlgn="auto">
              <a:spcBef>
                <a:spcPts val="0"/>
              </a:spcBef>
              <a:spcAft>
                <a:spcPts val="0"/>
              </a:spcAft>
              <a:defRPr sz="1333">
                <a:solidFill>
                  <a:srgbClr val="FFFFFF"/>
                </a:solidFill>
                <a:latin typeface="+mn-lt"/>
                <a:ea typeface="+mn-ea"/>
                <a:cs typeface="+mn-cs"/>
              </a:defRPr>
            </a:lvl1pPr>
          </a:lstStyle>
          <a:p>
            <a:pPr>
              <a:defRPr/>
            </a:pPr>
            <a:fld id="{DE102857-3DC0-6146-9B89-1A0079A6A8A9}" type="datetime1">
              <a:rPr lang="en-US" smtClean="0"/>
              <a:pPr>
                <a:defRPr/>
              </a:pPr>
              <a:t>11/4/2025</a:t>
            </a:fld>
            <a:endParaRPr lang="en-US"/>
          </a:p>
        </p:txBody>
      </p:sp>
    </p:spTree>
    <p:extLst>
      <p:ext uri="{BB962C8B-B14F-4D97-AF65-F5344CB8AC3E}">
        <p14:creationId xmlns:p14="http://schemas.microsoft.com/office/powerpoint/2010/main" val="5729369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5.jpe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4.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6.jpe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7.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8.jpeg"/><Relationship Id="rId4" Type="http://schemas.openxmlformats.org/officeDocument/2006/relationships/slideLayout" Target="../slideLayouts/slideLayout42.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9.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10.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68.xml"/><Relationship Id="rId1" Type="http://schemas.openxmlformats.org/officeDocument/2006/relationships/slideLayout" Target="../slideLayouts/slideLayout67.xml"/><Relationship Id="rId4" Type="http://schemas.openxmlformats.org/officeDocument/2006/relationships/image" Target="../media/image8.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image" Target="../media/image8.jpeg"/><Relationship Id="rId5" Type="http://schemas.openxmlformats.org/officeDocument/2006/relationships/slideLayout" Target="../slideLayouts/slideLayout73.xml"/><Relationship Id="rId10" Type="http://schemas.openxmlformats.org/officeDocument/2006/relationships/theme" Target="../theme/theme12.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Content Placeholder 10">
            <a:extLst>
              <a:ext uri="{FF2B5EF4-FFF2-40B4-BE49-F238E27FC236}">
                <a16:creationId xmlns:a16="http://schemas.microsoft.com/office/drawing/2014/main" id="{7019B2DC-E130-4D85-B0B9-DE72749DF417}"/>
              </a:ext>
            </a:extLst>
          </p:cNvPr>
          <p:cNvPicPr>
            <a:picLocks noChangeAspect="1"/>
          </p:cNvPicPr>
          <p:nvPr userDrawn="1"/>
        </p:nvPicPr>
        <p:blipFill>
          <a:blip r:embed="rId4"/>
          <a:srcRect t="29" b="29"/>
          <a:stretch/>
        </p:blipFill>
        <p:spPr>
          <a:xfrm>
            <a:off x="0" y="1588"/>
            <a:ext cx="12192000" cy="6856412"/>
          </a:xfrm>
          <a:prstGeom prst="rect">
            <a:avLst/>
          </a:prstGeom>
        </p:spPr>
      </p:pic>
    </p:spTree>
    <p:extLst>
      <p:ext uri="{BB962C8B-B14F-4D97-AF65-F5344CB8AC3E}">
        <p14:creationId xmlns:p14="http://schemas.microsoft.com/office/powerpoint/2010/main" val="1457217704"/>
      </p:ext>
    </p:extLst>
  </p:cSld>
  <p:clrMap bg1="lt1" tx1="dk1" bg2="lt2" tx2="dk2" accent1="accent1" accent2="accent2" accent3="accent3" accent4="accent4" accent5="accent5" accent6="accent6" hlink="hlink" folHlink="folHlink"/>
  <p:sldLayoutIdLst>
    <p:sldLayoutId id="2147483656" r:id="rId1"/>
    <p:sldLayoutId id="2147483657"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Content Placeholder 10">
            <a:extLst>
              <a:ext uri="{FF2B5EF4-FFF2-40B4-BE49-F238E27FC236}">
                <a16:creationId xmlns:a16="http://schemas.microsoft.com/office/drawing/2014/main" id="{3633B81C-3760-BDCF-ED37-637E4A840802}"/>
              </a:ext>
            </a:extLst>
          </p:cNvPr>
          <p:cNvPicPr>
            <a:picLocks noChangeAspect="1"/>
          </p:cNvPicPr>
          <p:nvPr userDrawn="1"/>
        </p:nvPicPr>
        <p:blipFill>
          <a:blip r:embed="rId4"/>
          <a:srcRect t="3" b="3"/>
          <a:stretch/>
        </p:blipFill>
        <p:spPr>
          <a:xfrm>
            <a:off x="20" y="1282"/>
            <a:ext cx="12191980" cy="6856718"/>
          </a:xfrm>
          <a:prstGeom prst="rect">
            <a:avLst/>
          </a:prstGeom>
        </p:spPr>
      </p:pic>
      <p:pic>
        <p:nvPicPr>
          <p:cNvPr id="3" name="Picture 2" descr="Text&#10;&#10;AI-generated content may be incorrect.">
            <a:extLst>
              <a:ext uri="{FF2B5EF4-FFF2-40B4-BE49-F238E27FC236}">
                <a16:creationId xmlns:a16="http://schemas.microsoft.com/office/drawing/2014/main" id="{ABB3BBC2-68DE-6B2A-AE27-B2EB885D5AB8}"/>
              </a:ext>
            </a:extLst>
          </p:cNvPr>
          <p:cNvPicPr>
            <a:picLocks noChangeAspect="1"/>
          </p:cNvPicPr>
          <p:nvPr userDrawn="1"/>
        </p:nvPicPr>
        <p:blipFill>
          <a:blip r:embed="rId5"/>
          <a:stretch>
            <a:fillRect/>
          </a:stretch>
        </p:blipFill>
        <p:spPr>
          <a:xfrm>
            <a:off x="9313737" y="5254045"/>
            <a:ext cx="2655518" cy="1371600"/>
          </a:xfrm>
          <a:prstGeom prst="rect">
            <a:avLst/>
          </a:prstGeom>
        </p:spPr>
      </p:pic>
    </p:spTree>
    <p:extLst>
      <p:ext uri="{BB962C8B-B14F-4D97-AF65-F5344CB8AC3E}">
        <p14:creationId xmlns:p14="http://schemas.microsoft.com/office/powerpoint/2010/main" val="3867128969"/>
      </p:ext>
    </p:extLst>
  </p:cSld>
  <p:clrMap bg1="lt1" tx1="dk1" bg2="lt2" tx2="dk2" accent1="accent1" accent2="accent2" accent3="accent3" accent4="accent4" accent5="accent5" accent6="accent6" hlink="hlink" folHlink="folHlink"/>
  <p:sldLayoutIdLst>
    <p:sldLayoutId id="2147483659" r:id="rId1"/>
    <p:sldLayoutId id="2147483660"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Content Placeholder 10">
            <a:extLst>
              <a:ext uri="{FF2B5EF4-FFF2-40B4-BE49-F238E27FC236}">
                <a16:creationId xmlns:a16="http://schemas.microsoft.com/office/drawing/2014/main" id="{E9BC0B67-1465-70D5-1B55-3BB41C98718A}"/>
              </a:ext>
            </a:extLst>
          </p:cNvPr>
          <p:cNvPicPr>
            <a:picLocks noChangeAspect="1"/>
          </p:cNvPicPr>
          <p:nvPr userDrawn="1"/>
        </p:nvPicPr>
        <p:blipFill>
          <a:blip r:embed="rId4"/>
          <a:srcRect t="29" b="29"/>
          <a:stretch/>
        </p:blipFill>
        <p:spPr>
          <a:xfrm>
            <a:off x="20" y="1282"/>
            <a:ext cx="12191980" cy="6856718"/>
          </a:xfrm>
          <a:prstGeom prst="rect">
            <a:avLst/>
          </a:prstGeom>
        </p:spPr>
      </p:pic>
    </p:spTree>
    <p:extLst>
      <p:ext uri="{BB962C8B-B14F-4D97-AF65-F5344CB8AC3E}">
        <p14:creationId xmlns:p14="http://schemas.microsoft.com/office/powerpoint/2010/main" val="2519385298"/>
      </p:ext>
    </p:extLst>
  </p:cSld>
  <p:clrMap bg1="lt1" tx1="dk1" bg2="lt2" tx2="dk2" accent1="accent1" accent2="accent2" accent3="accent3" accent4="accent4" accent5="accent5" accent6="accent6" hlink="hlink" folHlink="folHlink"/>
  <p:sldLayoutIdLst>
    <p:sldLayoutId id="2147483662" r:id="rId1"/>
    <p:sldLayoutId id="2147483663"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Content Placeholder 10">
            <a:extLst>
              <a:ext uri="{FF2B5EF4-FFF2-40B4-BE49-F238E27FC236}">
                <a16:creationId xmlns:a16="http://schemas.microsoft.com/office/drawing/2014/main" id="{47CCCFC4-811A-DB12-7307-79E4F5AE1A57}"/>
              </a:ext>
            </a:extLst>
          </p:cNvPr>
          <p:cNvPicPr>
            <a:picLocks noChangeAspect="1"/>
          </p:cNvPicPr>
          <p:nvPr userDrawn="1"/>
        </p:nvPicPr>
        <p:blipFill>
          <a:blip r:embed="rId12"/>
          <a:srcRect t="29" b="29"/>
          <a:stretch/>
        </p:blipFill>
        <p:spPr>
          <a:xfrm>
            <a:off x="20" y="1282"/>
            <a:ext cx="12191980" cy="6856718"/>
          </a:xfrm>
          <a:prstGeom prst="rect">
            <a:avLst/>
          </a:prstGeom>
        </p:spPr>
      </p:pic>
    </p:spTree>
    <p:extLst>
      <p:ext uri="{BB962C8B-B14F-4D97-AF65-F5344CB8AC3E}">
        <p14:creationId xmlns:p14="http://schemas.microsoft.com/office/powerpoint/2010/main" val="19941340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Content Placeholder 10">
            <a:extLst>
              <a:ext uri="{FF2B5EF4-FFF2-40B4-BE49-F238E27FC236}">
                <a16:creationId xmlns:a16="http://schemas.microsoft.com/office/drawing/2014/main" id="{C224C33B-CAB4-1914-2D32-E2B89D75F427}"/>
              </a:ext>
            </a:extLst>
          </p:cNvPr>
          <p:cNvPicPr>
            <a:picLocks noChangeAspect="1"/>
          </p:cNvPicPr>
          <p:nvPr userDrawn="1"/>
        </p:nvPicPr>
        <p:blipFill>
          <a:blip r:embed="rId9">
            <a:alphaModFix amt="42000"/>
          </a:blip>
          <a:srcRect t="29" b="29"/>
          <a:stretch/>
        </p:blipFill>
        <p:spPr>
          <a:xfrm>
            <a:off x="-20" y="0"/>
            <a:ext cx="12191980" cy="6856718"/>
          </a:xfrm>
          <a:prstGeom prst="rect">
            <a:avLst/>
          </a:prstGeom>
        </p:spPr>
      </p:pic>
      <p:sp>
        <p:nvSpPr>
          <p:cNvPr id="8" name="Rectangle 7">
            <a:extLst>
              <a:ext uri="{FF2B5EF4-FFF2-40B4-BE49-F238E27FC236}">
                <a16:creationId xmlns:a16="http://schemas.microsoft.com/office/drawing/2014/main" id="{EC7EA7AB-AEEE-1E47-75C3-99C652942409}"/>
              </a:ext>
            </a:extLst>
          </p:cNvPr>
          <p:cNvSpPr/>
          <p:nvPr userDrawn="1"/>
        </p:nvSpPr>
        <p:spPr>
          <a:xfrm>
            <a:off x="-20" y="292100"/>
            <a:ext cx="12192000" cy="1354138"/>
          </a:xfrm>
          <a:prstGeom prst="rect">
            <a:avLst/>
          </a:prstGeom>
          <a:solidFill>
            <a:srgbClr val="024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24B6B"/>
              </a:solidFill>
            </a:endParaRPr>
          </a:p>
        </p:txBody>
      </p:sp>
      <p:sp>
        <p:nvSpPr>
          <p:cNvPr id="2" name="Title Placeholder 1">
            <a:extLst>
              <a:ext uri="{FF2B5EF4-FFF2-40B4-BE49-F238E27FC236}">
                <a16:creationId xmlns:a16="http://schemas.microsoft.com/office/drawing/2014/main" id="{50F3012E-E6A6-557D-053B-F0A7D2A869A9}"/>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C3BC567-AA5A-58D2-099E-186F928B1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B232E1C0-B8F3-2FA2-B03E-66A5A6238E7B}"/>
              </a:ext>
            </a:extLst>
          </p:cNvPr>
          <p:cNvSpPr txBox="1">
            <a:spLocks/>
          </p:cNvSpPr>
          <p:nvPr userDrawn="1"/>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a:t>
            </a:fld>
            <a:endParaRPr lang="en-US"/>
          </a:p>
        </p:txBody>
      </p:sp>
      <p:sp>
        <p:nvSpPr>
          <p:cNvPr id="12" name="Footer Placeholder 4">
            <a:extLst>
              <a:ext uri="{FF2B5EF4-FFF2-40B4-BE49-F238E27FC236}">
                <a16:creationId xmlns:a16="http://schemas.microsoft.com/office/drawing/2014/main" id="{86985D84-1C6D-E3D2-C220-C94199B79483}"/>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7343893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70" r:id="rId4"/>
    <p:sldLayoutId id="2147483671" r:id="rId5"/>
    <p:sldLayoutId id="2147483672" r:id="rId6"/>
    <p:sldLayoutId id="2147483673" r:id="rId7"/>
  </p:sldLayoutIdLst>
  <p:hf hdr="0" dt="0"/>
  <p:txStyles>
    <p:title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0CA91594-A4D0-A033-DC72-C82FD06C0A20}"/>
              </a:ext>
            </a:extLst>
          </p:cNvPr>
          <p:cNvPicPr>
            <a:picLocks noChangeAspect="1"/>
          </p:cNvPicPr>
          <p:nvPr userDrawn="1"/>
        </p:nvPicPr>
        <p:blipFill>
          <a:blip r:embed="rId9"/>
          <a:srcRect t="29" b="29"/>
          <a:stretch/>
        </p:blipFill>
        <p:spPr>
          <a:xfrm>
            <a:off x="0" y="1282"/>
            <a:ext cx="12191980" cy="6856718"/>
          </a:xfrm>
          <a:prstGeom prst="rect">
            <a:avLst/>
          </a:prstGeom>
        </p:spPr>
      </p:pic>
      <p:sp>
        <p:nvSpPr>
          <p:cNvPr id="8" name="Rectangle 7">
            <a:extLst>
              <a:ext uri="{FF2B5EF4-FFF2-40B4-BE49-F238E27FC236}">
                <a16:creationId xmlns:a16="http://schemas.microsoft.com/office/drawing/2014/main" id="{EC7EA7AB-AEEE-1E47-75C3-99C652942409}"/>
              </a:ext>
            </a:extLst>
          </p:cNvPr>
          <p:cNvSpPr/>
          <p:nvPr userDrawn="1"/>
        </p:nvSpPr>
        <p:spPr>
          <a:xfrm>
            <a:off x="-20" y="292100"/>
            <a:ext cx="12192000" cy="1354138"/>
          </a:xfrm>
          <a:prstGeom prst="rect">
            <a:avLst/>
          </a:prstGeom>
          <a:solidFill>
            <a:srgbClr val="024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24B6B"/>
              </a:solidFill>
            </a:endParaRPr>
          </a:p>
        </p:txBody>
      </p:sp>
      <p:sp>
        <p:nvSpPr>
          <p:cNvPr id="2" name="Title Placeholder 1">
            <a:extLst>
              <a:ext uri="{FF2B5EF4-FFF2-40B4-BE49-F238E27FC236}">
                <a16:creationId xmlns:a16="http://schemas.microsoft.com/office/drawing/2014/main" id="{50F3012E-E6A6-557D-053B-F0A7D2A869A9}"/>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C3BC567-AA5A-58D2-099E-186F928B1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8C1F3FF4-0E60-BEE8-11A8-5DBE159F5595}"/>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6" name="Footer Placeholder 4">
            <a:extLst>
              <a:ext uri="{FF2B5EF4-FFF2-40B4-BE49-F238E27FC236}">
                <a16:creationId xmlns:a16="http://schemas.microsoft.com/office/drawing/2014/main" id="{7B547905-185F-AF5C-9D3E-9EE97B786FC7}"/>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17380569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hf hdr="0" dt="0"/>
  <p:txStyles>
    <p:title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7EA7AB-AEEE-1E47-75C3-99C652942409}"/>
              </a:ext>
            </a:extLst>
          </p:cNvPr>
          <p:cNvSpPr/>
          <p:nvPr userDrawn="1"/>
        </p:nvSpPr>
        <p:spPr>
          <a:xfrm>
            <a:off x="-20" y="292100"/>
            <a:ext cx="12192000" cy="1354138"/>
          </a:xfrm>
          <a:prstGeom prst="rect">
            <a:avLst/>
          </a:prstGeom>
          <a:solidFill>
            <a:srgbClr val="024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24B6B"/>
              </a:solidFill>
            </a:endParaRPr>
          </a:p>
        </p:txBody>
      </p:sp>
      <p:sp>
        <p:nvSpPr>
          <p:cNvPr id="2" name="Title Placeholder 1">
            <a:extLst>
              <a:ext uri="{FF2B5EF4-FFF2-40B4-BE49-F238E27FC236}">
                <a16:creationId xmlns:a16="http://schemas.microsoft.com/office/drawing/2014/main" id="{50F3012E-E6A6-557D-053B-F0A7D2A869A9}"/>
              </a:ext>
            </a:extLst>
          </p:cNvPr>
          <p:cNvSpPr>
            <a:spLocks noGrp="1"/>
          </p:cNvSpPr>
          <p:nvPr>
            <p:ph type="title"/>
          </p:nvPr>
        </p:nvSpPr>
        <p:spPr>
          <a:xfrm>
            <a:off x="838200" y="504032"/>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C3BC567-AA5A-58D2-099E-186F928B1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8C1F3FF4-0E60-BEE8-11A8-5DBE159F5595}"/>
              </a:ext>
            </a:extLst>
          </p:cNvPr>
          <p:cNvSpPr>
            <a:spLocks noGrp="1"/>
          </p:cNvSpPr>
          <p:nvPr>
            <p:ph type="sldNum" sz="quarter" idx="4"/>
          </p:nvPr>
        </p:nvSpPr>
        <p:spPr>
          <a:xfrm>
            <a:off x="11609924" y="6450365"/>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6" name="Footer Placeholder 4">
            <a:extLst>
              <a:ext uri="{FF2B5EF4-FFF2-40B4-BE49-F238E27FC236}">
                <a16:creationId xmlns:a16="http://schemas.microsoft.com/office/drawing/2014/main" id="{B3E19383-F63E-0792-ECF3-DDACFB514E40}"/>
              </a:ext>
            </a:extLst>
          </p:cNvPr>
          <p:cNvSpPr>
            <a:spLocks noGrp="1"/>
          </p:cNvSpPr>
          <p:nvPr>
            <p:ph type="ftr" sz="quarter" idx="3"/>
          </p:nvPr>
        </p:nvSpPr>
        <p:spPr>
          <a:xfrm>
            <a:off x="843914" y="6512471"/>
            <a:ext cx="10650220" cy="303020"/>
          </a:xfrm>
          <a:prstGeom prst="rect">
            <a:avLst/>
          </a:prstGeom>
        </p:spPr>
        <p:txBody>
          <a:bodyPr vert="horz" lIns="91440" tIns="45720" rIns="91440" bIns="45720" rtlCol="0" anchor="ctr"/>
          <a:lstStyle>
            <a:lvl1pPr marL="0" marR="0" indent="0" algn="r" defTabSz="914400"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16068590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37" r:id="rId8"/>
  </p:sldLayoutIdLst>
  <p:hf hdr="0" dt="0"/>
  <p:txStyles>
    <p:titleStyle>
      <a:lvl1pPr algn="l" defTabSz="914400"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78B520-76DF-61FF-7192-B4E9717EFB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7E159D-D4AD-8CF6-5F43-9BFD355F3E36}"/>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A6973-B8B2-7CFC-635C-2C9BE70D7AA0}"/>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DE102857-3DC0-6146-9B89-1A0079A6A8A9}" type="datetime1">
              <a:rPr lang="en-US" smtClean="0"/>
              <a:pPr>
                <a:defRPr/>
              </a:pPr>
              <a:t>11/4/2025</a:t>
            </a:fld>
            <a:endParaRPr lang="en-US"/>
          </a:p>
        </p:txBody>
      </p:sp>
      <p:sp>
        <p:nvSpPr>
          <p:cNvPr id="6" name="Slide Number Placeholder 5">
            <a:extLst>
              <a:ext uri="{FF2B5EF4-FFF2-40B4-BE49-F238E27FC236}">
                <a16:creationId xmlns:a16="http://schemas.microsoft.com/office/drawing/2014/main" id="{A193E4FA-6B2D-581D-EE4D-1841247A7039}"/>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F5F9F9-DDDF-FA40-9DD1-AF64A6108746}" type="slidenum">
              <a:rPr lang="en-US" smtClean="0"/>
              <a:t>‹#›</a:t>
            </a:fld>
            <a:endParaRPr lang="en-US"/>
          </a:p>
        </p:txBody>
      </p:sp>
      <p:pic>
        <p:nvPicPr>
          <p:cNvPr id="7" name="Content Placeholder 10" descr="A picture containing text&#10;&#10;AI-generated content may be incorrect.">
            <a:extLst>
              <a:ext uri="{FF2B5EF4-FFF2-40B4-BE49-F238E27FC236}">
                <a16:creationId xmlns:a16="http://schemas.microsoft.com/office/drawing/2014/main" id="{56A1BFBC-3DB3-B66B-8787-3B30DE21ECC8}"/>
              </a:ext>
            </a:extLst>
          </p:cNvPr>
          <p:cNvPicPr>
            <a:picLocks noChangeAspect="1"/>
          </p:cNvPicPr>
          <p:nvPr/>
        </p:nvPicPr>
        <p:blipFill>
          <a:blip r:embed="rId10"/>
          <a:srcRect t="19"/>
          <a:stretch/>
        </p:blipFill>
        <p:spPr>
          <a:xfrm>
            <a:off x="21" y="1282"/>
            <a:ext cx="12191980" cy="6856719"/>
          </a:xfrm>
          <a:prstGeom prst="rect">
            <a:avLst/>
          </a:prstGeom>
        </p:spPr>
      </p:pic>
    </p:spTree>
    <p:extLst>
      <p:ext uri="{BB962C8B-B14F-4D97-AF65-F5344CB8AC3E}">
        <p14:creationId xmlns:p14="http://schemas.microsoft.com/office/powerpoint/2010/main" val="253376699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Lst>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7EA7AB-AEEE-1E47-75C3-99C652942409}"/>
              </a:ext>
            </a:extLst>
          </p:cNvPr>
          <p:cNvSpPr/>
          <p:nvPr/>
        </p:nvSpPr>
        <p:spPr>
          <a:xfrm>
            <a:off x="-20" y="292100"/>
            <a:ext cx="12192000" cy="1354139"/>
          </a:xfrm>
          <a:prstGeom prst="rect">
            <a:avLst/>
          </a:prstGeom>
          <a:solidFill>
            <a:srgbClr val="024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24B6B"/>
              </a:solidFill>
            </a:endParaRPr>
          </a:p>
        </p:txBody>
      </p:sp>
      <p:sp>
        <p:nvSpPr>
          <p:cNvPr id="2" name="Title Placeholder 1">
            <a:extLst>
              <a:ext uri="{FF2B5EF4-FFF2-40B4-BE49-F238E27FC236}">
                <a16:creationId xmlns:a16="http://schemas.microsoft.com/office/drawing/2014/main" id="{50F3012E-E6A6-557D-053B-F0A7D2A869A9}"/>
              </a:ext>
            </a:extLst>
          </p:cNvPr>
          <p:cNvSpPr>
            <a:spLocks noGrp="1"/>
          </p:cNvSpPr>
          <p:nvPr>
            <p:ph type="title"/>
          </p:nvPr>
        </p:nvSpPr>
        <p:spPr>
          <a:xfrm>
            <a:off x="838200" y="504033"/>
            <a:ext cx="10515600" cy="10033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C3BC567-AA5A-58D2-099E-186F928B1A0A}"/>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8C1F3FF4-0E60-BEE8-11A8-5DBE159F5595}"/>
              </a:ext>
            </a:extLst>
          </p:cNvPr>
          <p:cNvSpPr>
            <a:spLocks noGrp="1"/>
          </p:cNvSpPr>
          <p:nvPr>
            <p:ph type="sldNum" sz="quarter" idx="4"/>
          </p:nvPr>
        </p:nvSpPr>
        <p:spPr>
          <a:xfrm>
            <a:off x="11609924" y="6450366"/>
            <a:ext cx="360680" cy="365125"/>
          </a:xfrm>
          <a:prstGeom prst="rect">
            <a:avLst/>
          </a:prstGeom>
        </p:spPr>
        <p:txBody>
          <a:bodyPr anchor="t"/>
          <a:lstStyle>
            <a:lvl1pPr algn="r">
              <a:defRPr sz="1100" b="1">
                <a:solidFill>
                  <a:srgbClr val="117FA8"/>
                </a:solidFill>
                <a:latin typeface="Arial" panose="020B0604020202020204" pitchFamily="34" charset="0"/>
                <a:cs typeface="Arial" panose="020B0604020202020204" pitchFamily="34" charset="0"/>
              </a:defRPr>
            </a:lvl1pPr>
          </a:lstStyle>
          <a:p>
            <a:fld id="{07D03D2B-15C7-4C40-9D63-249486A78A83}" type="slidenum">
              <a:rPr lang="en-US" smtClean="0"/>
              <a:pPr/>
              <a:t>‹#›</a:t>
            </a:fld>
            <a:endParaRPr lang="en-US"/>
          </a:p>
        </p:txBody>
      </p:sp>
      <p:sp>
        <p:nvSpPr>
          <p:cNvPr id="6" name="Footer Placeholder 4">
            <a:extLst>
              <a:ext uri="{FF2B5EF4-FFF2-40B4-BE49-F238E27FC236}">
                <a16:creationId xmlns:a16="http://schemas.microsoft.com/office/drawing/2014/main" id="{B3E19383-F63E-0792-ECF3-DDACFB514E40}"/>
              </a:ext>
            </a:extLst>
          </p:cNvPr>
          <p:cNvSpPr>
            <a:spLocks noGrp="1"/>
          </p:cNvSpPr>
          <p:nvPr>
            <p:ph type="ftr" sz="quarter" idx="3"/>
          </p:nvPr>
        </p:nvSpPr>
        <p:spPr>
          <a:xfrm>
            <a:off x="843915" y="6512471"/>
            <a:ext cx="10650220" cy="303020"/>
          </a:xfrm>
          <a:prstGeom prst="rect">
            <a:avLst/>
          </a:prstGeom>
        </p:spPr>
        <p:txBody>
          <a:bodyPr vert="horz" lIns="91440" tIns="45720" rIns="91440" bIns="45720" rtlCol="0" anchor="ctr"/>
          <a:lstStyle>
            <a:lvl1pPr marL="0" marR="0" indent="0" algn="r" defTabSz="914377" rtl="0" eaLnBrk="1" fontAlgn="auto" latinLnBrk="0" hangingPunct="1">
              <a:lnSpc>
                <a:spcPct val="100000"/>
              </a:lnSpc>
              <a:spcBef>
                <a:spcPts val="0"/>
              </a:spcBef>
              <a:spcAft>
                <a:spcPts val="0"/>
              </a:spcAft>
              <a:buClrTx/>
              <a:buSzTx/>
              <a:buFontTx/>
              <a:buNone/>
              <a:tabLst/>
              <a:defRPr sz="1100" b="1">
                <a:solidFill>
                  <a:srgbClr val="117FA8"/>
                </a:solidFill>
                <a:latin typeface="Arial" panose="020B0604020202020204" pitchFamily="34" charset="0"/>
                <a:cs typeface="Arial" panose="020B0604020202020204" pitchFamily="34" charset="0"/>
              </a:defRPr>
            </a:lvl1pPr>
          </a:lstStyle>
          <a:p>
            <a:r>
              <a:rPr lang="en-US"/>
              <a:t>FEDERAL RESERVE BANK OF KANSAS CITY  |</a:t>
            </a:r>
          </a:p>
          <a:p>
            <a:endParaRPr lang="en-US"/>
          </a:p>
        </p:txBody>
      </p:sp>
    </p:spTree>
    <p:extLst>
      <p:ext uri="{BB962C8B-B14F-4D97-AF65-F5344CB8AC3E}">
        <p14:creationId xmlns:p14="http://schemas.microsoft.com/office/powerpoint/2010/main" val="17884460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48" r:id="rId8"/>
    <p:sldLayoutId id="2147483749" r:id="rId9"/>
  </p:sldLayoutIdLst>
  <p:hf hdr="0" dt="0"/>
  <p:txStyles>
    <p:titleStyle>
      <a:lvl1pPr algn="l" defTabSz="914377" rtl="0" eaLnBrk="1" latinLnBrk="0" hangingPunct="1">
        <a:lnSpc>
          <a:spcPct val="90000"/>
        </a:lnSpc>
        <a:spcBef>
          <a:spcPct val="0"/>
        </a:spcBef>
        <a:buNone/>
        <a:defRPr sz="3500" b="1" i="0" kern="120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E980F888-9483-B746-9800-06245AAB1E2E}" type="datetimeFigureOut">
              <a:rPr lang="en-US" smtClean="0"/>
              <a:t>11/4/2025</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89EEAA9-28FB-9342-AED0-05E582806172}" type="slidenum">
              <a:rPr lang="en-US" smtClean="0"/>
              <a:t>‹#›</a:t>
            </a:fld>
            <a:endParaRPr lang="en-US"/>
          </a:p>
        </p:txBody>
      </p:sp>
    </p:spTree>
    <p:extLst>
      <p:ext uri="{BB962C8B-B14F-4D97-AF65-F5344CB8AC3E}">
        <p14:creationId xmlns:p14="http://schemas.microsoft.com/office/powerpoint/2010/main" val="284454697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78B520-76DF-61FF-7192-B4E9717EFB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7E159D-D4AD-8CF6-5F43-9BFD355F3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A6973-B8B2-7CFC-635C-2C9BE70D7A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93E4FA-6B2D-581D-EE4D-1841247A70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F5F9F9-DDDF-FA40-9DD1-AF64A6108746}" type="slidenum">
              <a:rPr lang="en-US" smtClean="0"/>
              <a:t>‹#›</a:t>
            </a:fld>
            <a:endParaRPr lang="en-US"/>
          </a:p>
        </p:txBody>
      </p:sp>
      <p:pic>
        <p:nvPicPr>
          <p:cNvPr id="7" name="Content Placeholder 10" descr="A picture containing text&#10;&#10;AI-generated content may be incorrect.">
            <a:extLst>
              <a:ext uri="{FF2B5EF4-FFF2-40B4-BE49-F238E27FC236}">
                <a16:creationId xmlns:a16="http://schemas.microsoft.com/office/drawing/2014/main" id="{56A1BFBC-3DB3-B66B-8787-3B30DE21ECC8}"/>
              </a:ext>
            </a:extLst>
          </p:cNvPr>
          <p:cNvPicPr>
            <a:picLocks noChangeAspect="1"/>
          </p:cNvPicPr>
          <p:nvPr userDrawn="1"/>
        </p:nvPicPr>
        <p:blipFill>
          <a:blip r:embed="rId4"/>
          <a:srcRect t="19"/>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B1720255-CB1A-956F-DB8B-8F19A886DC28}"/>
              </a:ext>
            </a:extLst>
          </p:cNvPr>
          <p:cNvSpPr txBox="1"/>
          <p:nvPr>
            <p:extLst>
              <p:ext uri="{1162E1C5-73C7-4A58-AE30-91384D911F3F}">
                <p184:classification xmlns:p184="http://schemas.microsoft.com/office/powerpoint/2018/4/main" val="hdr"/>
              </p:ext>
            </p:extLst>
          </p:nvPr>
        </p:nvSpPr>
        <p:spPr>
          <a:xfrm>
            <a:off x="63500" y="63500"/>
            <a:ext cx="1903413" cy="167640"/>
          </a:xfrm>
          <a:prstGeom prst="rect">
            <a:avLst/>
          </a:prstGeom>
        </p:spPr>
        <p:txBody>
          <a:bodyPr horzOverflow="overflow" lIns="0" tIns="0" rIns="0" bIns="0">
            <a:spAutoFit/>
          </a:bodyPr>
          <a:lstStyle/>
          <a:p>
            <a:pPr algn="l"/>
            <a:r>
              <a:rPr lang="en-US" sz="1100">
                <a:solidFill>
                  <a:srgbClr val="000000"/>
                </a:solidFill>
                <a:latin typeface="Calibri" panose="020F0502020204030204" pitchFamily="34" charset="0"/>
                <a:ea typeface="Calibri" panose="020F0502020204030204" pitchFamily="34" charset="0"/>
                <a:cs typeface="Calibri" panose="020F0502020204030204" pitchFamily="34" charset="0"/>
              </a:rPr>
              <a:t>NONCONFIDENTIAL // EXTERNAL</a:t>
            </a:r>
          </a:p>
        </p:txBody>
      </p:sp>
    </p:spTree>
    <p:extLst>
      <p:ext uri="{BB962C8B-B14F-4D97-AF65-F5344CB8AC3E}">
        <p14:creationId xmlns:p14="http://schemas.microsoft.com/office/powerpoint/2010/main" val="2468691559"/>
      </p:ext>
    </p:extLst>
  </p:cSld>
  <p:clrMap bg1="lt1" tx1="dk1" bg2="lt2" tx2="dk2" accent1="accent1" accent2="accent2" accent3="accent3" accent4="accent4" accent5="accent5" accent6="accent6" hlink="hlink" folHlink="folHlink"/>
  <p:sldLayoutIdLst>
    <p:sldLayoutId id="2147483735" r:id="rId1"/>
    <p:sldLayoutId id="2147483736"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78B520-76DF-61FF-7192-B4E9717EFB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7E159D-D4AD-8CF6-5F43-9BFD355F3E36}"/>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A6973-B8B2-7CFC-635C-2C9BE70D7AA0}"/>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DE102857-3DC0-6146-9B89-1A0079A6A8A9}" type="datetime1">
              <a:rPr lang="en-US" smtClean="0"/>
              <a:pPr>
                <a:defRPr/>
              </a:pPr>
              <a:t>11/4/2025</a:t>
            </a:fld>
            <a:endParaRPr lang="en-US"/>
          </a:p>
        </p:txBody>
      </p:sp>
      <p:sp>
        <p:nvSpPr>
          <p:cNvPr id="6" name="Slide Number Placeholder 5">
            <a:extLst>
              <a:ext uri="{FF2B5EF4-FFF2-40B4-BE49-F238E27FC236}">
                <a16:creationId xmlns:a16="http://schemas.microsoft.com/office/drawing/2014/main" id="{A193E4FA-6B2D-581D-EE4D-1841247A7039}"/>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F5F9F9-DDDF-FA40-9DD1-AF64A6108746}" type="slidenum">
              <a:rPr lang="en-US" smtClean="0"/>
              <a:t>‹#›</a:t>
            </a:fld>
            <a:endParaRPr lang="en-US"/>
          </a:p>
        </p:txBody>
      </p:sp>
      <p:pic>
        <p:nvPicPr>
          <p:cNvPr id="7" name="Content Placeholder 10" descr="A picture containing text&#10;&#10;AI-generated content may be incorrect.">
            <a:extLst>
              <a:ext uri="{FF2B5EF4-FFF2-40B4-BE49-F238E27FC236}">
                <a16:creationId xmlns:a16="http://schemas.microsoft.com/office/drawing/2014/main" id="{56A1BFBC-3DB3-B66B-8787-3B30DE21ECC8}"/>
              </a:ext>
            </a:extLst>
          </p:cNvPr>
          <p:cNvPicPr>
            <a:picLocks noChangeAspect="1"/>
          </p:cNvPicPr>
          <p:nvPr/>
        </p:nvPicPr>
        <p:blipFill>
          <a:blip r:embed="rId11"/>
          <a:srcRect t="19"/>
          <a:stretch/>
        </p:blipFill>
        <p:spPr>
          <a:xfrm>
            <a:off x="21" y="1282"/>
            <a:ext cx="12191980" cy="6856719"/>
          </a:xfrm>
          <a:prstGeom prst="rect">
            <a:avLst/>
          </a:prstGeom>
        </p:spPr>
      </p:pic>
    </p:spTree>
    <p:extLst>
      <p:ext uri="{BB962C8B-B14F-4D97-AF65-F5344CB8AC3E}">
        <p14:creationId xmlns:p14="http://schemas.microsoft.com/office/powerpoint/2010/main" val="234863619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hyperlink" Target="https://www.kansascityfed.org/research/economic-bulletin/an-alternative-version-of-the-kc-fed-lmci-suggests-little-change-in-the-labor-market-in-september/" TargetMode="External"/><Relationship Id="rId2" Type="http://schemas.openxmlformats.org/officeDocument/2006/relationships/chart" Target="../charts/chart12.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hyperlink" Target="https://www.kansascityfed.org/research/economic-bulletin/" TargetMode="External"/><Relationship Id="rId7" Type="http://schemas.openxmlformats.org/officeDocument/2006/relationships/image" Target="../media/image13.png"/><Relationship Id="rId2" Type="http://schemas.openxmlformats.org/officeDocument/2006/relationships/hyperlink" Target="https://www.kansascityfed.org/research/charting-the-economy/" TargetMode="External"/><Relationship Id="rId1" Type="http://schemas.openxmlformats.org/officeDocument/2006/relationships/slideLayout" Target="../slideLayouts/slideLayout38.xml"/><Relationship Id="rId6" Type="http://schemas.openxmlformats.org/officeDocument/2006/relationships/image" Target="../media/image12.png"/><Relationship Id="rId5" Type="http://schemas.openxmlformats.org/officeDocument/2006/relationships/hyperlink" Target="https://www.kansascityfed.org/about-us/ealert/" TargetMode="External"/><Relationship Id="rId4" Type="http://schemas.openxmlformats.org/officeDocument/2006/relationships/hyperlink" Target="https://www.kansascityfed.org/research/economic-review/"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diagramLayout" Target="../diagrams/layout1.xm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47.xml"/><Relationship Id="rId6" Type="http://schemas.microsoft.com/office/2007/relationships/diagramDrawing" Target="../diagrams/drawing1.xml"/><Relationship Id="rId11" Type="http://schemas.openxmlformats.org/officeDocument/2006/relationships/image" Target="../media/image19.svg"/><Relationship Id="rId5" Type="http://schemas.openxmlformats.org/officeDocument/2006/relationships/diagramColors" Target="../diagrams/colors1.xml"/><Relationship Id="rId10" Type="http://schemas.openxmlformats.org/officeDocument/2006/relationships/image" Target="../media/image18.png"/><Relationship Id="rId4" Type="http://schemas.openxmlformats.org/officeDocument/2006/relationships/diagramQuickStyle" Target="../diagrams/quickStyle1.xml"/><Relationship Id="rId9"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47.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50.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7.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54.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47.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47.xml"/><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54.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7.xml"/><Relationship Id="rId4" Type="http://schemas.openxmlformats.org/officeDocument/2006/relationships/image" Target="../media/image25.png"/></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47.xml"/><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5.xml"/></Relationships>
</file>

<file path=ppt/slides/_rels/slide6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5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2.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57.xml"/></Relationships>
</file>

<file path=ppt/slides/_rels/slide73.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57.xml"/></Relationships>
</file>

<file path=ppt/slides/_rels/slide77.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57.xml"/></Relationships>
</file>

<file path=ppt/slides/_rels/slide80.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57.xml"/></Relationships>
</file>

<file path=ppt/slides/_rels/slide81.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57.xml"/></Relationships>
</file>

<file path=ppt/slides/_rels/slide82.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57.xml"/></Relationships>
</file>

<file path=ppt/slides/_rels/slide83.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57.xml"/></Relationships>
</file>

<file path=ppt/slides/_rels/slide84.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5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6.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57.xml"/></Relationships>
</file>

<file path=ppt/slides/_rels/slide87.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57.xml"/></Relationships>
</file>

<file path=ppt/slides/_rels/slide88.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57.xml"/></Relationships>
</file>

<file path=ppt/slides/_rels/slide89.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5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57.xml"/></Relationships>
</file>

<file path=ppt/slides/_rels/slide9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57.xml"/></Relationships>
</file>

<file path=ppt/slides/_rels/slide94.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57.xml"/></Relationships>
</file>

<file path=ppt/slides/_rels/slide95.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57.xml"/></Relationships>
</file>

<file path=ppt/slides/_rels/slide96.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57.xml"/></Relationships>
</file>

<file path=ppt/slides/_rels/slide97.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5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jpeg"/></Relationships>
</file>

<file path=ppt/slides/_rels/slide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E96F063-AE05-7967-5B94-8E7E1E6BA6B2}"/>
              </a:ext>
            </a:extLst>
          </p:cNvPr>
          <p:cNvSpPr>
            <a:spLocks noGrp="1"/>
          </p:cNvSpPr>
          <p:nvPr>
            <p:ph type="title"/>
          </p:nvPr>
        </p:nvSpPr>
        <p:spPr/>
        <p:txBody>
          <a:bodyPr/>
          <a:lstStyle/>
          <a:p>
            <a:endParaRPr lang="en-US"/>
          </a:p>
        </p:txBody>
      </p:sp>
      <p:sp>
        <p:nvSpPr>
          <p:cNvPr id="10" name="Content Placeholder 9">
            <a:extLst>
              <a:ext uri="{FF2B5EF4-FFF2-40B4-BE49-F238E27FC236}">
                <a16:creationId xmlns:a16="http://schemas.microsoft.com/office/drawing/2014/main" id="{5FAD637B-A038-6675-A528-8C006D39D058}"/>
              </a:ext>
            </a:extLst>
          </p:cNvPr>
          <p:cNvSpPr>
            <a:spLocks noGrp="1"/>
          </p:cNvSpPr>
          <p:nvPr>
            <p:ph idx="1"/>
          </p:nvPr>
        </p:nvSpPr>
        <p:spPr>
          <a:xfrm>
            <a:off x="838200" y="2212970"/>
            <a:ext cx="10515600" cy="4351338"/>
          </a:xfrm>
        </p:spPr>
        <p:txBody>
          <a:bodyPr>
            <a:normAutofit fontScale="92500" lnSpcReduction="10000"/>
          </a:bodyPr>
          <a:lstStyle/>
          <a:p>
            <a:pPr marL="0" indent="0" algn="ctr">
              <a:buNone/>
            </a:pPr>
            <a:r>
              <a:rPr lang="en-US" sz="4400" b="1"/>
              <a:t>Welcome to the </a:t>
            </a:r>
          </a:p>
          <a:p>
            <a:pPr marL="0" indent="0" algn="ctr">
              <a:buNone/>
            </a:pPr>
            <a:r>
              <a:rPr lang="en-US" sz="4400" b="1"/>
              <a:t>2025 KC Economic Outlook Conference!</a:t>
            </a:r>
          </a:p>
          <a:p>
            <a:pPr marL="0" indent="0" algn="ctr">
              <a:buNone/>
            </a:pPr>
            <a:endParaRPr lang="en-US" b="1"/>
          </a:p>
          <a:p>
            <a:pPr marL="0" indent="0" algn="ctr">
              <a:buNone/>
            </a:pPr>
            <a:r>
              <a:rPr lang="en-US" b="1"/>
              <a:t>Hosted by:</a:t>
            </a:r>
          </a:p>
          <a:p>
            <a:pPr marL="0" indent="0" algn="ctr">
              <a:buNone/>
            </a:pPr>
            <a:r>
              <a:rPr lang="en-US" b="1"/>
              <a:t>Federal Reserve Bank of Kansas City</a:t>
            </a:r>
          </a:p>
          <a:p>
            <a:pPr marL="0" indent="0" algn="ctr">
              <a:buNone/>
            </a:pPr>
            <a:r>
              <a:rPr lang="en-US" b="1"/>
              <a:t>&amp;</a:t>
            </a:r>
          </a:p>
          <a:p>
            <a:pPr marL="0" indent="0" algn="ctr">
              <a:buNone/>
            </a:pPr>
            <a:r>
              <a:rPr lang="en-US" b="1"/>
              <a:t>Mid-America Regional Council</a:t>
            </a:r>
          </a:p>
          <a:p>
            <a:pPr marL="0" indent="0" algn="ctr">
              <a:buNone/>
            </a:pPr>
            <a:endParaRPr lang="en-US" b="1"/>
          </a:p>
          <a:p>
            <a:pPr marL="0" indent="0" algn="ctr">
              <a:buNone/>
            </a:pPr>
            <a:r>
              <a:rPr lang="en-US" b="1"/>
              <a:t>Thursday, November 6</a:t>
            </a:r>
            <a:r>
              <a:rPr lang="en-US" b="1" baseline="30000"/>
              <a:t>th</a:t>
            </a:r>
            <a:r>
              <a:rPr lang="en-US" b="1"/>
              <a:t>, 2025</a:t>
            </a:r>
          </a:p>
        </p:txBody>
      </p:sp>
      <p:pic>
        <p:nvPicPr>
          <p:cNvPr id="4" name="Picture 3">
            <a:extLst>
              <a:ext uri="{FF2B5EF4-FFF2-40B4-BE49-F238E27FC236}">
                <a16:creationId xmlns:a16="http://schemas.microsoft.com/office/drawing/2014/main" id="{51D7F20E-40C5-26E3-CD38-AF8097A4FAE1}"/>
              </a:ext>
            </a:extLst>
          </p:cNvPr>
          <p:cNvPicPr>
            <a:picLocks noChangeAspect="1"/>
          </p:cNvPicPr>
          <p:nvPr/>
        </p:nvPicPr>
        <p:blipFill>
          <a:blip r:embed="rId2"/>
          <a:stretch>
            <a:fillRect/>
          </a:stretch>
        </p:blipFill>
        <p:spPr>
          <a:xfrm>
            <a:off x="-2494" y="259562"/>
            <a:ext cx="12194494" cy="1708938"/>
          </a:xfrm>
          <a:prstGeom prst="rect">
            <a:avLst/>
          </a:prstGeom>
        </p:spPr>
      </p:pic>
    </p:spTree>
    <p:extLst>
      <p:ext uri="{BB962C8B-B14F-4D97-AF65-F5344CB8AC3E}">
        <p14:creationId xmlns:p14="http://schemas.microsoft.com/office/powerpoint/2010/main" val="78930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EA05E0-2010-0C99-17E4-B981E941936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9C6CF5E4-40E3-2C7F-98DC-99C55D39C65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pic>
        <p:nvPicPr>
          <p:cNvPr id="6" name="Picture 2">
            <a:extLst>
              <a:ext uri="{FF2B5EF4-FFF2-40B4-BE49-F238E27FC236}">
                <a16:creationId xmlns:a16="http://schemas.microsoft.com/office/drawing/2014/main" id="{767D2F09-E68B-BEBE-73DE-BFA107D62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3362661" cy="458351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AED46F8D-4338-4D14-D29C-307EA0E948F2}"/>
              </a:ext>
            </a:extLst>
          </p:cNvPr>
          <p:cNvSpPr>
            <a:spLocks noGrp="1"/>
          </p:cNvSpPr>
          <p:nvPr>
            <p:ph idx="1"/>
          </p:nvPr>
        </p:nvSpPr>
        <p:spPr>
          <a:xfrm>
            <a:off x="4998027" y="1825625"/>
            <a:ext cx="5933210" cy="4351338"/>
          </a:xfrm>
        </p:spPr>
        <p:txBody>
          <a:bodyPr>
            <a:normAutofit fontScale="92500" lnSpcReduction="10000"/>
          </a:bodyPr>
          <a:lstStyle/>
          <a:p>
            <a:pPr>
              <a:lnSpc>
                <a:spcPct val="100000"/>
              </a:lnSpc>
            </a:pPr>
            <a:r>
              <a:rPr lang="en-US" sz="2000"/>
              <a:t>Jeff represents the Tenth District on the Federal Open Market Committee, and is a voting member in 2025.</a:t>
            </a:r>
          </a:p>
          <a:p>
            <a:pPr>
              <a:lnSpc>
                <a:spcPct val="100000"/>
              </a:lnSpc>
            </a:pPr>
            <a:r>
              <a:rPr lang="en-US" sz="2000"/>
              <a:t>He leads a workforce of close to 2,000 employees in Kansas City and its branch offices in Omaha, Denver and Oklahoma City.</a:t>
            </a:r>
          </a:p>
          <a:p>
            <a:pPr>
              <a:lnSpc>
                <a:spcPct val="100000"/>
              </a:lnSpc>
            </a:pPr>
            <a:r>
              <a:rPr lang="en-US" sz="2000"/>
              <a:t>He joined the Federal Reserve in 2023.</a:t>
            </a:r>
          </a:p>
          <a:p>
            <a:pPr>
              <a:lnSpc>
                <a:spcPct val="100000"/>
              </a:lnSpc>
            </a:pPr>
            <a:r>
              <a:rPr lang="en-US" sz="2000"/>
              <a:t>He previously served as the President &amp; Chief Executive Officer of the Southwestern Graduate School of Banking at Southern Methodist University.</a:t>
            </a:r>
          </a:p>
          <a:p>
            <a:pPr>
              <a:lnSpc>
                <a:spcPct val="100000"/>
              </a:lnSpc>
            </a:pPr>
            <a:r>
              <a:rPr lang="en-US" sz="2000"/>
              <a:t>He holds decades of experience leading banks, and began his career as an examiner for the FDIC.</a:t>
            </a:r>
          </a:p>
        </p:txBody>
      </p:sp>
      <p:sp>
        <p:nvSpPr>
          <p:cNvPr id="8" name="Title 1">
            <a:extLst>
              <a:ext uri="{FF2B5EF4-FFF2-40B4-BE49-F238E27FC236}">
                <a16:creationId xmlns:a16="http://schemas.microsoft.com/office/drawing/2014/main" id="{4C3EC5CC-D1FD-9308-50EF-4C93B6680EEA}"/>
              </a:ext>
            </a:extLst>
          </p:cNvPr>
          <p:cNvSpPr>
            <a:spLocks noGrp="1"/>
          </p:cNvSpPr>
          <p:nvPr>
            <p:ph type="title"/>
          </p:nvPr>
        </p:nvSpPr>
        <p:spPr>
          <a:xfrm>
            <a:off x="838200" y="486817"/>
            <a:ext cx="10515600" cy="1003300"/>
          </a:xfrm>
        </p:spPr>
        <p:txBody>
          <a:bodyPr>
            <a:normAutofit fontScale="90000"/>
          </a:bodyPr>
          <a:lstStyle/>
          <a:p>
            <a:r>
              <a:rPr lang="en-US"/>
              <a:t>Jeff Schmid – President and Chief Executive Officer;</a:t>
            </a:r>
            <a:br>
              <a:rPr lang="en-US"/>
            </a:br>
            <a:r>
              <a:rPr lang="en-US"/>
              <a:t>Federal Reserve Bank of Kansas City</a:t>
            </a:r>
          </a:p>
        </p:txBody>
      </p:sp>
    </p:spTree>
    <p:extLst>
      <p:ext uri="{BB962C8B-B14F-4D97-AF65-F5344CB8AC3E}">
        <p14:creationId xmlns:p14="http://schemas.microsoft.com/office/powerpoint/2010/main" val="332183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E04DE-A31F-C30D-97C1-29754B4E734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F86260-CA83-924A-BB07-C6A8C44642D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08FB4CA2-6119-3C45-DB9C-E30D1FBADE8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pic>
        <p:nvPicPr>
          <p:cNvPr id="11" name="Picture 2">
            <a:extLst>
              <a:ext uri="{FF2B5EF4-FFF2-40B4-BE49-F238E27FC236}">
                <a16:creationId xmlns:a16="http://schemas.microsoft.com/office/drawing/2014/main" id="{67D58609-C5DC-FE7B-B354-AADEA28F58F5}"/>
              </a:ext>
            </a:extLst>
          </p:cNvPr>
          <p:cNvPicPr>
            <a:picLocks noChangeAspect="1" noChangeArrowheads="1"/>
          </p:cNvPicPr>
          <p:nvPr/>
        </p:nvPicPr>
        <p:blipFill>
          <a:blip r:embed="rId2"/>
          <a:srcRect/>
          <a:stretch/>
        </p:blipFill>
        <p:spPr bwMode="auto">
          <a:xfrm>
            <a:off x="947928" y="1825625"/>
            <a:ext cx="3362661" cy="3638504"/>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1FB71932-F9BE-78D2-019E-7FAB344CE7E0}"/>
              </a:ext>
            </a:extLst>
          </p:cNvPr>
          <p:cNvSpPr>
            <a:spLocks noGrp="1"/>
          </p:cNvSpPr>
          <p:nvPr>
            <p:ph idx="1"/>
          </p:nvPr>
        </p:nvSpPr>
        <p:spPr>
          <a:xfrm>
            <a:off x="4998027" y="1819661"/>
            <a:ext cx="5933210" cy="4351338"/>
          </a:xfrm>
        </p:spPr>
        <p:txBody>
          <a:bodyPr>
            <a:normAutofit/>
          </a:bodyPr>
          <a:lstStyle/>
          <a:p>
            <a:pPr>
              <a:lnSpc>
                <a:spcPct val="100000"/>
              </a:lnSpc>
            </a:pPr>
            <a:r>
              <a:rPr lang="en-US" sz="2000"/>
              <a:t>Lee has oversight for macroeconomic research and serves as an advisor on monetary policy matters.</a:t>
            </a:r>
          </a:p>
          <a:p>
            <a:pPr>
              <a:lnSpc>
                <a:spcPct val="100000"/>
              </a:lnSpc>
            </a:pPr>
            <a:r>
              <a:rPr lang="en-US" sz="2000"/>
              <a:t>His research has included:</a:t>
            </a:r>
          </a:p>
          <a:p>
            <a:pPr lvl="1">
              <a:lnSpc>
                <a:spcPct val="100000"/>
              </a:lnSpc>
            </a:pPr>
            <a:r>
              <a:rPr lang="en-US" sz="1600"/>
              <a:t>The effects of expanding and unwinding Federal Reserve’s balance sheet.</a:t>
            </a:r>
          </a:p>
          <a:p>
            <a:pPr lvl="1">
              <a:lnSpc>
                <a:spcPct val="100000"/>
              </a:lnSpc>
            </a:pPr>
            <a:r>
              <a:rPr lang="en-US" sz="1600"/>
              <a:t>The impact of forward guidance on financial markets and the economy.</a:t>
            </a:r>
          </a:p>
          <a:p>
            <a:pPr lvl="1">
              <a:lnSpc>
                <a:spcPct val="100000"/>
              </a:lnSpc>
            </a:pPr>
            <a:r>
              <a:rPr lang="en-US" sz="1600"/>
              <a:t>How central bank communication can influence expectations and economic conditions.</a:t>
            </a:r>
          </a:p>
          <a:p>
            <a:pPr>
              <a:lnSpc>
                <a:spcPct val="100000"/>
              </a:lnSpc>
            </a:pPr>
            <a:r>
              <a:rPr lang="en-US" sz="2000"/>
              <a:t>He holds a </a:t>
            </a:r>
            <a:r>
              <a:rPr lang="en-US" sz="2000" err="1"/>
              <a:t>Ph.D</a:t>
            </a:r>
            <a:r>
              <a:rPr lang="en-US" sz="2000"/>
              <a:t> in economics from the University of Kansas and a B.A. in Economics and Mathematics from Drury University.</a:t>
            </a:r>
          </a:p>
        </p:txBody>
      </p:sp>
      <p:sp>
        <p:nvSpPr>
          <p:cNvPr id="13" name="Title 1">
            <a:extLst>
              <a:ext uri="{FF2B5EF4-FFF2-40B4-BE49-F238E27FC236}">
                <a16:creationId xmlns:a16="http://schemas.microsoft.com/office/drawing/2014/main" id="{3092C9AE-1B23-0B2F-1781-48D8D5264BA5}"/>
              </a:ext>
            </a:extLst>
          </p:cNvPr>
          <p:cNvSpPr>
            <a:spLocks noGrp="1"/>
          </p:cNvSpPr>
          <p:nvPr>
            <p:ph type="title"/>
          </p:nvPr>
        </p:nvSpPr>
        <p:spPr>
          <a:xfrm>
            <a:off x="838200" y="474890"/>
            <a:ext cx="10515600" cy="1003300"/>
          </a:xfrm>
        </p:spPr>
        <p:txBody>
          <a:bodyPr>
            <a:normAutofit fontScale="90000"/>
          </a:bodyPr>
          <a:lstStyle/>
          <a:p>
            <a:r>
              <a:rPr lang="en-US"/>
              <a:t>Lee Smith – Senior Vice President &amp; Economist;</a:t>
            </a:r>
            <a:br>
              <a:rPr lang="en-US"/>
            </a:br>
            <a:r>
              <a:rPr lang="en-US"/>
              <a:t>Federal Reserve Bank of Kansas City</a:t>
            </a:r>
          </a:p>
        </p:txBody>
      </p:sp>
    </p:spTree>
    <p:extLst>
      <p:ext uri="{BB962C8B-B14F-4D97-AF65-F5344CB8AC3E}">
        <p14:creationId xmlns:p14="http://schemas.microsoft.com/office/powerpoint/2010/main" val="828737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58720-F36A-359A-BB4D-6DE2F1EF55B2}"/>
              </a:ext>
            </a:extLst>
          </p:cNvPr>
          <p:cNvSpPr>
            <a:spLocks noGrp="1"/>
          </p:cNvSpPr>
          <p:nvPr>
            <p:ph type="ctrTitle"/>
          </p:nvPr>
        </p:nvSpPr>
        <p:spPr/>
        <p:txBody>
          <a:bodyPr/>
          <a:lstStyle/>
          <a:p>
            <a:r>
              <a:rPr lang="en-US"/>
              <a:t>U.S. Economic Outlook</a:t>
            </a:r>
            <a:br>
              <a:rPr lang="en-US"/>
            </a:br>
            <a:r>
              <a:rPr lang="en-US" sz="3000"/>
              <a:t>November 2025</a:t>
            </a:r>
            <a:endParaRPr lang="en-US"/>
          </a:p>
        </p:txBody>
      </p:sp>
      <p:sp>
        <p:nvSpPr>
          <p:cNvPr id="3" name="Subtitle 2">
            <a:extLst>
              <a:ext uri="{FF2B5EF4-FFF2-40B4-BE49-F238E27FC236}">
                <a16:creationId xmlns:a16="http://schemas.microsoft.com/office/drawing/2014/main" id="{B3725126-A7F2-F32F-443B-747BB9F8BDC7}"/>
              </a:ext>
            </a:extLst>
          </p:cNvPr>
          <p:cNvSpPr>
            <a:spLocks noGrp="1"/>
          </p:cNvSpPr>
          <p:nvPr>
            <p:ph type="subTitle" idx="1"/>
          </p:nvPr>
        </p:nvSpPr>
        <p:spPr>
          <a:xfrm>
            <a:off x="1244600" y="5049837"/>
            <a:ext cx="9372600" cy="1371600"/>
          </a:xfrm>
        </p:spPr>
        <p:txBody>
          <a:bodyPr>
            <a:normAutofit fontScale="92500" lnSpcReduction="10000"/>
          </a:bodyPr>
          <a:lstStyle/>
          <a:p>
            <a:r>
              <a:rPr lang="en-US"/>
              <a:t>Lee Smith</a:t>
            </a:r>
          </a:p>
          <a:p>
            <a:r>
              <a:rPr lang="en-US"/>
              <a:t>Senior Vice President &amp; Economist</a:t>
            </a:r>
          </a:p>
          <a:p>
            <a:r>
              <a:rPr lang="en-US"/>
              <a:t>Federal Reserve Bank of Kansas City</a:t>
            </a:r>
          </a:p>
        </p:txBody>
      </p:sp>
      <p:sp>
        <p:nvSpPr>
          <p:cNvPr id="4" name="TextBox 3">
            <a:extLst>
              <a:ext uri="{FF2B5EF4-FFF2-40B4-BE49-F238E27FC236}">
                <a16:creationId xmlns:a16="http://schemas.microsoft.com/office/drawing/2014/main" id="{2E9C50CD-6B87-E547-FAE3-D53D7D8D4D04}"/>
              </a:ext>
            </a:extLst>
          </p:cNvPr>
          <p:cNvSpPr txBox="1"/>
          <p:nvPr/>
        </p:nvSpPr>
        <p:spPr>
          <a:xfrm>
            <a:off x="119270" y="6421437"/>
            <a:ext cx="913074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The views herein are those of the presenter and are not official views of the Federal Reserve.</a:t>
            </a:r>
          </a:p>
        </p:txBody>
      </p:sp>
    </p:spTree>
    <p:extLst>
      <p:ext uri="{BB962C8B-B14F-4D97-AF65-F5344CB8AC3E}">
        <p14:creationId xmlns:p14="http://schemas.microsoft.com/office/powerpoint/2010/main" val="3707854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8BF2-8381-8B95-6DAA-2B95395267B8}"/>
              </a:ext>
            </a:extLst>
          </p:cNvPr>
          <p:cNvSpPr>
            <a:spLocks noGrp="1"/>
          </p:cNvSpPr>
          <p:nvPr>
            <p:ph type="title"/>
          </p:nvPr>
        </p:nvSpPr>
        <p:spPr/>
        <p:txBody>
          <a:bodyPr anchor="ctr"/>
          <a:lstStyle/>
          <a:p>
            <a:r>
              <a:rPr lang="en-US"/>
              <a:t>U.S. Economic Outlook </a:t>
            </a:r>
          </a:p>
        </p:txBody>
      </p:sp>
      <p:sp>
        <p:nvSpPr>
          <p:cNvPr id="3" name="Content Placeholder 2">
            <a:extLst>
              <a:ext uri="{FF2B5EF4-FFF2-40B4-BE49-F238E27FC236}">
                <a16:creationId xmlns:a16="http://schemas.microsoft.com/office/drawing/2014/main" id="{2DEA791C-7BC9-FB62-43E7-264F82FD1C9A}"/>
              </a:ext>
            </a:extLst>
          </p:cNvPr>
          <p:cNvSpPr>
            <a:spLocks noGrp="1"/>
          </p:cNvSpPr>
          <p:nvPr>
            <p:ph idx="1"/>
          </p:nvPr>
        </p:nvSpPr>
        <p:spPr>
          <a:xfrm>
            <a:off x="546538" y="1765739"/>
            <a:ext cx="10947596" cy="4588230"/>
          </a:xfrm>
        </p:spPr>
        <p:txBody>
          <a:bodyPr>
            <a:normAutofit fontScale="92500"/>
          </a:bodyPr>
          <a:lstStyle/>
          <a:p>
            <a:r>
              <a:rPr lang="en-US"/>
              <a:t>The economy is currently operating near the Federal Reserve’s dual mandate objectives. </a:t>
            </a:r>
            <a:endParaRPr lang="en-US" sz="500"/>
          </a:p>
          <a:p>
            <a:endParaRPr lang="en-US" sz="1000"/>
          </a:p>
          <a:p>
            <a:r>
              <a:rPr lang="en-US"/>
              <a:t>However, the outlook for the economy is accompanied by upside risks to inflation and downside risks to employment.</a:t>
            </a:r>
          </a:p>
          <a:p>
            <a:pPr marL="0" indent="0">
              <a:buNone/>
            </a:pPr>
            <a:endParaRPr lang="en-US" sz="1000"/>
          </a:p>
          <a:p>
            <a:r>
              <a:rPr lang="en-US"/>
              <a:t>Rising input costs are an upside risk to inflation, but thus far have been absorbed through lower profit margins. In a stronger demand environment, firms will likely pass through more of these cost increases. </a:t>
            </a:r>
          </a:p>
          <a:p>
            <a:pPr marL="0" indent="0">
              <a:buNone/>
            </a:pPr>
            <a:endParaRPr lang="en-US" sz="500"/>
          </a:p>
          <a:p>
            <a:r>
              <a:rPr lang="en-US"/>
              <a:t>A cooling in the labor market has kept inflationary pressures at bay, but a further cooling poses the risk that the labor market will slacken.</a:t>
            </a:r>
          </a:p>
        </p:txBody>
      </p:sp>
      <p:sp>
        <p:nvSpPr>
          <p:cNvPr id="4" name="Slide Number Placeholder 3">
            <a:extLst>
              <a:ext uri="{FF2B5EF4-FFF2-40B4-BE49-F238E27FC236}">
                <a16:creationId xmlns:a16="http://schemas.microsoft.com/office/drawing/2014/main" id="{B5EA05E0-2010-0C99-17E4-B981E941936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9C6CF5E4-40E3-2C7F-98DC-99C55D39C65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2999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0BD66-0DA3-BB1B-ACD3-8CC81AD7AC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051A9-A815-C95D-9094-DA0399FF21BC}"/>
              </a:ext>
            </a:extLst>
          </p:cNvPr>
          <p:cNvSpPr>
            <a:spLocks noGrp="1"/>
          </p:cNvSpPr>
          <p:nvPr>
            <p:ph type="title"/>
          </p:nvPr>
        </p:nvSpPr>
        <p:spPr>
          <a:xfrm>
            <a:off x="546538" y="504032"/>
            <a:ext cx="10712012" cy="1003300"/>
          </a:xfrm>
        </p:spPr>
        <p:txBody>
          <a:bodyPr>
            <a:normAutofit fontScale="90000"/>
          </a:bodyPr>
          <a:lstStyle/>
          <a:p>
            <a:r>
              <a:rPr lang="en-US"/>
              <a:t>The economy is currently operating near the Fed’s dual mandate</a:t>
            </a:r>
          </a:p>
        </p:txBody>
      </p:sp>
      <p:sp>
        <p:nvSpPr>
          <p:cNvPr id="3" name="Slide Number Placeholder 2">
            <a:extLst>
              <a:ext uri="{FF2B5EF4-FFF2-40B4-BE49-F238E27FC236}">
                <a16:creationId xmlns:a16="http://schemas.microsoft.com/office/drawing/2014/main" id="{B586D26A-F190-95E3-6293-222ECB99C7E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71F4D1D9-83D2-8C36-3F6E-B093A26DB1C5}"/>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0AEA66F-85ED-10C0-69E1-12671AD6BAE1}"/>
              </a:ext>
            </a:extLst>
          </p:cNvPr>
          <p:cNvSpPr txBox="1"/>
          <p:nvPr/>
        </p:nvSpPr>
        <p:spPr>
          <a:xfrm>
            <a:off x="697866" y="6509816"/>
            <a:ext cx="113538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Labor Statistics, Bureau of Economic Analysis, Federal Reserve Board, Haver Analytics. </a:t>
            </a:r>
          </a:p>
        </p:txBody>
      </p:sp>
      <p:graphicFrame>
        <p:nvGraphicFramePr>
          <p:cNvPr id="5" name="Chart 4">
            <a:extLst>
              <a:ext uri="{FF2B5EF4-FFF2-40B4-BE49-F238E27FC236}">
                <a16:creationId xmlns:a16="http://schemas.microsoft.com/office/drawing/2014/main" id="{6AF765E8-FBCB-4297-AEFF-9DD07D18E5A2}"/>
              </a:ext>
            </a:extLst>
          </p:cNvPr>
          <p:cNvGraphicFramePr>
            <a:graphicFrameLocks/>
          </p:cNvGraphicFramePr>
          <p:nvPr/>
        </p:nvGraphicFramePr>
        <p:xfrm>
          <a:off x="546538" y="1923742"/>
          <a:ext cx="10947596" cy="44302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0150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F25A-36FD-0FAF-9C18-805B71A772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28D8E-644E-7D78-B877-E3F6AB7782B5}"/>
              </a:ext>
            </a:extLst>
          </p:cNvPr>
          <p:cNvSpPr>
            <a:spLocks noGrp="1"/>
          </p:cNvSpPr>
          <p:nvPr>
            <p:ph type="title"/>
          </p:nvPr>
        </p:nvSpPr>
        <p:spPr>
          <a:xfrm>
            <a:off x="596348" y="504032"/>
            <a:ext cx="11013576" cy="1003300"/>
          </a:xfrm>
        </p:spPr>
        <p:txBody>
          <a:bodyPr>
            <a:normAutofit/>
          </a:bodyPr>
          <a:lstStyle/>
          <a:p>
            <a:r>
              <a:rPr lang="en-US"/>
              <a:t>Tariffs are much higher now</a:t>
            </a:r>
          </a:p>
        </p:txBody>
      </p:sp>
      <p:sp>
        <p:nvSpPr>
          <p:cNvPr id="3" name="Slide Number Placeholder 2">
            <a:extLst>
              <a:ext uri="{FF2B5EF4-FFF2-40B4-BE49-F238E27FC236}">
                <a16:creationId xmlns:a16="http://schemas.microsoft.com/office/drawing/2014/main" id="{1370F408-E7BE-4FE3-508D-88F00D2EC16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ADBE03B0-92D1-333C-438C-6484418B582F}"/>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78E40093-5913-B3B0-B99F-1B70FE0C5E5A}"/>
              </a:ext>
            </a:extLst>
          </p:cNvPr>
          <p:cNvSpPr txBox="1"/>
          <p:nvPr/>
        </p:nvSpPr>
        <p:spPr>
          <a:xfrm>
            <a:off x="773478" y="648717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U.S. Census Bureau (Haver Analytics), Yale Budget Lab </a:t>
            </a:r>
          </a:p>
        </p:txBody>
      </p:sp>
      <p:graphicFrame>
        <p:nvGraphicFramePr>
          <p:cNvPr id="6" name="Chart 5">
            <a:extLst>
              <a:ext uri="{FF2B5EF4-FFF2-40B4-BE49-F238E27FC236}">
                <a16:creationId xmlns:a16="http://schemas.microsoft.com/office/drawing/2014/main" id="{00000000-0008-0000-0200-000002000000}"/>
              </a:ext>
            </a:extLst>
          </p:cNvPr>
          <p:cNvGraphicFramePr>
            <a:graphicFrameLocks/>
          </p:cNvGraphicFramePr>
          <p:nvPr/>
        </p:nvGraphicFramePr>
        <p:xfrm>
          <a:off x="596348" y="1719618"/>
          <a:ext cx="11126912" cy="46343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5540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496E6-2E69-93DB-2B00-8A0CFC3D0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99D31-0C10-9998-BF34-94696DF40809}"/>
              </a:ext>
            </a:extLst>
          </p:cNvPr>
          <p:cNvSpPr>
            <a:spLocks noGrp="1"/>
          </p:cNvSpPr>
          <p:nvPr>
            <p:ph type="title"/>
          </p:nvPr>
        </p:nvSpPr>
        <p:spPr>
          <a:xfrm>
            <a:off x="488950" y="504032"/>
            <a:ext cx="11261616" cy="1003300"/>
          </a:xfrm>
        </p:spPr>
        <p:txBody>
          <a:bodyPr>
            <a:normAutofit fontScale="90000"/>
          </a:bodyPr>
          <a:lstStyle/>
          <a:p>
            <a:r>
              <a:rPr lang="en-US"/>
              <a:t>Not much imprint from tariffs in the inflation data thus far</a:t>
            </a:r>
          </a:p>
        </p:txBody>
      </p:sp>
      <p:sp>
        <p:nvSpPr>
          <p:cNvPr id="3" name="Slide Number Placeholder 2">
            <a:extLst>
              <a:ext uri="{FF2B5EF4-FFF2-40B4-BE49-F238E27FC236}">
                <a16:creationId xmlns:a16="http://schemas.microsoft.com/office/drawing/2014/main" id="{E084624D-92F2-260D-04CC-3AA2559EF56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E407F64A-B6B8-4274-F336-7A1E09AE5A1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74A2E9E-5061-47F2-D39C-AA99AC2CE97D}"/>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Economic Analysis, Federal Reserve Board, Haver Analytics</a:t>
            </a:r>
          </a:p>
        </p:txBody>
      </p:sp>
      <p:graphicFrame>
        <p:nvGraphicFramePr>
          <p:cNvPr id="6" name="Chart 5">
            <a:extLst>
              <a:ext uri="{FF2B5EF4-FFF2-40B4-BE49-F238E27FC236}">
                <a16:creationId xmlns:a16="http://schemas.microsoft.com/office/drawing/2014/main" id="{00000000-0008-0000-0400-000004000000}"/>
              </a:ext>
            </a:extLst>
          </p:cNvPr>
          <p:cNvGraphicFramePr>
            <a:graphicFrameLocks/>
          </p:cNvGraphicFramePr>
          <p:nvPr/>
        </p:nvGraphicFramePr>
        <p:xfrm>
          <a:off x="488950" y="1740090"/>
          <a:ext cx="11120974" cy="46138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5977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7186-30D3-E262-18E3-D0BF85BC1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30B99-699E-129B-F560-53F7C9FBCDBD}"/>
              </a:ext>
            </a:extLst>
          </p:cNvPr>
          <p:cNvSpPr>
            <a:spLocks noGrp="1"/>
          </p:cNvSpPr>
          <p:nvPr>
            <p:ph type="title"/>
          </p:nvPr>
        </p:nvSpPr>
        <p:spPr>
          <a:xfrm>
            <a:off x="488950" y="504032"/>
            <a:ext cx="11120974" cy="1003300"/>
          </a:xfrm>
        </p:spPr>
        <p:txBody>
          <a:bodyPr>
            <a:normAutofit fontScale="90000"/>
          </a:bodyPr>
          <a:lstStyle/>
          <a:p>
            <a:r>
              <a:rPr lang="en-US"/>
              <a:t>Even for goods prices, tariff effects are modest so far</a:t>
            </a:r>
          </a:p>
        </p:txBody>
      </p:sp>
      <p:sp>
        <p:nvSpPr>
          <p:cNvPr id="3" name="Slide Number Placeholder 2">
            <a:extLst>
              <a:ext uri="{FF2B5EF4-FFF2-40B4-BE49-F238E27FC236}">
                <a16:creationId xmlns:a16="http://schemas.microsoft.com/office/drawing/2014/main" id="{2573493B-5587-DA90-C0C4-7374FBB151A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6C629D46-2FA5-9502-8C37-F72CBDAE4327}"/>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535823AB-7694-8D51-A7E3-12EB6F8A7157}"/>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Economic Analysis, Haver Analytics</a:t>
            </a:r>
          </a:p>
        </p:txBody>
      </p:sp>
      <p:graphicFrame>
        <p:nvGraphicFramePr>
          <p:cNvPr id="6" name="Chart 5">
            <a:extLst>
              <a:ext uri="{FF2B5EF4-FFF2-40B4-BE49-F238E27FC236}">
                <a16:creationId xmlns:a16="http://schemas.microsoft.com/office/drawing/2014/main" id="{00000000-0008-0000-0500-000002000000}"/>
              </a:ext>
            </a:extLst>
          </p:cNvPr>
          <p:cNvGraphicFramePr>
            <a:graphicFrameLocks/>
          </p:cNvGraphicFramePr>
          <p:nvPr/>
        </p:nvGraphicFramePr>
        <p:xfrm>
          <a:off x="488950" y="1730829"/>
          <a:ext cx="11120974" cy="4528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0535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37D0-8EFD-79EF-EEA4-E11A6E949C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D1E729-A11D-558E-712A-ADDCE83CB1CC}"/>
              </a:ext>
            </a:extLst>
          </p:cNvPr>
          <p:cNvSpPr>
            <a:spLocks noGrp="1"/>
          </p:cNvSpPr>
          <p:nvPr>
            <p:ph type="title"/>
          </p:nvPr>
        </p:nvSpPr>
        <p:spPr>
          <a:xfrm>
            <a:off x="488950" y="504032"/>
            <a:ext cx="11120974" cy="1003300"/>
          </a:xfrm>
        </p:spPr>
        <p:txBody>
          <a:bodyPr>
            <a:normAutofit/>
          </a:bodyPr>
          <a:lstStyle/>
          <a:p>
            <a:r>
              <a:rPr lang="en-US"/>
              <a:t>Tariff collections have increased substantially</a:t>
            </a:r>
          </a:p>
        </p:txBody>
      </p:sp>
      <p:sp>
        <p:nvSpPr>
          <p:cNvPr id="3" name="Slide Number Placeholder 2">
            <a:extLst>
              <a:ext uri="{FF2B5EF4-FFF2-40B4-BE49-F238E27FC236}">
                <a16:creationId xmlns:a16="http://schemas.microsoft.com/office/drawing/2014/main" id="{FEBF2374-2362-0575-88BA-98EA9139252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CA3C9E72-84C3-5A19-D04C-E6975C926A14}"/>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EBC2D6FA-7455-B777-03F3-9A79B57D3A85}"/>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U.S. Treasury, Haver Analytics</a:t>
            </a:r>
          </a:p>
        </p:txBody>
      </p:sp>
      <p:graphicFrame>
        <p:nvGraphicFramePr>
          <p:cNvPr id="5" name="Chart 4">
            <a:extLst>
              <a:ext uri="{FF2B5EF4-FFF2-40B4-BE49-F238E27FC236}">
                <a16:creationId xmlns:a16="http://schemas.microsoft.com/office/drawing/2014/main" id="{00000000-0008-0000-0600-000003000000}"/>
              </a:ext>
            </a:extLst>
          </p:cNvPr>
          <p:cNvGraphicFramePr>
            <a:graphicFrameLocks/>
          </p:cNvGraphicFramePr>
          <p:nvPr/>
        </p:nvGraphicFramePr>
        <p:xfrm>
          <a:off x="488950" y="1767384"/>
          <a:ext cx="11120974" cy="45865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3077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2A70B-F12A-314C-6FC6-51426987A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D0E16-6B12-E568-9D37-E77CA801CA72}"/>
              </a:ext>
            </a:extLst>
          </p:cNvPr>
          <p:cNvSpPr>
            <a:spLocks noGrp="1"/>
          </p:cNvSpPr>
          <p:nvPr>
            <p:ph type="title"/>
          </p:nvPr>
        </p:nvSpPr>
        <p:spPr>
          <a:xfrm>
            <a:off x="488950" y="504032"/>
            <a:ext cx="11120974" cy="1003300"/>
          </a:xfrm>
        </p:spPr>
        <p:txBody>
          <a:bodyPr>
            <a:normAutofit fontScale="90000"/>
          </a:bodyPr>
          <a:lstStyle/>
          <a:p>
            <a:r>
              <a:rPr lang="en-US"/>
              <a:t>Little sign that foreign suppliers are lowering prices to offset the tariffs</a:t>
            </a:r>
          </a:p>
        </p:txBody>
      </p:sp>
      <p:sp>
        <p:nvSpPr>
          <p:cNvPr id="3" name="Slide Number Placeholder 2">
            <a:extLst>
              <a:ext uri="{FF2B5EF4-FFF2-40B4-BE49-F238E27FC236}">
                <a16:creationId xmlns:a16="http://schemas.microsoft.com/office/drawing/2014/main" id="{2C26A6A6-6980-96D5-751B-07701FCC723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78BF5433-061F-45DF-B191-043E4DECFC8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A4E1A8B-3020-AF84-8D21-589D5A59DC34}"/>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Labor Statistics, Haver Analytics</a:t>
            </a:r>
          </a:p>
        </p:txBody>
      </p:sp>
      <p:graphicFrame>
        <p:nvGraphicFramePr>
          <p:cNvPr id="5" name="Chart 4">
            <a:extLst>
              <a:ext uri="{FF2B5EF4-FFF2-40B4-BE49-F238E27FC236}">
                <a16:creationId xmlns:a16="http://schemas.microsoft.com/office/drawing/2014/main" id="{EC7209E2-E0D0-463C-9342-CF96B9001C34}"/>
              </a:ext>
            </a:extLst>
          </p:cNvPr>
          <p:cNvGraphicFramePr>
            <a:graphicFrameLocks/>
          </p:cNvGraphicFramePr>
          <p:nvPr/>
        </p:nvGraphicFramePr>
        <p:xfrm>
          <a:off x="488950" y="1731819"/>
          <a:ext cx="11225068" cy="4544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6316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9B372-2688-0F0E-616D-B0AB101AE2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739CBA-B5A7-6F9B-607A-DB6BCB877FE6}"/>
              </a:ext>
            </a:extLst>
          </p:cNvPr>
          <p:cNvSpPr>
            <a:spLocks noGrp="1"/>
          </p:cNvSpPr>
          <p:nvPr>
            <p:ph type="title"/>
          </p:nvPr>
        </p:nvSpPr>
        <p:spPr>
          <a:xfrm>
            <a:off x="488949" y="504032"/>
            <a:ext cx="11285607" cy="1003300"/>
          </a:xfrm>
        </p:spPr>
        <p:txBody>
          <a:bodyPr>
            <a:normAutofit fontScale="90000"/>
          </a:bodyPr>
          <a:lstStyle/>
          <a:p>
            <a:r>
              <a:rPr lang="en-US"/>
              <a:t>Firms across industries report paying higher input prices</a:t>
            </a:r>
          </a:p>
        </p:txBody>
      </p:sp>
      <p:sp>
        <p:nvSpPr>
          <p:cNvPr id="3" name="Slide Number Placeholder 2">
            <a:extLst>
              <a:ext uri="{FF2B5EF4-FFF2-40B4-BE49-F238E27FC236}">
                <a16:creationId xmlns:a16="http://schemas.microsoft.com/office/drawing/2014/main" id="{24009AD3-C0B6-F696-AB14-01F43BE0F5D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D7467F15-14A9-04AE-E608-92F7B9FE38F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EBA87EF-C346-6A72-C400-8928EC31F4A9}"/>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Institute for Supply Management, Haver Analytics</a:t>
            </a:r>
          </a:p>
        </p:txBody>
      </p:sp>
      <p:graphicFrame>
        <p:nvGraphicFramePr>
          <p:cNvPr id="8" name="Chart 7">
            <a:extLst>
              <a:ext uri="{FF2B5EF4-FFF2-40B4-BE49-F238E27FC236}">
                <a16:creationId xmlns:a16="http://schemas.microsoft.com/office/drawing/2014/main" id="{00000000-0008-0000-0800-000003000000}"/>
              </a:ext>
            </a:extLst>
          </p:cNvPr>
          <p:cNvGraphicFramePr>
            <a:graphicFrameLocks/>
          </p:cNvGraphicFramePr>
          <p:nvPr/>
        </p:nvGraphicFramePr>
        <p:xfrm>
          <a:off x="488949" y="1726442"/>
          <a:ext cx="11120975" cy="46275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3591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6EC4E-55A2-1358-F084-E92777ED2099}"/>
              </a:ext>
            </a:extLst>
          </p:cNvPr>
          <p:cNvSpPr>
            <a:spLocks noGrp="1"/>
          </p:cNvSpPr>
          <p:nvPr>
            <p:ph type="title"/>
          </p:nvPr>
        </p:nvSpPr>
        <p:spPr>
          <a:xfrm>
            <a:off x="582076" y="504032"/>
            <a:ext cx="11027848" cy="1003300"/>
          </a:xfrm>
        </p:spPr>
        <p:txBody>
          <a:bodyPr>
            <a:normAutofit fontScale="90000"/>
          </a:bodyPr>
          <a:lstStyle/>
          <a:p>
            <a:r>
              <a:rPr lang="en-US"/>
              <a:t>Labor costs are rising, primarily due to large increases in health insurance expenses</a:t>
            </a:r>
          </a:p>
        </p:txBody>
      </p:sp>
      <p:sp>
        <p:nvSpPr>
          <p:cNvPr id="3" name="Slide Number Placeholder 2">
            <a:extLst>
              <a:ext uri="{FF2B5EF4-FFF2-40B4-BE49-F238E27FC236}">
                <a16:creationId xmlns:a16="http://schemas.microsoft.com/office/drawing/2014/main" id="{D826D868-A6A3-E06D-03F4-B7C37859132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81C9BBCC-73EC-234D-8D26-0BC58E06B66D}"/>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graphicFrame>
        <p:nvGraphicFramePr>
          <p:cNvPr id="5" name="Chart 4">
            <a:extLst>
              <a:ext uri="{FF2B5EF4-FFF2-40B4-BE49-F238E27FC236}">
                <a16:creationId xmlns:a16="http://schemas.microsoft.com/office/drawing/2014/main" id="{4619FB96-1680-47B3-83CE-7A30E19D17A4}"/>
              </a:ext>
            </a:extLst>
          </p:cNvPr>
          <p:cNvGraphicFramePr>
            <a:graphicFrameLocks/>
          </p:cNvGraphicFramePr>
          <p:nvPr/>
        </p:nvGraphicFramePr>
        <p:xfrm>
          <a:off x="582076" y="1733549"/>
          <a:ext cx="5257800" cy="47168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B88456D6-E3A6-41AD-9907-5DB0A44CB653}"/>
              </a:ext>
            </a:extLst>
          </p:cNvPr>
          <p:cNvGraphicFramePr>
            <a:graphicFrameLocks/>
          </p:cNvGraphicFramePr>
          <p:nvPr/>
        </p:nvGraphicFramePr>
        <p:xfrm>
          <a:off x="6352124" y="1733549"/>
          <a:ext cx="5257800" cy="471681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4FE046D-A090-4150-FCC8-F7C5020A23A0}"/>
              </a:ext>
            </a:extLst>
          </p:cNvPr>
          <p:cNvSpPr txBox="1"/>
          <p:nvPr/>
        </p:nvSpPr>
        <p:spPr>
          <a:xfrm>
            <a:off x="697866" y="6439418"/>
            <a:ext cx="1140768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Labor Statistics, Haver Analytics</a:t>
            </a:r>
          </a:p>
        </p:txBody>
      </p:sp>
      <p:sp>
        <p:nvSpPr>
          <p:cNvPr id="8" name="TextBox 7">
            <a:extLst>
              <a:ext uri="{FF2B5EF4-FFF2-40B4-BE49-F238E27FC236}">
                <a16:creationId xmlns:a16="http://schemas.microsoft.com/office/drawing/2014/main" id="{C6571307-4849-7B4B-B989-A1F496D28CBE}"/>
              </a:ext>
            </a:extLst>
          </p:cNvPr>
          <p:cNvSpPr txBox="1"/>
          <p:nvPr/>
        </p:nvSpPr>
        <p:spPr>
          <a:xfrm>
            <a:off x="697865" y="6593864"/>
            <a:ext cx="1140768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Notes: Both measures are from the Employment Cost Index for private industry workers</a:t>
            </a:r>
          </a:p>
        </p:txBody>
      </p:sp>
    </p:spTree>
    <p:extLst>
      <p:ext uri="{BB962C8B-B14F-4D97-AF65-F5344CB8AC3E}">
        <p14:creationId xmlns:p14="http://schemas.microsoft.com/office/powerpoint/2010/main" val="3124454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2C761-9435-872C-4F56-3A672FC95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69427-6219-1522-CD42-F7D97FC69D09}"/>
              </a:ext>
            </a:extLst>
          </p:cNvPr>
          <p:cNvSpPr>
            <a:spLocks noGrp="1"/>
          </p:cNvSpPr>
          <p:nvPr>
            <p:ph type="title"/>
          </p:nvPr>
        </p:nvSpPr>
        <p:spPr>
          <a:xfrm>
            <a:off x="488950" y="504032"/>
            <a:ext cx="11120974" cy="1003300"/>
          </a:xfrm>
        </p:spPr>
        <p:txBody>
          <a:bodyPr>
            <a:normAutofit fontScale="90000"/>
          </a:bodyPr>
          <a:lstStyle/>
          <a:p>
            <a:r>
              <a:rPr lang="en-US"/>
              <a:t>Profit margins are elevated, giving firms some scope to absorb higher input costs</a:t>
            </a:r>
          </a:p>
        </p:txBody>
      </p:sp>
      <p:sp>
        <p:nvSpPr>
          <p:cNvPr id="3" name="Slide Number Placeholder 2">
            <a:extLst>
              <a:ext uri="{FF2B5EF4-FFF2-40B4-BE49-F238E27FC236}">
                <a16:creationId xmlns:a16="http://schemas.microsoft.com/office/drawing/2014/main" id="{665C1674-AB07-D562-62BF-0BDAE329AD2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F9173355-B485-FBF9-9F1E-221471035CF6}"/>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2B19656F-C718-71E6-FE28-1C690E81B35E}"/>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Economic Analysis, Haver Analytics</a:t>
            </a:r>
          </a:p>
        </p:txBody>
      </p:sp>
      <p:graphicFrame>
        <p:nvGraphicFramePr>
          <p:cNvPr id="6" name="Chart 5">
            <a:extLst>
              <a:ext uri="{FF2B5EF4-FFF2-40B4-BE49-F238E27FC236}">
                <a16:creationId xmlns:a16="http://schemas.microsoft.com/office/drawing/2014/main" id="{F4CC898A-D94B-4A31-B648-E3C1889D5A41}"/>
              </a:ext>
            </a:extLst>
          </p:cNvPr>
          <p:cNvGraphicFramePr>
            <a:graphicFrameLocks/>
          </p:cNvGraphicFramePr>
          <p:nvPr/>
        </p:nvGraphicFramePr>
        <p:xfrm>
          <a:off x="488950" y="1692613"/>
          <a:ext cx="10899578" cy="47577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3013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A1BF2-8DDD-3D46-BF8F-B49D12CE72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566A1-6CE9-00F3-676A-47A3FCE857C2}"/>
              </a:ext>
            </a:extLst>
          </p:cNvPr>
          <p:cNvSpPr>
            <a:spLocks noGrp="1"/>
          </p:cNvSpPr>
          <p:nvPr>
            <p:ph type="title"/>
          </p:nvPr>
        </p:nvSpPr>
        <p:spPr>
          <a:xfrm>
            <a:off x="488950" y="504032"/>
            <a:ext cx="11120974" cy="1003300"/>
          </a:xfrm>
        </p:spPr>
        <p:txBody>
          <a:bodyPr>
            <a:normAutofit fontScale="90000"/>
          </a:bodyPr>
          <a:lstStyle/>
          <a:p>
            <a:r>
              <a:rPr lang="en-US"/>
              <a:t>As we learned in recent years, firms will pass through higher costs when demand is strong</a:t>
            </a:r>
          </a:p>
        </p:txBody>
      </p:sp>
      <p:sp>
        <p:nvSpPr>
          <p:cNvPr id="3" name="Slide Number Placeholder 2">
            <a:extLst>
              <a:ext uri="{FF2B5EF4-FFF2-40B4-BE49-F238E27FC236}">
                <a16:creationId xmlns:a16="http://schemas.microsoft.com/office/drawing/2014/main" id="{428B08C4-F8EA-B2A3-0379-9810A3155C6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70ABF6A8-3712-4AA3-7483-5BA83BF04F7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31AD56FC-BA04-300A-5235-7D71EF0D3BC9}"/>
              </a:ext>
            </a:extLst>
          </p:cNvPr>
          <p:cNvSpPr txBox="1"/>
          <p:nvPr/>
        </p:nvSpPr>
        <p:spPr>
          <a:xfrm>
            <a:off x="488950" y="6505814"/>
            <a:ext cx="11703050"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Economic Analysis, Haver Analytics, Author’s Calculations</a:t>
            </a:r>
          </a:p>
        </p:txBody>
      </p:sp>
      <p:graphicFrame>
        <p:nvGraphicFramePr>
          <p:cNvPr id="6" name="Chart 5">
            <a:extLst>
              <a:ext uri="{FF2B5EF4-FFF2-40B4-BE49-F238E27FC236}">
                <a16:creationId xmlns:a16="http://schemas.microsoft.com/office/drawing/2014/main" id="{5BCC7908-2539-447A-BB17-9B5AEA58288B}"/>
              </a:ext>
            </a:extLst>
          </p:cNvPr>
          <p:cNvGraphicFramePr>
            <a:graphicFrameLocks/>
          </p:cNvGraphicFramePr>
          <p:nvPr/>
        </p:nvGraphicFramePr>
        <p:xfrm>
          <a:off x="488950" y="1725038"/>
          <a:ext cx="11300972" cy="45655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3441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D9D07-1B59-77CD-850A-B0D7122C74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906FB-1864-9990-9479-31C3EEE93189}"/>
              </a:ext>
            </a:extLst>
          </p:cNvPr>
          <p:cNvSpPr>
            <a:spLocks noGrp="1"/>
          </p:cNvSpPr>
          <p:nvPr>
            <p:ph type="title"/>
          </p:nvPr>
        </p:nvSpPr>
        <p:spPr>
          <a:xfrm>
            <a:off x="388737" y="504032"/>
            <a:ext cx="11581867" cy="1003300"/>
          </a:xfrm>
        </p:spPr>
        <p:txBody>
          <a:bodyPr>
            <a:normAutofit fontScale="90000"/>
          </a:bodyPr>
          <a:lstStyle/>
          <a:p>
            <a:r>
              <a:rPr lang="en-US"/>
              <a:t>Job growth slowed sharply over the summer, but the unemployment rate only slightly increased</a:t>
            </a:r>
          </a:p>
        </p:txBody>
      </p:sp>
      <p:sp>
        <p:nvSpPr>
          <p:cNvPr id="3" name="Slide Number Placeholder 2">
            <a:extLst>
              <a:ext uri="{FF2B5EF4-FFF2-40B4-BE49-F238E27FC236}">
                <a16:creationId xmlns:a16="http://schemas.microsoft.com/office/drawing/2014/main" id="{D62AA047-6FD4-12D1-826D-C8CCB0CDB43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68BC2105-5662-6CF6-D963-9BB4D931246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9729341-9BDE-ACC7-FF34-C5ED42D9BF7B}"/>
              </a:ext>
            </a:extLst>
          </p:cNvPr>
          <p:cNvSpPr txBox="1"/>
          <p:nvPr/>
        </p:nvSpPr>
        <p:spPr>
          <a:xfrm>
            <a:off x="697866" y="6439418"/>
            <a:ext cx="1140768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Labor Statistics (Haver Analytics), Federal Reserve Bank of Kansas City</a:t>
            </a:r>
          </a:p>
        </p:txBody>
      </p:sp>
      <p:graphicFrame>
        <p:nvGraphicFramePr>
          <p:cNvPr id="7" name="Chart 6">
            <a:extLst>
              <a:ext uri="{FF2B5EF4-FFF2-40B4-BE49-F238E27FC236}">
                <a16:creationId xmlns:a16="http://schemas.microsoft.com/office/drawing/2014/main" id="{FE5A8846-1678-4D56-98E9-58833B99C2E2}"/>
              </a:ext>
            </a:extLst>
          </p:cNvPr>
          <p:cNvGraphicFramePr>
            <a:graphicFrameLocks/>
          </p:cNvGraphicFramePr>
          <p:nvPr/>
        </p:nvGraphicFramePr>
        <p:xfrm>
          <a:off x="552734" y="1787857"/>
          <a:ext cx="11057190" cy="456611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76FA13B1-47A3-E66E-504C-94E854CB7C52}"/>
              </a:ext>
            </a:extLst>
          </p:cNvPr>
          <p:cNvSpPr txBox="1"/>
          <p:nvPr/>
        </p:nvSpPr>
        <p:spPr>
          <a:xfrm>
            <a:off x="697865" y="6593864"/>
            <a:ext cx="1140768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Notes: September forecasts are from </a:t>
            </a:r>
            <a:r>
              <a:rPr kumimoji="0" lang="en-US" sz="10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Mustre</a:t>
            </a: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-del-Rio, Oliyide, and Pollard (2025) </a:t>
            </a: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3"/>
              </a:rPr>
              <a:t>An Alternative Version of the KC Fed LMCI Suggests Little Change in the Labor Market in September</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783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3AF9C-0DC4-DDC8-ADC7-A305221A9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3CC3F-DB32-665B-DC98-82737543516C}"/>
              </a:ext>
            </a:extLst>
          </p:cNvPr>
          <p:cNvSpPr>
            <a:spLocks noGrp="1"/>
          </p:cNvSpPr>
          <p:nvPr>
            <p:ph type="title"/>
          </p:nvPr>
        </p:nvSpPr>
        <p:spPr>
          <a:xfrm>
            <a:off x="697866" y="504032"/>
            <a:ext cx="10912058" cy="1003300"/>
          </a:xfrm>
        </p:spPr>
        <p:txBody>
          <a:bodyPr>
            <a:normAutofit fontScale="90000"/>
          </a:bodyPr>
          <a:lstStyle/>
          <a:p>
            <a:r>
              <a:rPr lang="en-US"/>
              <a:t>A reduction in immigration is likely reducing the available supply of labor</a:t>
            </a:r>
          </a:p>
        </p:txBody>
      </p:sp>
      <p:sp>
        <p:nvSpPr>
          <p:cNvPr id="3" name="Slide Number Placeholder 2">
            <a:extLst>
              <a:ext uri="{FF2B5EF4-FFF2-40B4-BE49-F238E27FC236}">
                <a16:creationId xmlns:a16="http://schemas.microsoft.com/office/drawing/2014/main" id="{0008847F-4A55-86AF-5622-4818A05737A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437F68C9-169D-CFE9-54AE-5950B2240EA2}"/>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646C954B-9CCC-F146-B2D9-FA47318AA8A5}"/>
              </a:ext>
            </a:extLst>
          </p:cNvPr>
          <p:cNvSpPr txBox="1"/>
          <p:nvPr/>
        </p:nvSpPr>
        <p:spPr>
          <a:xfrm>
            <a:off x="697866" y="6439418"/>
            <a:ext cx="11407689"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Congressional Budget Office</a:t>
            </a:r>
          </a:p>
        </p:txBody>
      </p:sp>
      <p:graphicFrame>
        <p:nvGraphicFramePr>
          <p:cNvPr id="5" name="Chart 4">
            <a:extLst>
              <a:ext uri="{FF2B5EF4-FFF2-40B4-BE49-F238E27FC236}">
                <a16:creationId xmlns:a16="http://schemas.microsoft.com/office/drawing/2014/main" id="{F523EB29-AA3A-4186-B2C2-9A8D18F2DB63}"/>
              </a:ext>
            </a:extLst>
          </p:cNvPr>
          <p:cNvGraphicFramePr>
            <a:graphicFrameLocks/>
          </p:cNvGraphicFramePr>
          <p:nvPr/>
        </p:nvGraphicFramePr>
        <p:xfrm>
          <a:off x="341398" y="1673628"/>
          <a:ext cx="11268525" cy="468033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EAA2961-D3B6-DC87-A5E2-79B565F8379F}"/>
              </a:ext>
            </a:extLst>
          </p:cNvPr>
          <p:cNvSpPr txBox="1"/>
          <p:nvPr/>
        </p:nvSpPr>
        <p:spPr>
          <a:xfrm>
            <a:off x="9483437" y="4861205"/>
            <a:ext cx="11776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2025 Estimate</a:t>
            </a:r>
          </a:p>
        </p:txBody>
      </p:sp>
      <p:cxnSp>
        <p:nvCxnSpPr>
          <p:cNvPr id="10" name="Straight Arrow Connector 9">
            <a:extLst>
              <a:ext uri="{FF2B5EF4-FFF2-40B4-BE49-F238E27FC236}">
                <a16:creationId xmlns:a16="http://schemas.microsoft.com/office/drawing/2014/main" id="{0C1BCA90-4A54-3ADB-3E4C-B523B31B9EB6}"/>
              </a:ext>
            </a:extLst>
          </p:cNvPr>
          <p:cNvCxnSpPr>
            <a:cxnSpLocks/>
          </p:cNvCxnSpPr>
          <p:nvPr/>
        </p:nvCxnSpPr>
        <p:spPr>
          <a:xfrm>
            <a:off x="10190922" y="5184371"/>
            <a:ext cx="47015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0475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EE641-FC99-DE56-E9C5-209C753CF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D80E7-8F45-FEEB-2D7F-7C2CE5598FF5}"/>
              </a:ext>
            </a:extLst>
          </p:cNvPr>
          <p:cNvSpPr>
            <a:spLocks noGrp="1"/>
          </p:cNvSpPr>
          <p:nvPr>
            <p:ph type="title"/>
          </p:nvPr>
        </p:nvSpPr>
        <p:spPr>
          <a:xfrm>
            <a:off x="697866" y="504032"/>
            <a:ext cx="10912058" cy="1003300"/>
          </a:xfrm>
        </p:spPr>
        <p:txBody>
          <a:bodyPr>
            <a:normAutofit fontScale="90000"/>
          </a:bodyPr>
          <a:lstStyle/>
          <a:p>
            <a:r>
              <a:rPr lang="en-US"/>
              <a:t>Even as hiring slows, declines in labor supply are keeping the labor market broadly in balance</a:t>
            </a:r>
          </a:p>
        </p:txBody>
      </p:sp>
      <p:sp>
        <p:nvSpPr>
          <p:cNvPr id="3" name="Slide Number Placeholder 2">
            <a:extLst>
              <a:ext uri="{FF2B5EF4-FFF2-40B4-BE49-F238E27FC236}">
                <a16:creationId xmlns:a16="http://schemas.microsoft.com/office/drawing/2014/main" id="{F8B4FD74-3C1C-4AD0-8BD6-DCDB289987E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B7906EA1-39B6-8ACE-DABC-2F95FF72831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graphicFrame>
        <p:nvGraphicFramePr>
          <p:cNvPr id="5" name="Chart 4">
            <a:extLst>
              <a:ext uri="{FF2B5EF4-FFF2-40B4-BE49-F238E27FC236}">
                <a16:creationId xmlns:a16="http://schemas.microsoft.com/office/drawing/2014/main" id="{00000000-0008-0000-0D00-000003000000}"/>
              </a:ext>
            </a:extLst>
          </p:cNvPr>
          <p:cNvGraphicFramePr>
            <a:graphicFrameLocks/>
          </p:cNvGraphicFramePr>
          <p:nvPr/>
        </p:nvGraphicFramePr>
        <p:xfrm>
          <a:off x="525294" y="1634247"/>
          <a:ext cx="11084630" cy="480517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1BEA8E2-9B14-7588-374A-5C4E7AB3611B}"/>
              </a:ext>
            </a:extLst>
          </p:cNvPr>
          <p:cNvSpPr txBox="1"/>
          <p:nvPr/>
        </p:nvSpPr>
        <p:spPr>
          <a:xfrm>
            <a:off x="697866" y="6439418"/>
            <a:ext cx="1140768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Bureau of Labor Statistics, Haver Analytics</a:t>
            </a:r>
          </a:p>
        </p:txBody>
      </p:sp>
    </p:spTree>
    <p:extLst>
      <p:ext uri="{BB962C8B-B14F-4D97-AF65-F5344CB8AC3E}">
        <p14:creationId xmlns:p14="http://schemas.microsoft.com/office/powerpoint/2010/main" val="1329143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B2B60-8C64-D017-DBEF-123003324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C9A5E-C96B-AEA6-B6C2-0B206D3033D1}"/>
              </a:ext>
            </a:extLst>
          </p:cNvPr>
          <p:cNvSpPr>
            <a:spLocks noGrp="1"/>
          </p:cNvSpPr>
          <p:nvPr>
            <p:ph type="title"/>
          </p:nvPr>
        </p:nvSpPr>
        <p:spPr>
          <a:xfrm>
            <a:off x="546100" y="504032"/>
            <a:ext cx="11063824" cy="1003300"/>
          </a:xfrm>
        </p:spPr>
        <p:txBody>
          <a:bodyPr>
            <a:normAutofit fontScale="90000"/>
          </a:bodyPr>
          <a:lstStyle/>
          <a:p>
            <a:r>
              <a:rPr lang="en-US" sz="3600"/>
              <a:t>Firms have slowed hiring, but have also been reluctant to lay off workers</a:t>
            </a:r>
            <a:endParaRPr lang="en-US"/>
          </a:p>
        </p:txBody>
      </p:sp>
      <p:sp>
        <p:nvSpPr>
          <p:cNvPr id="3" name="Slide Number Placeholder 2">
            <a:extLst>
              <a:ext uri="{FF2B5EF4-FFF2-40B4-BE49-F238E27FC236}">
                <a16:creationId xmlns:a16="http://schemas.microsoft.com/office/drawing/2014/main" id="{D32EA248-2C23-F5C1-4F7A-203C1E2723D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248373F1-48C2-6A17-DE97-46D5FD7DC937}"/>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A2952A0-89FE-90F8-0D86-F54802F5F0A4}"/>
              </a:ext>
            </a:extLst>
          </p:cNvPr>
          <p:cNvSpPr txBox="1"/>
          <p:nvPr/>
        </p:nvSpPr>
        <p:spPr>
          <a:xfrm>
            <a:off x="697866" y="6439418"/>
            <a:ext cx="11407689"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BLS, Department of Labor, Haver Analytics</a:t>
            </a:r>
          </a:p>
        </p:txBody>
      </p:sp>
      <p:graphicFrame>
        <p:nvGraphicFramePr>
          <p:cNvPr id="6" name="Chart 5">
            <a:extLst>
              <a:ext uri="{FF2B5EF4-FFF2-40B4-BE49-F238E27FC236}">
                <a16:creationId xmlns:a16="http://schemas.microsoft.com/office/drawing/2014/main" id="{00000000-0008-0000-0F00-000003000000}"/>
              </a:ext>
            </a:extLst>
          </p:cNvPr>
          <p:cNvGraphicFramePr>
            <a:graphicFrameLocks/>
          </p:cNvGraphicFramePr>
          <p:nvPr/>
        </p:nvGraphicFramePr>
        <p:xfrm>
          <a:off x="345217" y="1796586"/>
          <a:ext cx="5600700" cy="45573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00000000-0008-0000-0F00-000002000000}"/>
              </a:ext>
            </a:extLst>
          </p:cNvPr>
          <p:cNvGraphicFramePr>
            <a:graphicFrameLocks/>
          </p:cNvGraphicFramePr>
          <p:nvPr/>
        </p:nvGraphicFramePr>
        <p:xfrm>
          <a:off x="6246086" y="1796585"/>
          <a:ext cx="5654562" cy="45573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3053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7B71-E9FC-5ED2-E2B6-3A2491B2C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55E72-D6E3-6742-4DDE-A7E545D556B0}"/>
              </a:ext>
            </a:extLst>
          </p:cNvPr>
          <p:cNvSpPr>
            <a:spLocks noGrp="1"/>
          </p:cNvSpPr>
          <p:nvPr>
            <p:ph type="title"/>
          </p:nvPr>
        </p:nvSpPr>
        <p:spPr>
          <a:xfrm>
            <a:off x="546100" y="504032"/>
            <a:ext cx="11063824" cy="1003300"/>
          </a:xfrm>
        </p:spPr>
        <p:txBody>
          <a:bodyPr>
            <a:normAutofit fontScale="90000"/>
          </a:bodyPr>
          <a:lstStyle/>
          <a:p>
            <a:r>
              <a:rPr lang="en-US" sz="3600"/>
              <a:t>The low hiring, low firing labor market is a challenge for those entering the workforce</a:t>
            </a:r>
            <a:endParaRPr lang="en-US"/>
          </a:p>
        </p:txBody>
      </p:sp>
      <p:sp>
        <p:nvSpPr>
          <p:cNvPr id="3" name="Slide Number Placeholder 2">
            <a:extLst>
              <a:ext uri="{FF2B5EF4-FFF2-40B4-BE49-F238E27FC236}">
                <a16:creationId xmlns:a16="http://schemas.microsoft.com/office/drawing/2014/main" id="{C933E4C2-D8DC-0C08-3D40-87E96D72C1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A796C887-49BF-F945-E522-5C1336E970AD}"/>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68D1E63C-3CCA-4218-304D-A56179447268}"/>
              </a:ext>
            </a:extLst>
          </p:cNvPr>
          <p:cNvSpPr txBox="1"/>
          <p:nvPr/>
        </p:nvSpPr>
        <p:spPr>
          <a:xfrm>
            <a:off x="697866" y="6439418"/>
            <a:ext cx="11407689" cy="254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BLS (Haver Analytics), Federal Reserve Bank of New York</a:t>
            </a:r>
          </a:p>
        </p:txBody>
      </p:sp>
      <p:graphicFrame>
        <p:nvGraphicFramePr>
          <p:cNvPr id="6" name="Chart 5">
            <a:extLst>
              <a:ext uri="{FF2B5EF4-FFF2-40B4-BE49-F238E27FC236}">
                <a16:creationId xmlns:a16="http://schemas.microsoft.com/office/drawing/2014/main" id="{87146022-E133-465E-81A2-6B0F33930A69}"/>
              </a:ext>
            </a:extLst>
          </p:cNvPr>
          <p:cNvGraphicFramePr>
            <a:graphicFrameLocks/>
          </p:cNvGraphicFramePr>
          <p:nvPr/>
        </p:nvGraphicFramePr>
        <p:xfrm>
          <a:off x="546100" y="1701338"/>
          <a:ext cx="11063824" cy="46526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22140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65DD4-8621-388E-6F7E-D617C008AF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47DB7-D867-9865-EC1E-1E9013C6DB78}"/>
              </a:ext>
            </a:extLst>
          </p:cNvPr>
          <p:cNvSpPr>
            <a:spLocks noGrp="1"/>
          </p:cNvSpPr>
          <p:nvPr>
            <p:ph type="title"/>
          </p:nvPr>
        </p:nvSpPr>
        <p:spPr>
          <a:xfrm>
            <a:off x="529252" y="514542"/>
            <a:ext cx="11080672" cy="1003300"/>
          </a:xfrm>
        </p:spPr>
        <p:txBody>
          <a:bodyPr>
            <a:normAutofit fontScale="90000"/>
          </a:bodyPr>
          <a:lstStyle/>
          <a:p>
            <a:r>
              <a:rPr lang="en-US"/>
              <a:t>Policy is likely restrictive, but perhaps only modestly so </a:t>
            </a:r>
          </a:p>
        </p:txBody>
      </p:sp>
      <p:sp>
        <p:nvSpPr>
          <p:cNvPr id="3" name="Slide Number Placeholder 2">
            <a:extLst>
              <a:ext uri="{FF2B5EF4-FFF2-40B4-BE49-F238E27FC236}">
                <a16:creationId xmlns:a16="http://schemas.microsoft.com/office/drawing/2014/main" id="{A855A628-46DE-867E-A1B2-543EE0D5A9D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A083090B-EC56-4760-477D-04F16BB93D79}"/>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38257934-EC9A-D00E-D651-0D27D065F62A}"/>
              </a:ext>
            </a:extLst>
          </p:cNvPr>
          <p:cNvSpPr txBox="1"/>
          <p:nvPr/>
        </p:nvSpPr>
        <p:spPr>
          <a:xfrm>
            <a:off x="529252" y="6533076"/>
            <a:ext cx="53812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Sources: Federal Reserve Board, Federal Open Market Committee, Haver Analytics</a:t>
            </a:r>
          </a:p>
        </p:txBody>
      </p:sp>
      <p:graphicFrame>
        <p:nvGraphicFramePr>
          <p:cNvPr id="5" name="Chart 4">
            <a:extLst>
              <a:ext uri="{FF2B5EF4-FFF2-40B4-BE49-F238E27FC236}">
                <a16:creationId xmlns:a16="http://schemas.microsoft.com/office/drawing/2014/main" id="{00000000-0008-0000-1500-000004000000}"/>
              </a:ext>
            </a:extLst>
          </p:cNvPr>
          <p:cNvGraphicFramePr>
            <a:graphicFrameLocks/>
          </p:cNvGraphicFramePr>
          <p:nvPr/>
        </p:nvGraphicFramePr>
        <p:xfrm>
          <a:off x="529252" y="1701800"/>
          <a:ext cx="11080672" cy="46416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24384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D4D5-D5EB-C535-00F7-BE87E2C8F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EA0FF-80D9-337E-E6C2-83A0818F7D8F}"/>
              </a:ext>
            </a:extLst>
          </p:cNvPr>
          <p:cNvSpPr>
            <a:spLocks noGrp="1"/>
          </p:cNvSpPr>
          <p:nvPr>
            <p:ph type="title"/>
          </p:nvPr>
        </p:nvSpPr>
        <p:spPr/>
        <p:txBody>
          <a:bodyPr>
            <a:normAutofit fontScale="90000"/>
          </a:bodyPr>
          <a:lstStyle/>
          <a:p>
            <a:r>
              <a:rPr lang="en-US"/>
              <a:t>The supply of government debt continues to grow</a:t>
            </a:r>
          </a:p>
        </p:txBody>
      </p:sp>
      <p:sp>
        <p:nvSpPr>
          <p:cNvPr id="3" name="Slide Number Placeholder 2">
            <a:extLst>
              <a:ext uri="{FF2B5EF4-FFF2-40B4-BE49-F238E27FC236}">
                <a16:creationId xmlns:a16="http://schemas.microsoft.com/office/drawing/2014/main" id="{CC9229F2-886B-FDD6-EFB7-6375B9A1B0D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5B5D5D0A-F847-AE45-A79C-29938337945D}"/>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E379A81-5949-1130-DE30-2D185D222443}"/>
              </a:ext>
            </a:extLst>
          </p:cNvPr>
          <p:cNvSpPr txBox="1"/>
          <p:nvPr/>
        </p:nvSpPr>
        <p:spPr>
          <a:xfrm>
            <a:off x="697866" y="6518070"/>
            <a:ext cx="11272738" cy="246221"/>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rPr>
              <a:t>Sources: Congressional Budget Office,  Committee for a Responsible Federal Budget </a:t>
            </a:r>
          </a:p>
        </p:txBody>
      </p:sp>
      <p:graphicFrame>
        <p:nvGraphicFramePr>
          <p:cNvPr id="5" name="Chart 4">
            <a:extLst>
              <a:ext uri="{FF2B5EF4-FFF2-40B4-BE49-F238E27FC236}">
                <a16:creationId xmlns:a16="http://schemas.microsoft.com/office/drawing/2014/main" id="{D8B94E10-4EA0-3ABB-94DC-A1E651EECB6F}"/>
              </a:ext>
            </a:extLst>
          </p:cNvPr>
          <p:cNvGraphicFramePr>
            <a:graphicFrameLocks/>
          </p:cNvGraphicFramePr>
          <p:nvPr/>
        </p:nvGraphicFramePr>
        <p:xfrm>
          <a:off x="697865" y="1722474"/>
          <a:ext cx="10912059" cy="4631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5311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57CEB-16A5-D358-1B5D-B79B1B7392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7A17A4-C60A-BED5-C7FB-C7FE08CF59AF}"/>
              </a:ext>
            </a:extLst>
          </p:cNvPr>
          <p:cNvSpPr>
            <a:spLocks noGrp="1"/>
          </p:cNvSpPr>
          <p:nvPr>
            <p:ph type="title"/>
          </p:nvPr>
        </p:nvSpPr>
        <p:spPr>
          <a:xfrm>
            <a:off x="546100" y="504032"/>
            <a:ext cx="11063824" cy="1003300"/>
          </a:xfrm>
        </p:spPr>
        <p:txBody>
          <a:bodyPr>
            <a:normAutofit fontScale="90000"/>
          </a:bodyPr>
          <a:lstStyle/>
          <a:p>
            <a:r>
              <a:rPr lang="en-US" sz="3600"/>
              <a:t>Slower population growth is likely to depress economic growth and interest rates</a:t>
            </a:r>
            <a:endParaRPr lang="en-US"/>
          </a:p>
        </p:txBody>
      </p:sp>
      <p:sp>
        <p:nvSpPr>
          <p:cNvPr id="3" name="Slide Number Placeholder 2">
            <a:extLst>
              <a:ext uri="{FF2B5EF4-FFF2-40B4-BE49-F238E27FC236}">
                <a16:creationId xmlns:a16="http://schemas.microsoft.com/office/drawing/2014/main" id="{D3D5981D-706E-C901-36FD-10D146C80B3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4" name="Footer Placeholder 3">
            <a:extLst>
              <a:ext uri="{FF2B5EF4-FFF2-40B4-BE49-F238E27FC236}">
                <a16:creationId xmlns:a16="http://schemas.microsoft.com/office/drawing/2014/main" id="{F27AFD74-6AB4-7D76-F1C0-08CE2375F39B}"/>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99858197-E1E3-17B7-A059-8E8BC37D5D9E}"/>
              </a:ext>
            </a:extLst>
          </p:cNvPr>
          <p:cNvSpPr txBox="1"/>
          <p:nvPr/>
        </p:nvSpPr>
        <p:spPr>
          <a:xfrm>
            <a:off x="221396" y="6263871"/>
            <a:ext cx="1140768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U.S. Census Bureau, Haver Analytics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39AFEB27-F29B-7153-4310-1690B37DAC2D}"/>
              </a:ext>
            </a:extLst>
          </p:cNvPr>
          <p:cNvSpPr txBox="1"/>
          <p:nvPr/>
        </p:nvSpPr>
        <p:spPr>
          <a:xfrm>
            <a:off x="6257924" y="6275897"/>
            <a:ext cx="53520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Sources: Congressional Budget Office</a:t>
            </a:r>
          </a:p>
        </p:txBody>
      </p:sp>
      <p:graphicFrame>
        <p:nvGraphicFramePr>
          <p:cNvPr id="6" name="Chart 5">
            <a:extLst>
              <a:ext uri="{FF2B5EF4-FFF2-40B4-BE49-F238E27FC236}">
                <a16:creationId xmlns:a16="http://schemas.microsoft.com/office/drawing/2014/main" id="{97BE4385-3EAB-E3A3-5725-4BB7A3F404A6}"/>
              </a:ext>
            </a:extLst>
          </p:cNvPr>
          <p:cNvGraphicFramePr>
            <a:graphicFrameLocks/>
          </p:cNvGraphicFramePr>
          <p:nvPr/>
        </p:nvGraphicFramePr>
        <p:xfrm>
          <a:off x="359533" y="1722043"/>
          <a:ext cx="5431668" cy="44591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B095E9D2-9852-4E75-AED2-377074F298F4}"/>
              </a:ext>
            </a:extLst>
          </p:cNvPr>
          <p:cNvGraphicFramePr>
            <a:graphicFrameLocks/>
          </p:cNvGraphicFramePr>
          <p:nvPr/>
        </p:nvGraphicFramePr>
        <p:xfrm>
          <a:off x="6022108" y="1722044"/>
          <a:ext cx="5587816" cy="46040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931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r" defTabSz="457178"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333" b="1" i="0" u="none" strike="noStrike" kern="1200" cap="none" spc="0" normalizeH="0" baseline="0" noProof="0">
                <a:ln>
                  <a:noFill/>
                </a:ln>
                <a:solidFill>
                  <a:prstClr val="black"/>
                </a:solidFill>
                <a:effectLst/>
                <a:uLnTx/>
                <a:uFillTx/>
                <a:latin typeface="Arial Narrow"/>
                <a:ea typeface="+mn-ea"/>
                <a:cs typeface="+mn-cs"/>
              </a:rPr>
              <a:pPr marL="0" marR="0" lvl="0" indent="0" algn="r" defTabSz="457178" rtl="0" eaLnBrk="1" fontAlgn="auto" latinLnBrk="0" hangingPunct="1">
                <a:lnSpc>
                  <a:spcPct val="100000"/>
                </a:lnSpc>
                <a:spcBef>
                  <a:spcPts val="0"/>
                </a:spcBef>
                <a:spcAft>
                  <a:spcPts val="0"/>
                </a:spcAft>
                <a:buClrTx/>
                <a:buSzTx/>
                <a:buFontTx/>
                <a:buNone/>
                <a:tabLst/>
                <a:defRPr/>
              </a:pPr>
              <a:t>24</a:t>
            </a:fld>
            <a:endParaRPr kumimoji="0" lang="en-US" sz="1333" b="1" i="0" u="none" strike="noStrike" kern="1200" cap="none" spc="0" normalizeH="0" baseline="0" noProof="0">
              <a:ln>
                <a:noFill/>
              </a:ln>
              <a:solidFill>
                <a:prstClr val="black"/>
              </a:solidFill>
              <a:effectLst/>
              <a:uLnTx/>
              <a:uFillTx/>
              <a:latin typeface="Arial Narrow"/>
              <a:ea typeface="+mn-ea"/>
              <a:cs typeface="+mn-cs"/>
            </a:endParaRPr>
          </a:p>
        </p:txBody>
      </p:sp>
      <p:sp>
        <p:nvSpPr>
          <p:cNvPr id="4" name="TextBox 3">
            <a:extLst>
              <a:ext uri="{FF2B5EF4-FFF2-40B4-BE49-F238E27FC236}">
                <a16:creationId xmlns:a16="http://schemas.microsoft.com/office/drawing/2014/main" id="{B4C50D55-44ED-5ABC-9D7A-AE7A29437C5D}"/>
              </a:ext>
            </a:extLst>
          </p:cNvPr>
          <p:cNvSpPr txBox="1"/>
          <p:nvPr/>
        </p:nvSpPr>
        <p:spPr>
          <a:xfrm>
            <a:off x="1198528" y="3429834"/>
            <a:ext cx="9821449" cy="30123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a:ln>
                  <a:noFill/>
                </a:ln>
                <a:solidFill>
                  <a:prstClr val="black"/>
                </a:solidFill>
                <a:effectLst/>
                <a:uLnTx/>
                <a:uFillTx/>
                <a:latin typeface="Aptos" panose="02110004020202020204"/>
                <a:ea typeface="+mn-ea"/>
                <a:cs typeface="+mn-cs"/>
              </a:rPr>
              <a:t>Resources from the Kansas City Fed’s Economic Research Department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a:p>
            <a:pPr marL="285736" marR="0" lvl="0" indent="-285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Aptos" panose="02110004020202020204"/>
                <a:ea typeface="+mn-ea"/>
                <a:cs typeface="+mn-cs"/>
                <a:hlinkClick r:id="rId2"/>
              </a:rPr>
              <a:t>Charting the Economy</a:t>
            </a:r>
            <a:endParaRPr kumimoji="0" lang="en-US" sz="1700" b="0" i="0" u="none" strike="noStrike" kern="1200" cap="none" spc="0" normalizeH="0" baseline="0" noProof="0">
              <a:ln>
                <a:noFill/>
              </a:ln>
              <a:solidFill>
                <a:prstClr val="black"/>
              </a:solidFill>
              <a:effectLst/>
              <a:uLnTx/>
              <a:uFillTx/>
              <a:latin typeface="Aptos" panose="02110004020202020204"/>
              <a:ea typeface="+mn-ea"/>
              <a:cs typeface="+mn-cs"/>
              <a:hlinkClick r:id="rId3"/>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Timely economic data curated by research staff at the Federal Reserve Bank of Kansas City.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hlinkClick r:id="rId3"/>
            </a:endParaRPr>
          </a:p>
          <a:p>
            <a:pPr marL="285736" marR="0" lvl="0" indent="-285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Aptos" panose="02110004020202020204"/>
                <a:ea typeface="+mn-ea"/>
                <a:cs typeface="+mn-cs"/>
                <a:hlinkClick r:id="rId3"/>
              </a:rPr>
              <a:t>Economic Bulletin</a:t>
            </a:r>
            <a:r>
              <a:rPr kumimoji="0" lang="en-US" sz="17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Timely, accessible snapshots of the Kansas City Fed's latest economic findings and perspectives on national and international economic conditions and issues related to monetary policy, industries and markets.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a:p>
            <a:pPr marL="285736" marR="0" lvl="0" indent="-285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Aptos" panose="02110004020202020204"/>
                <a:ea typeface="+mn-ea"/>
                <a:cs typeface="+mn-cs"/>
                <a:hlinkClick r:id="rId4"/>
              </a:rPr>
              <a:t>Economic Review</a:t>
            </a:r>
            <a:endParaRPr kumimoji="0" lang="en-US" sz="1700" b="0" i="0" u="none" strike="noStrike" kern="1200" cap="none" spc="0" normalizeH="0" baseline="0" noProof="0">
              <a:ln>
                <a:noFill/>
              </a:ln>
              <a:solidFill>
                <a:prstClr val="black"/>
              </a:solidFill>
              <a:effectLst/>
              <a:uLnTx/>
              <a:uFillTx/>
              <a:latin typeface="Aptos" panose="021100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 quarterly research publication with articles on macroeconomics and monetary policy, regional and international economics, and banking and financial markets.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75" b="1" i="0" u="none" strike="noStrike" kern="1200" cap="none" spc="0" normalizeH="0" baseline="0" noProof="0">
                <a:ln>
                  <a:noFill/>
                </a:ln>
                <a:solidFill>
                  <a:prstClr val="black"/>
                </a:solidFill>
                <a:effectLst/>
                <a:uLnTx/>
                <a:uFillTx/>
                <a:latin typeface="Aptos" panose="02110004020202020204"/>
                <a:ea typeface="+mn-ea"/>
                <a:cs typeface="+mn-cs"/>
              </a:rPr>
              <a:t>Stay up to date on our latest research: </a:t>
            </a:r>
            <a:r>
              <a:rPr kumimoji="0" lang="en-US" sz="1575" b="1" i="0" u="none" strike="noStrike" kern="1200" cap="none" spc="0" normalizeH="0" baseline="0" noProof="0">
                <a:ln>
                  <a:noFill/>
                </a:ln>
                <a:solidFill>
                  <a:prstClr val="black"/>
                </a:solidFill>
                <a:effectLst/>
                <a:uLnTx/>
                <a:uFillTx/>
                <a:latin typeface="Aptos" panose="02110004020202020204"/>
                <a:ea typeface="+mn-ea"/>
                <a:cs typeface="+mn-cs"/>
                <a:hlinkClick r:id="rId5"/>
              </a:rPr>
              <a:t>Subscribe to KC Fed Research Email Alerts</a:t>
            </a:r>
            <a:r>
              <a:rPr kumimoji="0" lang="en-US" sz="1575" b="1" i="0" u="none" strike="noStrike" kern="1200" cap="none" spc="0" normalizeH="0" baseline="0" noProof="0">
                <a:ln>
                  <a:noFill/>
                </a:ln>
                <a:solidFill>
                  <a:prstClr val="black"/>
                </a:solidFill>
                <a:effectLst/>
                <a:uLnTx/>
                <a:uFillTx/>
                <a:latin typeface="Aptos" panose="02110004020202020204"/>
                <a:ea typeface="+mn-ea"/>
                <a:cs typeface="+mn-cs"/>
              </a:rPr>
              <a:t> (Right QR)</a:t>
            </a:r>
          </a:p>
        </p:txBody>
      </p:sp>
      <p:pic>
        <p:nvPicPr>
          <p:cNvPr id="5" name="Picture 4">
            <a:extLst>
              <a:ext uri="{FF2B5EF4-FFF2-40B4-BE49-F238E27FC236}">
                <a16:creationId xmlns:a16="http://schemas.microsoft.com/office/drawing/2014/main" id="{9A792DA2-A3AF-1013-0C3B-829F7B17DDE0}"/>
              </a:ext>
            </a:extLst>
          </p:cNvPr>
          <p:cNvPicPr>
            <a:picLocks noChangeAspect="1"/>
          </p:cNvPicPr>
          <p:nvPr/>
        </p:nvPicPr>
        <p:blipFill>
          <a:blip r:embed="rId6"/>
          <a:stretch>
            <a:fillRect/>
          </a:stretch>
        </p:blipFill>
        <p:spPr>
          <a:xfrm>
            <a:off x="2543362" y="1008537"/>
            <a:ext cx="2337900" cy="2337900"/>
          </a:xfrm>
          <a:prstGeom prst="rect">
            <a:avLst/>
          </a:prstGeom>
        </p:spPr>
      </p:pic>
      <p:pic>
        <p:nvPicPr>
          <p:cNvPr id="6" name="Picture 5">
            <a:extLst>
              <a:ext uri="{FF2B5EF4-FFF2-40B4-BE49-F238E27FC236}">
                <a16:creationId xmlns:a16="http://schemas.microsoft.com/office/drawing/2014/main" id="{5F715C28-7EB9-5498-D162-E85427DC9E12}"/>
              </a:ext>
            </a:extLst>
          </p:cNvPr>
          <p:cNvPicPr>
            <a:picLocks noChangeAspect="1"/>
          </p:cNvPicPr>
          <p:nvPr/>
        </p:nvPicPr>
        <p:blipFill>
          <a:blip r:embed="rId7"/>
          <a:stretch>
            <a:fillRect/>
          </a:stretch>
        </p:blipFill>
        <p:spPr>
          <a:xfrm>
            <a:off x="6922898" y="1008535"/>
            <a:ext cx="2337900" cy="2337900"/>
          </a:xfrm>
          <a:prstGeom prst="rect">
            <a:avLst/>
          </a:prstGeom>
        </p:spPr>
      </p:pic>
      <p:sp>
        <p:nvSpPr>
          <p:cNvPr id="7" name="TextBox 6">
            <a:extLst>
              <a:ext uri="{FF2B5EF4-FFF2-40B4-BE49-F238E27FC236}">
                <a16:creationId xmlns:a16="http://schemas.microsoft.com/office/drawing/2014/main" id="{6D948E50-4166-885E-C284-E8DA89B93C07}"/>
              </a:ext>
            </a:extLst>
          </p:cNvPr>
          <p:cNvSpPr txBox="1"/>
          <p:nvPr/>
        </p:nvSpPr>
        <p:spPr>
          <a:xfrm>
            <a:off x="2543363" y="598002"/>
            <a:ext cx="233789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Aptos" panose="02110004020202020204"/>
                <a:ea typeface="+mn-ea"/>
                <a:cs typeface="+mn-cs"/>
              </a:rPr>
              <a:t>KC Fed Research</a:t>
            </a:r>
          </a:p>
        </p:txBody>
      </p:sp>
      <p:sp>
        <p:nvSpPr>
          <p:cNvPr id="8" name="TextBox 7">
            <a:extLst>
              <a:ext uri="{FF2B5EF4-FFF2-40B4-BE49-F238E27FC236}">
                <a16:creationId xmlns:a16="http://schemas.microsoft.com/office/drawing/2014/main" id="{DC0E145D-CCFC-429D-16E9-61CD77573EC0}"/>
              </a:ext>
            </a:extLst>
          </p:cNvPr>
          <p:cNvSpPr txBox="1"/>
          <p:nvPr/>
        </p:nvSpPr>
        <p:spPr>
          <a:xfrm>
            <a:off x="6922898" y="598002"/>
            <a:ext cx="23379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Aptos" panose="02110004020202020204"/>
                <a:ea typeface="+mn-ea"/>
                <a:cs typeface="+mn-cs"/>
              </a:rPr>
              <a:t>Email Alerts</a:t>
            </a:r>
          </a:p>
        </p:txBody>
      </p:sp>
    </p:spTree>
    <p:extLst>
      <p:ext uri="{BB962C8B-B14F-4D97-AF65-F5344CB8AC3E}">
        <p14:creationId xmlns:p14="http://schemas.microsoft.com/office/powerpoint/2010/main" val="2799347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0B6D-C5A2-F248-1DEE-6BD66982090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621E355-34B7-0827-8762-AB7185524B2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146191C9-60F6-B17C-EF8A-D3B133EBFFD1}"/>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pic>
        <p:nvPicPr>
          <p:cNvPr id="8" name="Picture 2">
            <a:extLst>
              <a:ext uri="{FF2B5EF4-FFF2-40B4-BE49-F238E27FC236}">
                <a16:creationId xmlns:a16="http://schemas.microsoft.com/office/drawing/2014/main" id="{2092B1E1-A66C-B56A-56C2-5FEC6CB55256}"/>
              </a:ext>
            </a:extLst>
          </p:cNvPr>
          <p:cNvPicPr>
            <a:picLocks noChangeAspect="1" noChangeArrowheads="1"/>
          </p:cNvPicPr>
          <p:nvPr/>
        </p:nvPicPr>
        <p:blipFill>
          <a:blip r:embed="rId2"/>
          <a:srcRect/>
          <a:stretch/>
        </p:blipFill>
        <p:spPr bwMode="auto">
          <a:xfrm>
            <a:off x="1260763" y="1825625"/>
            <a:ext cx="2425669" cy="3638504"/>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C81B7FCC-6B18-E20C-6657-96C655D33334}"/>
              </a:ext>
            </a:extLst>
          </p:cNvPr>
          <p:cNvSpPr>
            <a:spLocks noGrp="1"/>
          </p:cNvSpPr>
          <p:nvPr>
            <p:ph idx="1"/>
          </p:nvPr>
        </p:nvSpPr>
        <p:spPr>
          <a:xfrm>
            <a:off x="4998027" y="1825625"/>
            <a:ext cx="5933210" cy="4351338"/>
          </a:xfrm>
        </p:spPr>
        <p:txBody>
          <a:bodyPr>
            <a:normAutofit fontScale="92500" lnSpcReduction="20000"/>
          </a:bodyPr>
          <a:lstStyle/>
          <a:p>
            <a:pPr>
              <a:lnSpc>
                <a:spcPct val="100000"/>
              </a:lnSpc>
            </a:pPr>
            <a:r>
              <a:rPr lang="en-US" sz="2000"/>
              <a:t>Jeremy serves as the Regional Economist for Missouri &amp; Kansas.</a:t>
            </a:r>
          </a:p>
          <a:p>
            <a:pPr>
              <a:lnSpc>
                <a:spcPct val="100000"/>
              </a:lnSpc>
            </a:pPr>
            <a:r>
              <a:rPr lang="en-US" sz="2000"/>
              <a:t>He leads regional research initiatives regarding key industries and community issues across both states’ economies.</a:t>
            </a:r>
          </a:p>
          <a:p>
            <a:pPr>
              <a:lnSpc>
                <a:spcPct val="100000"/>
              </a:lnSpc>
            </a:pPr>
            <a:r>
              <a:rPr lang="en-US" sz="2000"/>
              <a:t>He coordinates strategic outreach initiatives to enhance the Fed’s connections throughout the two states.</a:t>
            </a:r>
          </a:p>
          <a:p>
            <a:pPr>
              <a:lnSpc>
                <a:spcPct val="100000"/>
              </a:lnSpc>
            </a:pPr>
            <a:r>
              <a:rPr lang="en-US" sz="2000"/>
              <a:t>Prior to joining the Fed, Jeremy spent 15 years as the Director for the Center of Economic Development &amp; Business Research at Wichita State University</a:t>
            </a:r>
          </a:p>
          <a:p>
            <a:pPr>
              <a:lnSpc>
                <a:spcPct val="100000"/>
              </a:lnSpc>
            </a:pPr>
            <a:r>
              <a:rPr lang="en-US" sz="2000"/>
              <a:t>He holds a Bachelor’s in Business Administration and a Master of Public Administration, both from Georgia Southern University.</a:t>
            </a:r>
          </a:p>
          <a:p>
            <a:pPr>
              <a:lnSpc>
                <a:spcPct val="100000"/>
              </a:lnSpc>
            </a:pPr>
            <a:endParaRPr lang="en-US" sz="2000"/>
          </a:p>
        </p:txBody>
      </p:sp>
      <p:sp>
        <p:nvSpPr>
          <p:cNvPr id="10" name="Title 1">
            <a:extLst>
              <a:ext uri="{FF2B5EF4-FFF2-40B4-BE49-F238E27FC236}">
                <a16:creationId xmlns:a16="http://schemas.microsoft.com/office/drawing/2014/main" id="{A0C7CA06-D244-FA97-1957-FAF5A219C409}"/>
              </a:ext>
            </a:extLst>
          </p:cNvPr>
          <p:cNvSpPr>
            <a:spLocks noGrp="1"/>
          </p:cNvSpPr>
          <p:nvPr>
            <p:ph type="title"/>
          </p:nvPr>
        </p:nvSpPr>
        <p:spPr>
          <a:xfrm>
            <a:off x="838200" y="1008470"/>
            <a:ext cx="10515600" cy="1003300"/>
          </a:xfrm>
        </p:spPr>
        <p:txBody>
          <a:bodyPr>
            <a:normAutofit fontScale="90000"/>
          </a:bodyPr>
          <a:lstStyle/>
          <a:p>
            <a:r>
              <a:rPr lang="en-US"/>
              <a:t>Jeremy Hill – Regional Executive &amp; Assistant Vice President; Federal Reserve Bank of Kansas City</a:t>
            </a:r>
            <a:br>
              <a:rPr lang="en-US"/>
            </a:br>
            <a:endParaRPr lang="en-US"/>
          </a:p>
        </p:txBody>
      </p:sp>
    </p:spTree>
    <p:extLst>
      <p:ext uri="{BB962C8B-B14F-4D97-AF65-F5344CB8AC3E}">
        <p14:creationId xmlns:p14="http://schemas.microsoft.com/office/powerpoint/2010/main" val="2235065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bg1"/>
                </a:solidFill>
              </a:rPr>
              <a:t> Economic Update</a:t>
            </a:r>
          </a:p>
        </p:txBody>
      </p:sp>
      <p:sp>
        <p:nvSpPr>
          <p:cNvPr id="3" name="Content Placeholder 2"/>
          <p:cNvSpPr>
            <a:spLocks noGrp="1"/>
          </p:cNvSpPr>
          <p:nvPr>
            <p:ph idx="1"/>
          </p:nvPr>
        </p:nvSpPr>
        <p:spPr>
          <a:xfrm>
            <a:off x="609600" y="1811970"/>
            <a:ext cx="10972800" cy="626431"/>
          </a:xfrm>
        </p:spPr>
        <p:txBody>
          <a:bodyPr/>
          <a:lstStyle/>
          <a:p>
            <a:pPr marL="0" indent="0">
              <a:buNone/>
            </a:pPr>
            <a:r>
              <a:rPr lang="en-US" sz="3200">
                <a:solidFill>
                  <a:schemeClr val="bg1"/>
                </a:solidFill>
              </a:rPr>
              <a:t>November 2025</a:t>
            </a:r>
            <a:endParaRPr lang="en-US">
              <a:solidFill>
                <a:schemeClr val="bg1"/>
              </a:solidFill>
            </a:endParaRPr>
          </a:p>
        </p:txBody>
      </p:sp>
      <p:sp>
        <p:nvSpPr>
          <p:cNvPr id="4" name="Content Placeholder 3"/>
          <p:cNvSpPr>
            <a:spLocks noGrp="1"/>
          </p:cNvSpPr>
          <p:nvPr>
            <p:ph idx="11"/>
          </p:nvPr>
        </p:nvSpPr>
        <p:spPr>
          <a:xfrm>
            <a:off x="0" y="5948622"/>
            <a:ext cx="11327843" cy="843385"/>
          </a:xfrm>
        </p:spPr>
        <p:txBody>
          <a:bodyPr>
            <a:normAutofit fontScale="85000" lnSpcReduction="20000"/>
          </a:bodyPr>
          <a:lstStyle/>
          <a:p>
            <a:pPr marL="0" indent="0" algn="l">
              <a:buNone/>
            </a:pPr>
            <a:r>
              <a:rPr lang="en-US" sz="3200">
                <a:solidFill>
                  <a:schemeClr val="bg1"/>
                </a:solidFill>
              </a:rPr>
              <a:t>Jeremy Hill</a:t>
            </a:r>
          </a:p>
          <a:p>
            <a:pPr marL="0" indent="0" algn="l">
              <a:buNone/>
            </a:pPr>
            <a:r>
              <a:rPr lang="en-US" sz="2400">
                <a:solidFill>
                  <a:schemeClr val="bg1"/>
                </a:solidFill>
              </a:rPr>
              <a:t>Assistant Vice President, Regional Executive</a:t>
            </a:r>
          </a:p>
          <a:p>
            <a:pPr marL="0" indent="0" algn="l" defTabSz="609585" fontAlgn="base">
              <a:lnSpc>
                <a:spcPct val="100000"/>
              </a:lnSpc>
              <a:spcBef>
                <a:spcPct val="20000"/>
              </a:spcBef>
              <a:spcAft>
                <a:spcPct val="0"/>
              </a:spcAft>
              <a:buNone/>
              <a:defRPr/>
            </a:pPr>
            <a:r>
              <a:rPr lang="en-US" sz="1467">
                <a:solidFill>
                  <a:schemeClr val="bg1"/>
                </a:solidFill>
                <a:latin typeface="Arial Narrow"/>
                <a:ea typeface="ＭＳ Ｐゴシック" charset="0"/>
              </a:rPr>
              <a:t>The views herein are those of the presenter and do not necessarily reflect those of the Federal Reserve Bank of Kansas City or the Federal Reserve System</a:t>
            </a:r>
            <a:endParaRPr lang="en-US">
              <a:solidFill>
                <a:schemeClr val="bg1"/>
              </a:solidFill>
            </a:endParaRPr>
          </a:p>
        </p:txBody>
      </p:sp>
    </p:spTree>
    <p:extLst>
      <p:ext uri="{BB962C8B-B14F-4D97-AF65-F5344CB8AC3E}">
        <p14:creationId xmlns:p14="http://schemas.microsoft.com/office/powerpoint/2010/main" val="2061820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F56EE1-1E88-4F05-ABCF-9266816890DA}"/>
              </a:ext>
            </a:extLst>
          </p:cNvPr>
          <p:cNvSpPr>
            <a:spLocks noGrp="1"/>
          </p:cNvSpPr>
          <p:nvPr>
            <p:ph type="title"/>
          </p:nvPr>
        </p:nvSpPr>
        <p:spPr>
          <a:xfrm>
            <a:off x="838200" y="504033"/>
            <a:ext cx="10515600" cy="1003300"/>
          </a:xfrm>
        </p:spPr>
        <p:txBody>
          <a:bodyPr anchor="b">
            <a:normAutofit/>
          </a:bodyPr>
          <a:lstStyle/>
          <a:p>
            <a:r>
              <a:rPr lang="en-US"/>
              <a:t>Economic progression of themes</a:t>
            </a:r>
          </a:p>
        </p:txBody>
      </p:sp>
      <p:sp>
        <p:nvSpPr>
          <p:cNvPr id="2" name="Slide Number Placeholder 1">
            <a:extLst>
              <a:ext uri="{FF2B5EF4-FFF2-40B4-BE49-F238E27FC236}">
                <a16:creationId xmlns:a16="http://schemas.microsoft.com/office/drawing/2014/main" id="{89BB4816-06AA-598B-8ECA-A19688D0748C}"/>
              </a:ext>
            </a:extLst>
          </p:cNvPr>
          <p:cNvSpPr>
            <a:spLocks noGrp="1"/>
          </p:cNvSpPr>
          <p:nvPr>
            <p:ph type="sldNum" sz="quarter" idx="4"/>
          </p:nvPr>
        </p:nvSpPr>
        <p:spPr>
          <a:xfrm>
            <a:off x="11609924" y="6450366"/>
            <a:ext cx="360680" cy="365125"/>
          </a:xfrm>
        </p:spPr>
        <p:txBody>
          <a:bodyPr anchor="t">
            <a:normAutofit/>
          </a:bodyPr>
          <a:lstStyle/>
          <a:p>
            <a:pPr defTabSz="609585" fontAlgn="base">
              <a:spcBef>
                <a:spcPct val="0"/>
              </a:spcBef>
              <a:spcAft>
                <a:spcPts val="800"/>
              </a:spcAft>
            </a:pPr>
            <a:fld id="{07D03D2B-15C7-4C40-9D63-249486A78A83}" type="slidenum">
              <a:rPr lang="en-US">
                <a:ea typeface="ＭＳ Ｐゴシック" charset="0"/>
              </a:rPr>
              <a:pPr defTabSz="609585" fontAlgn="base">
                <a:spcBef>
                  <a:spcPct val="0"/>
                </a:spcBef>
                <a:spcAft>
                  <a:spcPts val="800"/>
                </a:spcAft>
              </a:pPr>
              <a:t>27</a:t>
            </a:fld>
            <a:endParaRPr lang="en-US">
              <a:ea typeface="ＭＳ Ｐゴシック" charset="0"/>
            </a:endParaRPr>
          </a:p>
        </p:txBody>
      </p:sp>
      <p:sp>
        <p:nvSpPr>
          <p:cNvPr id="3" name="Footer Placeholder 2">
            <a:extLst>
              <a:ext uri="{FF2B5EF4-FFF2-40B4-BE49-F238E27FC236}">
                <a16:creationId xmlns:a16="http://schemas.microsoft.com/office/drawing/2014/main" id="{1112D4DC-FFD4-69AB-3328-4F7AD2DD59DB}"/>
              </a:ext>
            </a:extLst>
          </p:cNvPr>
          <p:cNvSpPr>
            <a:spLocks noGrp="1"/>
          </p:cNvSpPr>
          <p:nvPr>
            <p:ph type="ftr" sz="quarter" idx="3"/>
          </p:nvPr>
        </p:nvSpPr>
        <p:spPr>
          <a:xfrm>
            <a:off x="843915" y="6512471"/>
            <a:ext cx="10650220" cy="303020"/>
          </a:xfrm>
        </p:spPr>
        <p:txBody>
          <a:bodyPr anchor="ctr">
            <a:normAutofit/>
          </a:bodyPr>
          <a:lstStyle/>
          <a:p>
            <a:pPr>
              <a:lnSpc>
                <a:spcPct val="90000"/>
              </a:lnSpc>
              <a:spcAft>
                <a:spcPts val="800"/>
              </a:spcAft>
            </a:pPr>
            <a:r>
              <a:rPr lang="en-US" sz="533">
                <a:ea typeface="ＭＳ Ｐゴシック" charset="0"/>
              </a:rPr>
              <a:t>FEDERAL RESERVE BANK OF KANSAS CITY  |</a:t>
            </a:r>
          </a:p>
          <a:p>
            <a:pPr>
              <a:lnSpc>
                <a:spcPct val="90000"/>
              </a:lnSpc>
              <a:spcAft>
                <a:spcPts val="800"/>
              </a:spcAft>
            </a:pPr>
            <a:endParaRPr lang="en-US" sz="533">
              <a:ea typeface="ＭＳ Ｐゴシック" charset="0"/>
            </a:endParaRPr>
          </a:p>
        </p:txBody>
      </p:sp>
      <p:graphicFrame>
        <p:nvGraphicFramePr>
          <p:cNvPr id="7" name="Content Placeholder 4">
            <a:extLst>
              <a:ext uri="{FF2B5EF4-FFF2-40B4-BE49-F238E27FC236}">
                <a16:creationId xmlns:a16="http://schemas.microsoft.com/office/drawing/2014/main" id="{4F881AE4-F565-EDED-E865-1E2630268055}"/>
              </a:ext>
            </a:extLst>
          </p:cNvPr>
          <p:cNvGraphicFramePr>
            <a:graphicFrameLocks noGrp="1"/>
          </p:cNvGraphicFramePr>
          <p:nvPr>
            <p:ph idx="1"/>
          </p:nvPr>
        </p:nvGraphicFramePr>
        <p:xfrm>
          <a:off x="838200" y="1825625"/>
          <a:ext cx="10515600" cy="435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A844C8FB-4C37-F440-D98A-FF7B6B732A58}"/>
              </a:ext>
            </a:extLst>
          </p:cNvPr>
          <p:cNvPicPr>
            <a:picLocks noChangeAspect="1"/>
          </p:cNvPicPr>
          <p:nvPr/>
        </p:nvPicPr>
        <p:blipFill>
          <a:blip r:embed="rId7"/>
          <a:stretch>
            <a:fillRect/>
          </a:stretch>
        </p:blipFill>
        <p:spPr>
          <a:xfrm>
            <a:off x="5492376" y="2167951"/>
            <a:ext cx="1692056" cy="1692056"/>
          </a:xfrm>
          <a:prstGeom prst="rect">
            <a:avLst/>
          </a:prstGeom>
        </p:spPr>
      </p:pic>
      <p:pic>
        <p:nvPicPr>
          <p:cNvPr id="9" name="Picture 8">
            <a:extLst>
              <a:ext uri="{FF2B5EF4-FFF2-40B4-BE49-F238E27FC236}">
                <a16:creationId xmlns:a16="http://schemas.microsoft.com/office/drawing/2014/main" id="{01938FB1-F912-45FD-A95A-266436C9A709}"/>
              </a:ext>
            </a:extLst>
          </p:cNvPr>
          <p:cNvPicPr>
            <a:picLocks noChangeAspect="1"/>
          </p:cNvPicPr>
          <p:nvPr/>
        </p:nvPicPr>
        <p:blipFill>
          <a:blip r:embed="rId8"/>
          <a:stretch>
            <a:fillRect/>
          </a:stretch>
        </p:blipFill>
        <p:spPr>
          <a:xfrm>
            <a:off x="3660572" y="2043047"/>
            <a:ext cx="1692056" cy="1917832"/>
          </a:xfrm>
          <a:prstGeom prst="rect">
            <a:avLst/>
          </a:prstGeom>
        </p:spPr>
      </p:pic>
      <p:pic>
        <p:nvPicPr>
          <p:cNvPr id="11" name="Picture 10">
            <a:extLst>
              <a:ext uri="{FF2B5EF4-FFF2-40B4-BE49-F238E27FC236}">
                <a16:creationId xmlns:a16="http://schemas.microsoft.com/office/drawing/2014/main" id="{516811A3-4B2D-C697-9E8E-7C4BFA53F7C1}"/>
              </a:ext>
            </a:extLst>
          </p:cNvPr>
          <p:cNvPicPr>
            <a:picLocks noChangeAspect="1"/>
          </p:cNvPicPr>
          <p:nvPr/>
        </p:nvPicPr>
        <p:blipFill>
          <a:blip r:embed="rId9"/>
          <a:stretch>
            <a:fillRect/>
          </a:stretch>
        </p:blipFill>
        <p:spPr>
          <a:xfrm>
            <a:off x="838200" y="4178300"/>
            <a:ext cx="5957029" cy="574853"/>
          </a:xfrm>
          <a:prstGeom prst="rect">
            <a:avLst/>
          </a:prstGeom>
        </p:spPr>
      </p:pic>
      <p:pic>
        <p:nvPicPr>
          <p:cNvPr id="12" name="Graphic 11" descr="Submarine with solid fill">
            <a:extLst>
              <a:ext uri="{FF2B5EF4-FFF2-40B4-BE49-F238E27FC236}">
                <a16:creationId xmlns:a16="http://schemas.microsoft.com/office/drawing/2014/main" id="{887D1A63-F3BF-6F5B-0732-CE62611E60E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855861" y="2043047"/>
            <a:ext cx="1692056" cy="1692056"/>
          </a:xfrm>
          <a:prstGeom prst="rect">
            <a:avLst/>
          </a:prstGeom>
        </p:spPr>
      </p:pic>
      <p:grpSp>
        <p:nvGrpSpPr>
          <p:cNvPr id="19" name="Group 18">
            <a:extLst>
              <a:ext uri="{FF2B5EF4-FFF2-40B4-BE49-F238E27FC236}">
                <a16:creationId xmlns:a16="http://schemas.microsoft.com/office/drawing/2014/main" id="{CEC6C785-DA7E-0630-E2CD-1E4E6F6D2FC2}"/>
              </a:ext>
            </a:extLst>
          </p:cNvPr>
          <p:cNvGrpSpPr/>
          <p:nvPr/>
        </p:nvGrpSpPr>
        <p:grpSpPr>
          <a:xfrm>
            <a:off x="9902457" y="2410532"/>
            <a:ext cx="1591092" cy="1324571"/>
            <a:chOff x="526312" y="4290237"/>
            <a:chExt cx="1015413" cy="799685"/>
          </a:xfrm>
          <a:solidFill>
            <a:srgbClr val="3D7D91"/>
          </a:solidFill>
        </p:grpSpPr>
        <p:pic>
          <p:nvPicPr>
            <p:cNvPr id="14" name="Graphic 13" descr="Taxi with solid fill">
              <a:extLst>
                <a:ext uri="{FF2B5EF4-FFF2-40B4-BE49-F238E27FC236}">
                  <a16:creationId xmlns:a16="http://schemas.microsoft.com/office/drawing/2014/main" id="{3A2BD7A3-7EB8-1865-94C2-624B238298FD}"/>
                </a:ext>
              </a:extLst>
            </p:cNvPr>
            <p:cNvPicPr>
              <a:picLocks noChangeAspect="1"/>
            </p:cNvPicPr>
            <p:nvPr/>
          </p:nvPicPr>
          <p:blipFill>
            <a:blip r:embed="rId12">
              <a:extLst>
                <a:ext uri="{96DAC541-7B7A-43D3-8B79-37D633B846F1}">
                  <asvg:svgBlip xmlns:asvg="http://schemas.microsoft.com/office/drawing/2016/SVG/main" r:embed="rId13"/>
                </a:ext>
              </a:extLst>
            </a:blip>
            <a:srcRect t="23011"/>
            <a:stretch>
              <a:fillRect/>
            </a:stretch>
          </p:blipFill>
          <p:spPr>
            <a:xfrm>
              <a:off x="583904" y="4385929"/>
              <a:ext cx="914400" cy="703993"/>
            </a:xfrm>
            <a:prstGeom prst="rect">
              <a:avLst/>
            </a:prstGeom>
          </p:spPr>
        </p:pic>
        <p:cxnSp>
          <p:nvCxnSpPr>
            <p:cNvPr id="16" name="Straight Connector 15">
              <a:extLst>
                <a:ext uri="{FF2B5EF4-FFF2-40B4-BE49-F238E27FC236}">
                  <a16:creationId xmlns:a16="http://schemas.microsoft.com/office/drawing/2014/main" id="{3225DDAA-2572-B409-22AC-E638C9268C4E}"/>
                </a:ext>
              </a:extLst>
            </p:cNvPr>
            <p:cNvCxnSpPr/>
            <p:nvPr/>
          </p:nvCxnSpPr>
          <p:spPr>
            <a:xfrm flipH="1">
              <a:off x="526312" y="4290237"/>
              <a:ext cx="164804" cy="728330"/>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34DF2E2B-9004-A5FA-F2F7-BAC94EBF35F5}"/>
                </a:ext>
              </a:extLst>
            </p:cNvPr>
            <p:cNvCxnSpPr>
              <a:cxnSpLocks/>
            </p:cNvCxnSpPr>
            <p:nvPr/>
          </p:nvCxnSpPr>
          <p:spPr>
            <a:xfrm>
              <a:off x="1400840" y="4296400"/>
              <a:ext cx="140885" cy="716003"/>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742003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6A5C5C67-F9B1-7864-729A-F3414AE7C207}"/>
              </a:ext>
            </a:extLst>
          </p:cNvPr>
          <p:cNvSpPr txBox="1">
            <a:spLocks/>
          </p:cNvSpPr>
          <p:nvPr/>
        </p:nvSpPr>
        <p:spPr>
          <a:xfrm>
            <a:off x="609600" y="275168"/>
            <a:ext cx="11305953" cy="1089705"/>
          </a:xfrm>
          <a:prstGeom prst="rect">
            <a:avLst/>
          </a:prstGeom>
        </p:spPr>
        <p:txBody>
          <a:bodyPr/>
          <a:lstStyle>
            <a:lvl1pPr algn="l" defTabSz="457200"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5pPr>
            <a:lvl6pPr marL="4572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6pPr>
            <a:lvl7pPr marL="9144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7pPr>
            <a:lvl8pPr marL="13716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8pPr>
            <a:lvl9pPr marL="18288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9pPr>
          </a:lstStyle>
          <a:p>
            <a:pPr defTabSz="609585"/>
            <a:r>
              <a:rPr lang="en-US" sz="5867">
                <a:solidFill>
                  <a:prstClr val="white"/>
                </a:solidFill>
                <a:latin typeface="Aptos Display" panose="02110004020202020204"/>
              </a:rPr>
              <a:t>Lane Assist – Disciplined Navigation</a:t>
            </a:r>
          </a:p>
        </p:txBody>
      </p:sp>
      <p:pic>
        <p:nvPicPr>
          <p:cNvPr id="2" name="Picture 1">
            <a:extLst>
              <a:ext uri="{FF2B5EF4-FFF2-40B4-BE49-F238E27FC236}">
                <a16:creationId xmlns:a16="http://schemas.microsoft.com/office/drawing/2014/main" id="{6AC34434-8D14-B9E3-3CE0-940F04DE335A}"/>
              </a:ext>
            </a:extLst>
          </p:cNvPr>
          <p:cNvPicPr>
            <a:picLocks noChangeAspect="1"/>
          </p:cNvPicPr>
          <p:nvPr/>
        </p:nvPicPr>
        <p:blipFill>
          <a:blip r:embed="rId2"/>
          <a:stretch>
            <a:fillRect/>
          </a:stretch>
        </p:blipFill>
        <p:spPr>
          <a:xfrm>
            <a:off x="-1117105" y="1458685"/>
            <a:ext cx="14426210" cy="5527375"/>
          </a:xfrm>
          <a:prstGeom prst="rect">
            <a:avLst/>
          </a:prstGeom>
        </p:spPr>
      </p:pic>
    </p:spTree>
    <p:extLst>
      <p:ext uri="{BB962C8B-B14F-4D97-AF65-F5344CB8AC3E}">
        <p14:creationId xmlns:p14="http://schemas.microsoft.com/office/powerpoint/2010/main" val="2184788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AF1DF-789D-76BC-50FB-8C7B22B9DFD3}"/>
              </a:ext>
            </a:extLst>
          </p:cNvPr>
          <p:cNvSpPr>
            <a:spLocks noGrp="1"/>
          </p:cNvSpPr>
          <p:nvPr>
            <p:ph type="ctrTitle"/>
          </p:nvPr>
        </p:nvSpPr>
        <p:spPr>
          <a:xfrm>
            <a:off x="914400" y="1667604"/>
            <a:ext cx="6365765" cy="2711707"/>
          </a:xfrm>
          <a:noFill/>
        </p:spPr>
        <p:txBody>
          <a:bodyPr/>
          <a:lstStyle/>
          <a:p>
            <a:r>
              <a:rPr lang="en-US" b="1">
                <a:solidFill>
                  <a:srgbClr val="3D7D91"/>
                </a:solidFill>
              </a:rPr>
              <a:t>Labor Market</a:t>
            </a:r>
            <a:r>
              <a:rPr lang="en-US"/>
              <a:t> – Help wanted: Demand vs. AI</a:t>
            </a:r>
          </a:p>
        </p:txBody>
      </p:sp>
      <p:sp>
        <p:nvSpPr>
          <p:cNvPr id="3" name="Subtitle 2">
            <a:extLst>
              <a:ext uri="{FF2B5EF4-FFF2-40B4-BE49-F238E27FC236}">
                <a16:creationId xmlns:a16="http://schemas.microsoft.com/office/drawing/2014/main" id="{5116CF5C-15D6-C446-9272-E9C5C6FD37EE}"/>
              </a:ext>
            </a:extLst>
          </p:cNvPr>
          <p:cNvSpPr>
            <a:spLocks noGrp="1"/>
          </p:cNvSpPr>
          <p:nvPr>
            <p:ph type="subTitle" idx="1"/>
          </p:nvPr>
        </p:nvSpPr>
        <p:spPr>
          <a:xfrm>
            <a:off x="914400" y="4586523"/>
            <a:ext cx="6461091" cy="1752600"/>
          </a:xfrm>
        </p:spPr>
        <p:txBody>
          <a:bodyPr/>
          <a:lstStyle/>
          <a:p>
            <a:r>
              <a:rPr lang="en-US"/>
              <a:t>Exploring labor market trends, hiring, challenges, and workforce confidence.</a:t>
            </a:r>
          </a:p>
        </p:txBody>
      </p:sp>
      <p:sp>
        <p:nvSpPr>
          <p:cNvPr id="16" name="Rectangle 15">
            <a:extLst>
              <a:ext uri="{FF2B5EF4-FFF2-40B4-BE49-F238E27FC236}">
                <a16:creationId xmlns:a16="http://schemas.microsoft.com/office/drawing/2014/main" id="{DCB9EBD7-F71C-54C3-0E10-06463D99EC76}"/>
              </a:ext>
            </a:extLst>
          </p:cNvPr>
          <p:cNvSpPr/>
          <p:nvPr/>
        </p:nvSpPr>
        <p:spPr>
          <a:xfrm>
            <a:off x="1" y="278969"/>
            <a:ext cx="12192000" cy="1388635"/>
          </a:xfrm>
          <a:prstGeom prst="rect">
            <a:avLst/>
          </a:prstGeom>
          <a:solidFill>
            <a:srgbClr val="3D7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endParaRPr lang="en-US" sz="2400">
              <a:solidFill>
                <a:prstClr val="white"/>
              </a:solidFill>
              <a:latin typeface="Aptos" panose="02110004020202020204"/>
            </a:endParaRPr>
          </a:p>
        </p:txBody>
      </p:sp>
      <p:grpSp>
        <p:nvGrpSpPr>
          <p:cNvPr id="4" name="Group 3">
            <a:extLst>
              <a:ext uri="{FF2B5EF4-FFF2-40B4-BE49-F238E27FC236}">
                <a16:creationId xmlns:a16="http://schemas.microsoft.com/office/drawing/2014/main" id="{4E8DC532-A30D-7882-CC5D-26ABC6B402F4}"/>
              </a:ext>
            </a:extLst>
          </p:cNvPr>
          <p:cNvGrpSpPr/>
          <p:nvPr/>
        </p:nvGrpSpPr>
        <p:grpSpPr>
          <a:xfrm>
            <a:off x="7783034" y="2872149"/>
            <a:ext cx="3494567" cy="2606272"/>
            <a:chOff x="526312" y="4290237"/>
            <a:chExt cx="1015413" cy="799685"/>
          </a:xfrm>
          <a:solidFill>
            <a:srgbClr val="3D7D91"/>
          </a:solidFill>
        </p:grpSpPr>
        <p:pic>
          <p:nvPicPr>
            <p:cNvPr id="6" name="Graphic 5" descr="Taxi with solid fill">
              <a:extLst>
                <a:ext uri="{FF2B5EF4-FFF2-40B4-BE49-F238E27FC236}">
                  <a16:creationId xmlns:a16="http://schemas.microsoft.com/office/drawing/2014/main" id="{5E12A183-05CF-B4FA-22BA-DD59E5AE8575}"/>
                </a:ext>
              </a:extLst>
            </p:cNvPr>
            <p:cNvPicPr>
              <a:picLocks noChangeAspect="1"/>
            </p:cNvPicPr>
            <p:nvPr/>
          </p:nvPicPr>
          <p:blipFill>
            <a:blip r:embed="rId2">
              <a:extLst>
                <a:ext uri="{96DAC541-7B7A-43D3-8B79-37D633B846F1}">
                  <asvg:svgBlip xmlns:asvg="http://schemas.microsoft.com/office/drawing/2016/SVG/main" r:embed="rId3"/>
                </a:ext>
              </a:extLst>
            </a:blip>
            <a:srcRect t="23011"/>
            <a:stretch>
              <a:fillRect/>
            </a:stretch>
          </p:blipFill>
          <p:spPr>
            <a:xfrm>
              <a:off x="583904" y="4385929"/>
              <a:ext cx="914400" cy="703993"/>
            </a:xfrm>
            <a:prstGeom prst="rect">
              <a:avLst/>
            </a:prstGeom>
          </p:spPr>
        </p:pic>
        <p:cxnSp>
          <p:nvCxnSpPr>
            <p:cNvPr id="7" name="Straight Connector 6">
              <a:extLst>
                <a:ext uri="{FF2B5EF4-FFF2-40B4-BE49-F238E27FC236}">
                  <a16:creationId xmlns:a16="http://schemas.microsoft.com/office/drawing/2014/main" id="{1A80E226-9913-A5B4-54BD-66645898FD3C}"/>
                </a:ext>
              </a:extLst>
            </p:cNvPr>
            <p:cNvCxnSpPr/>
            <p:nvPr/>
          </p:nvCxnSpPr>
          <p:spPr>
            <a:xfrm flipH="1">
              <a:off x="526312" y="4290237"/>
              <a:ext cx="164804" cy="728330"/>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64B7C9E5-C300-D80F-DF1C-827041A1BF6E}"/>
                </a:ext>
              </a:extLst>
            </p:cNvPr>
            <p:cNvCxnSpPr>
              <a:cxnSpLocks/>
            </p:cNvCxnSpPr>
            <p:nvPr/>
          </p:nvCxnSpPr>
          <p:spPr>
            <a:xfrm>
              <a:off x="1400840" y="4296400"/>
              <a:ext cx="140885" cy="716003"/>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471773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A773-0F64-A992-09D2-83DB0E703894}"/>
              </a:ext>
            </a:extLst>
          </p:cNvPr>
          <p:cNvSpPr>
            <a:spLocks noGrp="1"/>
          </p:cNvSpPr>
          <p:nvPr>
            <p:ph type="title"/>
          </p:nvPr>
        </p:nvSpPr>
        <p:spPr/>
        <p:txBody>
          <a:bodyPr/>
          <a:lstStyle/>
          <a:p>
            <a:r>
              <a:rPr lang="en-US"/>
              <a:t>Labor is cooling, but so is supply </a:t>
            </a:r>
          </a:p>
        </p:txBody>
      </p:sp>
      <p:pic>
        <p:nvPicPr>
          <p:cNvPr id="6" name="Content Placeholder 5">
            <a:extLst>
              <a:ext uri="{FF2B5EF4-FFF2-40B4-BE49-F238E27FC236}">
                <a16:creationId xmlns:a16="http://schemas.microsoft.com/office/drawing/2014/main" id="{6C1E3E55-9CDD-18BE-6F7F-9694530BDC5B}"/>
              </a:ext>
            </a:extLst>
          </p:cNvPr>
          <p:cNvPicPr>
            <a:picLocks noGrp="1" noChangeAspect="1"/>
          </p:cNvPicPr>
          <p:nvPr>
            <p:ph idx="1"/>
          </p:nvPr>
        </p:nvPicPr>
        <p:blipFill>
          <a:blip r:embed="rId2"/>
          <a:stretch>
            <a:fillRect/>
          </a:stretch>
        </p:blipFill>
        <p:spPr>
          <a:xfrm>
            <a:off x="699716" y="1595571"/>
            <a:ext cx="10792569" cy="5262429"/>
          </a:xfrm>
          <a:prstGeom prst="rect">
            <a:avLst/>
          </a:prstGeom>
        </p:spPr>
      </p:pic>
      <p:sp>
        <p:nvSpPr>
          <p:cNvPr id="7" name="TextBox 6">
            <a:extLst>
              <a:ext uri="{FF2B5EF4-FFF2-40B4-BE49-F238E27FC236}">
                <a16:creationId xmlns:a16="http://schemas.microsoft.com/office/drawing/2014/main" id="{C194505F-8FDB-4241-5D78-64078A858A17}"/>
              </a:ext>
            </a:extLst>
          </p:cNvPr>
          <p:cNvSpPr txBox="1"/>
          <p:nvPr/>
        </p:nvSpPr>
        <p:spPr>
          <a:xfrm>
            <a:off x="8569475" y="6638464"/>
            <a:ext cx="3914356" cy="276999"/>
          </a:xfrm>
          <a:prstGeom prst="rect">
            <a:avLst/>
          </a:prstGeom>
          <a:noFill/>
        </p:spPr>
        <p:txBody>
          <a:bodyPr wrap="square" rtlCol="0">
            <a:spAutoFit/>
          </a:bodyPr>
          <a:lstStyle/>
          <a:p>
            <a:pPr defTabSz="609585" fontAlgn="base">
              <a:spcBef>
                <a:spcPct val="0"/>
              </a:spcBef>
              <a:spcAft>
                <a:spcPct val="0"/>
              </a:spcAft>
            </a:pPr>
            <a:r>
              <a:rPr lang="en-US" sz="1200">
                <a:solidFill>
                  <a:prstClr val="black"/>
                </a:solidFill>
                <a:latin typeface="Arial Narrow" charset="0"/>
                <a:ea typeface="ＭＳ Ｐゴシック" charset="0"/>
              </a:rPr>
              <a:t>*Quarter 3 2025 estimated based on July and August numbers</a:t>
            </a:r>
          </a:p>
        </p:txBody>
      </p:sp>
    </p:spTree>
    <p:extLst>
      <p:ext uri="{BB962C8B-B14F-4D97-AF65-F5344CB8AC3E}">
        <p14:creationId xmlns:p14="http://schemas.microsoft.com/office/powerpoint/2010/main" val="974399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420C-D25A-A616-B868-5078999593C1}"/>
              </a:ext>
            </a:extLst>
          </p:cNvPr>
          <p:cNvSpPr>
            <a:spLocks noGrp="1"/>
          </p:cNvSpPr>
          <p:nvPr>
            <p:ph type="title"/>
          </p:nvPr>
        </p:nvSpPr>
        <p:spPr/>
        <p:txBody>
          <a:bodyPr>
            <a:normAutofit fontScale="90000"/>
          </a:bodyPr>
          <a:lstStyle/>
          <a:p>
            <a:r>
              <a:rPr lang="en-US" sz="3467">
                <a:latin typeface="Arial"/>
                <a:cs typeface="Arial"/>
              </a:rPr>
              <a:t>KS has slowed and MO appears to have picked up</a:t>
            </a:r>
          </a:p>
        </p:txBody>
      </p:sp>
      <p:sp>
        <p:nvSpPr>
          <p:cNvPr id="5" name="Slide Number Placeholder 4">
            <a:extLst>
              <a:ext uri="{FF2B5EF4-FFF2-40B4-BE49-F238E27FC236}">
                <a16:creationId xmlns:a16="http://schemas.microsoft.com/office/drawing/2014/main" id="{129DF4A8-95BF-C0AF-210B-54748372D0AE}"/>
              </a:ext>
            </a:extLst>
          </p:cNvPr>
          <p:cNvSpPr>
            <a:spLocks noGrp="1"/>
          </p:cNvSpPr>
          <p:nvPr>
            <p:ph type="sldNum" sz="quarter" idx="4"/>
          </p:nvPr>
        </p:nvSpPr>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31</a:t>
            </a:fld>
            <a:endParaRPr lang="en-US">
              <a:ea typeface="ＭＳ Ｐゴシック" charset="0"/>
            </a:endParaRPr>
          </a:p>
        </p:txBody>
      </p:sp>
      <p:sp>
        <p:nvSpPr>
          <p:cNvPr id="11" name="TextBox 2">
            <a:extLst>
              <a:ext uri="{FF2B5EF4-FFF2-40B4-BE49-F238E27FC236}">
                <a16:creationId xmlns:a16="http://schemas.microsoft.com/office/drawing/2014/main" id="{00000000-0008-0000-0100-00000D000000}"/>
              </a:ext>
            </a:extLst>
          </p:cNvPr>
          <p:cNvSpPr txBox="1"/>
          <p:nvPr/>
        </p:nvSpPr>
        <p:spPr>
          <a:xfrm>
            <a:off x="1" y="6529706"/>
            <a:ext cx="2205567" cy="2974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333">
                <a:solidFill>
                  <a:prstClr val="black"/>
                </a:solidFill>
                <a:latin typeface="Aptos" panose="02110004020202020204"/>
              </a:rPr>
              <a:t>Source: BLS</a:t>
            </a:r>
          </a:p>
        </p:txBody>
      </p:sp>
      <p:pic>
        <p:nvPicPr>
          <p:cNvPr id="6" name="Content Placeholder 5">
            <a:extLst>
              <a:ext uri="{FF2B5EF4-FFF2-40B4-BE49-F238E27FC236}">
                <a16:creationId xmlns:a16="http://schemas.microsoft.com/office/drawing/2014/main" id="{B62FB0B8-AACD-4064-7287-DECED6FB77F7}"/>
              </a:ext>
            </a:extLst>
          </p:cNvPr>
          <p:cNvPicPr>
            <a:picLocks noGrp="1" noChangeAspect="1"/>
          </p:cNvPicPr>
          <p:nvPr>
            <p:ph idx="1"/>
          </p:nvPr>
        </p:nvPicPr>
        <p:blipFill>
          <a:blip r:embed="rId3"/>
          <a:stretch>
            <a:fillRect/>
          </a:stretch>
        </p:blipFill>
        <p:spPr>
          <a:xfrm>
            <a:off x="6820187" y="1655045"/>
            <a:ext cx="5340984" cy="5164281"/>
          </a:xfrm>
          <a:prstGeom prst="rect">
            <a:avLst/>
          </a:prstGeom>
        </p:spPr>
      </p:pic>
      <p:pic>
        <p:nvPicPr>
          <p:cNvPr id="7" name="Picture 6">
            <a:extLst>
              <a:ext uri="{FF2B5EF4-FFF2-40B4-BE49-F238E27FC236}">
                <a16:creationId xmlns:a16="http://schemas.microsoft.com/office/drawing/2014/main" id="{9E7569DE-7A47-13D2-CDD9-098E83879C23}"/>
              </a:ext>
            </a:extLst>
          </p:cNvPr>
          <p:cNvPicPr>
            <a:picLocks noChangeAspect="1"/>
          </p:cNvPicPr>
          <p:nvPr/>
        </p:nvPicPr>
        <p:blipFill>
          <a:blip r:embed="rId4"/>
          <a:stretch>
            <a:fillRect/>
          </a:stretch>
        </p:blipFill>
        <p:spPr>
          <a:xfrm>
            <a:off x="119173" y="1693719"/>
            <a:ext cx="6580393" cy="5202956"/>
          </a:xfrm>
          <a:prstGeom prst="rect">
            <a:avLst/>
          </a:prstGeom>
        </p:spPr>
      </p:pic>
    </p:spTree>
    <p:extLst>
      <p:ext uri="{BB962C8B-B14F-4D97-AF65-F5344CB8AC3E}">
        <p14:creationId xmlns:p14="http://schemas.microsoft.com/office/powerpoint/2010/main" val="4282470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0A893-B467-4A1A-D1C4-09A4B2759F81}"/>
              </a:ext>
            </a:extLst>
          </p:cNvPr>
          <p:cNvSpPr>
            <a:spLocks noGrp="1"/>
          </p:cNvSpPr>
          <p:nvPr>
            <p:ph type="title"/>
          </p:nvPr>
        </p:nvSpPr>
        <p:spPr/>
        <p:txBody>
          <a:bodyPr>
            <a:noAutofit/>
          </a:bodyPr>
          <a:lstStyle/>
          <a:p>
            <a:r>
              <a:rPr lang="en-US" sz="3200"/>
              <a:t>Growth is inline with previous tight labor markets</a:t>
            </a:r>
          </a:p>
        </p:txBody>
      </p:sp>
      <p:sp>
        <p:nvSpPr>
          <p:cNvPr id="8" name="TextBox 7">
            <a:extLst>
              <a:ext uri="{FF2B5EF4-FFF2-40B4-BE49-F238E27FC236}">
                <a16:creationId xmlns:a16="http://schemas.microsoft.com/office/drawing/2014/main" id="{873653B5-9032-5014-5088-07FFFE8808A1}"/>
              </a:ext>
            </a:extLst>
          </p:cNvPr>
          <p:cNvSpPr txBox="1"/>
          <p:nvPr/>
        </p:nvSpPr>
        <p:spPr>
          <a:xfrm>
            <a:off x="21651" y="6556964"/>
            <a:ext cx="1204176" cy="261610"/>
          </a:xfrm>
          <a:prstGeom prst="rect">
            <a:avLst/>
          </a:prstGeom>
          <a:noFill/>
        </p:spPr>
        <p:txBody>
          <a:bodyPr wrap="none" rtlCol="0">
            <a:spAutoFit/>
          </a:bodyPr>
          <a:lstStyle/>
          <a:p>
            <a:pPr defTabSz="609585" fontAlgn="base">
              <a:spcBef>
                <a:spcPct val="0"/>
              </a:spcBef>
              <a:spcAft>
                <a:spcPct val="0"/>
              </a:spcAft>
              <a:defRPr/>
            </a:pPr>
            <a:r>
              <a:rPr lang="en-US" sz="1100">
                <a:solidFill>
                  <a:prstClr val="black"/>
                </a:solidFill>
                <a:latin typeface="Arial Narrow" charset="0"/>
                <a:ea typeface="ＭＳ Ｐゴシック" charset="0"/>
              </a:rPr>
              <a:t>Source: BLS, Haver</a:t>
            </a:r>
          </a:p>
        </p:txBody>
      </p:sp>
      <p:sp>
        <p:nvSpPr>
          <p:cNvPr id="10" name="TextBox 9">
            <a:extLst>
              <a:ext uri="{FF2B5EF4-FFF2-40B4-BE49-F238E27FC236}">
                <a16:creationId xmlns:a16="http://schemas.microsoft.com/office/drawing/2014/main" id="{238E3567-E4DF-D15D-B173-2EC0D702E255}"/>
              </a:ext>
            </a:extLst>
          </p:cNvPr>
          <p:cNvSpPr txBox="1"/>
          <p:nvPr/>
        </p:nvSpPr>
        <p:spPr>
          <a:xfrm>
            <a:off x="2911254" y="1605324"/>
            <a:ext cx="1099981" cy="461665"/>
          </a:xfrm>
          <a:prstGeom prst="rect">
            <a:avLst/>
          </a:prstGeom>
          <a:noFill/>
        </p:spPr>
        <p:txBody>
          <a:bodyPr wrap="none" rtlCol="0">
            <a:spAutoFit/>
          </a:bodyPr>
          <a:lstStyle/>
          <a:p>
            <a:pPr defTabSz="609585" fontAlgn="base">
              <a:spcBef>
                <a:spcPct val="0"/>
              </a:spcBef>
              <a:spcAft>
                <a:spcPct val="0"/>
              </a:spcAft>
              <a:defRPr/>
            </a:pPr>
            <a:r>
              <a:rPr lang="en-US" sz="2400">
                <a:solidFill>
                  <a:prstClr val="black"/>
                </a:solidFill>
                <a:latin typeface="Arial Narrow" charset="0"/>
                <a:ea typeface="ＭＳ Ｐゴシック" charset="0"/>
              </a:rPr>
              <a:t>Kansas </a:t>
            </a:r>
          </a:p>
        </p:txBody>
      </p:sp>
      <p:sp>
        <p:nvSpPr>
          <p:cNvPr id="11" name="TextBox 10">
            <a:extLst>
              <a:ext uri="{FF2B5EF4-FFF2-40B4-BE49-F238E27FC236}">
                <a16:creationId xmlns:a16="http://schemas.microsoft.com/office/drawing/2014/main" id="{829A2F80-D426-7A9B-3CD3-CE388CD50C3A}"/>
              </a:ext>
            </a:extLst>
          </p:cNvPr>
          <p:cNvSpPr txBox="1"/>
          <p:nvPr/>
        </p:nvSpPr>
        <p:spPr>
          <a:xfrm>
            <a:off x="8569521" y="1605324"/>
            <a:ext cx="1125629" cy="461665"/>
          </a:xfrm>
          <a:prstGeom prst="rect">
            <a:avLst/>
          </a:prstGeom>
          <a:noFill/>
        </p:spPr>
        <p:txBody>
          <a:bodyPr wrap="none" rtlCol="0">
            <a:spAutoFit/>
          </a:bodyPr>
          <a:lstStyle/>
          <a:p>
            <a:pPr defTabSz="609585" fontAlgn="base">
              <a:spcBef>
                <a:spcPct val="0"/>
              </a:spcBef>
              <a:spcAft>
                <a:spcPct val="0"/>
              </a:spcAft>
              <a:defRPr/>
            </a:pPr>
            <a:r>
              <a:rPr lang="en-US" sz="2400">
                <a:solidFill>
                  <a:prstClr val="black"/>
                </a:solidFill>
                <a:latin typeface="Arial Narrow" charset="0"/>
                <a:ea typeface="ＭＳ Ｐゴシック" charset="0"/>
              </a:rPr>
              <a:t>Missouri</a:t>
            </a:r>
          </a:p>
        </p:txBody>
      </p:sp>
      <p:pic>
        <p:nvPicPr>
          <p:cNvPr id="3" name="Picture 2">
            <a:extLst>
              <a:ext uri="{FF2B5EF4-FFF2-40B4-BE49-F238E27FC236}">
                <a16:creationId xmlns:a16="http://schemas.microsoft.com/office/drawing/2014/main" id="{A2BD48CC-C40A-6605-86B4-D70AF4A7E97F}"/>
              </a:ext>
            </a:extLst>
          </p:cNvPr>
          <p:cNvPicPr>
            <a:picLocks noChangeAspect="1"/>
          </p:cNvPicPr>
          <p:nvPr/>
        </p:nvPicPr>
        <p:blipFill>
          <a:blip r:embed="rId2"/>
          <a:stretch>
            <a:fillRect/>
          </a:stretch>
        </p:blipFill>
        <p:spPr>
          <a:xfrm>
            <a:off x="21651" y="1756401"/>
            <a:ext cx="5821520" cy="4711955"/>
          </a:xfrm>
          <a:prstGeom prst="rect">
            <a:avLst/>
          </a:prstGeom>
        </p:spPr>
      </p:pic>
      <p:pic>
        <p:nvPicPr>
          <p:cNvPr id="6" name="Picture 5">
            <a:extLst>
              <a:ext uri="{FF2B5EF4-FFF2-40B4-BE49-F238E27FC236}">
                <a16:creationId xmlns:a16="http://schemas.microsoft.com/office/drawing/2014/main" id="{A50E8ED0-79AA-C6B1-2395-8E3A292D77E7}"/>
              </a:ext>
            </a:extLst>
          </p:cNvPr>
          <p:cNvPicPr>
            <a:picLocks noChangeAspect="1"/>
          </p:cNvPicPr>
          <p:nvPr/>
        </p:nvPicPr>
        <p:blipFill>
          <a:blip r:embed="rId3"/>
          <a:stretch>
            <a:fillRect/>
          </a:stretch>
        </p:blipFill>
        <p:spPr>
          <a:xfrm>
            <a:off x="5708239" y="1756401"/>
            <a:ext cx="6462111" cy="4711955"/>
          </a:xfrm>
          <a:prstGeom prst="rect">
            <a:avLst/>
          </a:prstGeom>
        </p:spPr>
      </p:pic>
    </p:spTree>
    <p:extLst>
      <p:ext uri="{BB962C8B-B14F-4D97-AF65-F5344CB8AC3E}">
        <p14:creationId xmlns:p14="http://schemas.microsoft.com/office/powerpoint/2010/main" val="1898985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26593-6B48-8340-B62A-6960F9B4F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735C8-8DBD-7C56-7AFD-E56B33F7053B}"/>
              </a:ext>
            </a:extLst>
          </p:cNvPr>
          <p:cNvSpPr>
            <a:spLocks noGrp="1"/>
          </p:cNvSpPr>
          <p:nvPr>
            <p:ph type="title"/>
          </p:nvPr>
        </p:nvSpPr>
        <p:spPr/>
        <p:txBody>
          <a:bodyPr>
            <a:normAutofit/>
          </a:bodyPr>
          <a:lstStyle/>
          <a:p>
            <a:r>
              <a:rPr lang="en-US" sz="4267"/>
              <a:t>The labor market is balanced</a:t>
            </a:r>
          </a:p>
        </p:txBody>
      </p:sp>
      <p:sp>
        <p:nvSpPr>
          <p:cNvPr id="8" name="TextBox 7">
            <a:extLst>
              <a:ext uri="{FF2B5EF4-FFF2-40B4-BE49-F238E27FC236}">
                <a16:creationId xmlns:a16="http://schemas.microsoft.com/office/drawing/2014/main" id="{94E05A01-E846-6AD7-711F-D4F739C42B83}"/>
              </a:ext>
            </a:extLst>
          </p:cNvPr>
          <p:cNvSpPr txBox="1"/>
          <p:nvPr/>
        </p:nvSpPr>
        <p:spPr>
          <a:xfrm>
            <a:off x="21651" y="6556964"/>
            <a:ext cx="1204176" cy="261610"/>
          </a:xfrm>
          <a:prstGeom prst="rect">
            <a:avLst/>
          </a:prstGeom>
          <a:noFill/>
        </p:spPr>
        <p:txBody>
          <a:bodyPr wrap="none" rtlCol="0">
            <a:spAutoFit/>
          </a:bodyPr>
          <a:lstStyle/>
          <a:p>
            <a:pPr defTabSz="609585" fontAlgn="base">
              <a:spcBef>
                <a:spcPct val="0"/>
              </a:spcBef>
              <a:spcAft>
                <a:spcPct val="0"/>
              </a:spcAft>
              <a:defRPr/>
            </a:pPr>
            <a:r>
              <a:rPr lang="en-US" sz="1100">
                <a:solidFill>
                  <a:prstClr val="black"/>
                </a:solidFill>
                <a:latin typeface="Arial Narrow" charset="0"/>
                <a:ea typeface="ＭＳ Ｐゴシック" charset="0"/>
              </a:rPr>
              <a:t>Source: BLS, Haver</a:t>
            </a:r>
          </a:p>
        </p:txBody>
      </p:sp>
      <p:pic>
        <p:nvPicPr>
          <p:cNvPr id="4" name="Picture 3">
            <a:extLst>
              <a:ext uri="{FF2B5EF4-FFF2-40B4-BE49-F238E27FC236}">
                <a16:creationId xmlns:a16="http://schemas.microsoft.com/office/drawing/2014/main" id="{44E1D3E2-43A5-C0A9-13A4-617B73D69CA0}"/>
              </a:ext>
            </a:extLst>
          </p:cNvPr>
          <p:cNvPicPr>
            <a:picLocks noChangeAspect="1"/>
          </p:cNvPicPr>
          <p:nvPr/>
        </p:nvPicPr>
        <p:blipFill>
          <a:blip r:embed="rId2"/>
          <a:stretch>
            <a:fillRect/>
          </a:stretch>
        </p:blipFill>
        <p:spPr>
          <a:xfrm>
            <a:off x="0" y="1746857"/>
            <a:ext cx="12192000" cy="5043713"/>
          </a:xfrm>
          <a:prstGeom prst="rect">
            <a:avLst/>
          </a:prstGeom>
        </p:spPr>
      </p:pic>
    </p:spTree>
    <p:extLst>
      <p:ext uri="{BB962C8B-B14F-4D97-AF65-F5344CB8AC3E}">
        <p14:creationId xmlns:p14="http://schemas.microsoft.com/office/powerpoint/2010/main" val="2292054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6B99-1A74-BE91-C4BD-96B20953FBE7}"/>
              </a:ext>
            </a:extLst>
          </p:cNvPr>
          <p:cNvSpPr>
            <a:spLocks noGrp="1"/>
          </p:cNvSpPr>
          <p:nvPr>
            <p:ph type="title"/>
          </p:nvPr>
        </p:nvSpPr>
        <p:spPr/>
        <p:txBody>
          <a:bodyPr>
            <a:noAutofit/>
          </a:bodyPr>
          <a:lstStyle/>
          <a:p>
            <a:r>
              <a:rPr lang="en-US" sz="3200"/>
              <a:t>Manufacturing EMP is down, but optimism is high</a:t>
            </a:r>
          </a:p>
        </p:txBody>
      </p:sp>
      <p:sp>
        <p:nvSpPr>
          <p:cNvPr id="5" name="Slide Number Placeholder 4">
            <a:extLst>
              <a:ext uri="{FF2B5EF4-FFF2-40B4-BE49-F238E27FC236}">
                <a16:creationId xmlns:a16="http://schemas.microsoft.com/office/drawing/2014/main" id="{89B3443D-677F-5743-EC68-60467FC2A073}"/>
              </a:ext>
            </a:extLst>
          </p:cNvPr>
          <p:cNvSpPr>
            <a:spLocks noGrp="1"/>
          </p:cNvSpPr>
          <p:nvPr>
            <p:ph type="sldNum" sz="quarter" idx="4"/>
          </p:nvPr>
        </p:nvSpPr>
        <p:spPr>
          <a:xfrm>
            <a:off x="11553676" y="6450366"/>
            <a:ext cx="416928"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34</a:t>
            </a:fld>
            <a:endParaRPr lang="en-US">
              <a:ea typeface="ＭＳ Ｐゴシック" charset="0"/>
            </a:endParaRPr>
          </a:p>
        </p:txBody>
      </p:sp>
      <p:sp>
        <p:nvSpPr>
          <p:cNvPr id="10" name="TextBox 13">
            <a:extLst>
              <a:ext uri="{FF2B5EF4-FFF2-40B4-BE49-F238E27FC236}">
                <a16:creationId xmlns:a16="http://schemas.microsoft.com/office/drawing/2014/main" id="{2F3B5A92-955E-4C19-B735-1D001AA72F7D}"/>
              </a:ext>
            </a:extLst>
          </p:cNvPr>
          <p:cNvSpPr txBox="1"/>
          <p:nvPr/>
        </p:nvSpPr>
        <p:spPr>
          <a:xfrm>
            <a:off x="49031" y="6353968"/>
            <a:ext cx="5968004" cy="338554"/>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Narrow"/>
                <a:ea typeface="+mn-ea"/>
                <a:cs typeface="+mn-cs"/>
              </a:defRPr>
            </a:lvl1pPr>
            <a:lvl2pPr marL="457200" indent="0" algn="l" defTabSz="914400" rtl="0" eaLnBrk="1" latinLnBrk="0" hangingPunct="1">
              <a:defRPr sz="1800" kern="1200">
                <a:solidFill>
                  <a:sysClr val="windowText" lastClr="000000"/>
                </a:solidFill>
                <a:latin typeface="Arial Narrow"/>
                <a:ea typeface="+mn-ea"/>
                <a:cs typeface="+mn-cs"/>
              </a:defRPr>
            </a:lvl2pPr>
            <a:lvl3pPr marL="914400" indent="0" algn="l" defTabSz="914400" rtl="0" eaLnBrk="1" latinLnBrk="0" hangingPunct="1">
              <a:defRPr sz="1800" kern="1200">
                <a:solidFill>
                  <a:sysClr val="windowText" lastClr="000000"/>
                </a:solidFill>
                <a:latin typeface="Arial Narrow"/>
                <a:ea typeface="+mn-ea"/>
                <a:cs typeface="+mn-cs"/>
              </a:defRPr>
            </a:lvl3pPr>
            <a:lvl4pPr marL="1371600" indent="0" algn="l" defTabSz="914400" rtl="0" eaLnBrk="1" latinLnBrk="0" hangingPunct="1">
              <a:defRPr sz="1800" kern="1200">
                <a:solidFill>
                  <a:sysClr val="windowText" lastClr="000000"/>
                </a:solidFill>
                <a:latin typeface="Arial Narrow"/>
                <a:ea typeface="+mn-ea"/>
                <a:cs typeface="+mn-cs"/>
              </a:defRPr>
            </a:lvl4pPr>
            <a:lvl5pPr marL="1828800" indent="0" algn="l" defTabSz="914400" rtl="0" eaLnBrk="1" latinLnBrk="0" hangingPunct="1">
              <a:defRPr sz="1800" kern="1200">
                <a:solidFill>
                  <a:sysClr val="windowText" lastClr="000000"/>
                </a:solidFill>
                <a:latin typeface="Arial Narrow"/>
                <a:ea typeface="+mn-ea"/>
                <a:cs typeface="+mn-cs"/>
              </a:defRPr>
            </a:lvl5pPr>
            <a:lvl6pPr marL="2286000" indent="0" algn="l" defTabSz="914400" rtl="0" eaLnBrk="1" latinLnBrk="0" hangingPunct="1">
              <a:defRPr sz="1800" kern="1200">
                <a:solidFill>
                  <a:sysClr val="windowText" lastClr="000000"/>
                </a:solidFill>
                <a:latin typeface="Arial Narrow"/>
                <a:ea typeface="+mn-ea"/>
                <a:cs typeface="+mn-cs"/>
              </a:defRPr>
            </a:lvl6pPr>
            <a:lvl7pPr marL="2743200" indent="0" algn="l" defTabSz="914400" rtl="0" eaLnBrk="1" latinLnBrk="0" hangingPunct="1">
              <a:defRPr sz="1800" kern="1200">
                <a:solidFill>
                  <a:sysClr val="windowText" lastClr="000000"/>
                </a:solidFill>
                <a:latin typeface="Arial Narrow"/>
                <a:ea typeface="+mn-ea"/>
                <a:cs typeface="+mn-cs"/>
              </a:defRPr>
            </a:lvl7pPr>
            <a:lvl8pPr marL="3200400" indent="0" algn="l" defTabSz="914400" rtl="0" eaLnBrk="1" latinLnBrk="0" hangingPunct="1">
              <a:defRPr sz="1800" kern="1200">
                <a:solidFill>
                  <a:sysClr val="windowText" lastClr="000000"/>
                </a:solidFill>
                <a:latin typeface="Arial Narrow"/>
                <a:ea typeface="+mn-ea"/>
                <a:cs typeface="+mn-cs"/>
              </a:defRPr>
            </a:lvl8pPr>
            <a:lvl9pPr marL="3657600" indent="0" algn="l" defTabSz="914400" rtl="0" eaLnBrk="1" latinLnBrk="0" hangingPunct="1">
              <a:defRPr sz="1800" kern="1200">
                <a:solidFill>
                  <a:sysClr val="windowText" lastClr="000000"/>
                </a:solidFill>
                <a:latin typeface="Arial Narrow"/>
                <a:ea typeface="+mn-ea"/>
                <a:cs typeface="+mn-cs"/>
              </a:defRPr>
            </a:lvl9pPr>
          </a:lstStyle>
          <a:p>
            <a:pPr defTabSz="1219170">
              <a:defRPr/>
            </a:pPr>
            <a:r>
              <a:rPr lang="en-US" sz="1600"/>
              <a:t>Source: KC FED Survey, Haver</a:t>
            </a:r>
          </a:p>
        </p:txBody>
      </p:sp>
      <p:pic>
        <p:nvPicPr>
          <p:cNvPr id="3" name="Picture 2">
            <a:extLst>
              <a:ext uri="{FF2B5EF4-FFF2-40B4-BE49-F238E27FC236}">
                <a16:creationId xmlns:a16="http://schemas.microsoft.com/office/drawing/2014/main" id="{91611A54-C8C1-646D-61C7-982F8794F8DC}"/>
              </a:ext>
            </a:extLst>
          </p:cNvPr>
          <p:cNvPicPr>
            <a:picLocks noChangeAspect="1"/>
          </p:cNvPicPr>
          <p:nvPr/>
        </p:nvPicPr>
        <p:blipFill>
          <a:blip r:embed="rId3"/>
          <a:stretch>
            <a:fillRect/>
          </a:stretch>
        </p:blipFill>
        <p:spPr>
          <a:xfrm>
            <a:off x="0" y="1661119"/>
            <a:ext cx="6101619" cy="4720120"/>
          </a:xfrm>
          <a:prstGeom prst="rect">
            <a:avLst/>
          </a:prstGeom>
        </p:spPr>
      </p:pic>
      <p:pic>
        <p:nvPicPr>
          <p:cNvPr id="4" name="Picture 3">
            <a:extLst>
              <a:ext uri="{FF2B5EF4-FFF2-40B4-BE49-F238E27FC236}">
                <a16:creationId xmlns:a16="http://schemas.microsoft.com/office/drawing/2014/main" id="{7FCFB752-05F4-E323-06C0-FD8D07C346FA}"/>
              </a:ext>
            </a:extLst>
          </p:cNvPr>
          <p:cNvPicPr>
            <a:picLocks noChangeAspect="1"/>
          </p:cNvPicPr>
          <p:nvPr/>
        </p:nvPicPr>
        <p:blipFill>
          <a:blip r:embed="rId4"/>
          <a:stretch>
            <a:fillRect/>
          </a:stretch>
        </p:blipFill>
        <p:spPr>
          <a:xfrm>
            <a:off x="6066066" y="1661119"/>
            <a:ext cx="6156164" cy="4769575"/>
          </a:xfrm>
          <a:prstGeom prst="rect">
            <a:avLst/>
          </a:prstGeom>
        </p:spPr>
      </p:pic>
    </p:spTree>
    <p:extLst>
      <p:ext uri="{BB962C8B-B14F-4D97-AF65-F5344CB8AC3E}">
        <p14:creationId xmlns:p14="http://schemas.microsoft.com/office/powerpoint/2010/main" val="3545686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27FAA-C130-B99D-77FC-4D110DCB7F1E}"/>
              </a:ext>
            </a:extLst>
          </p:cNvPr>
          <p:cNvSpPr>
            <a:spLocks noGrp="1"/>
          </p:cNvSpPr>
          <p:nvPr>
            <p:ph type="title"/>
          </p:nvPr>
        </p:nvSpPr>
        <p:spPr/>
        <p:txBody>
          <a:bodyPr>
            <a:normAutofit fontScale="90000"/>
          </a:bodyPr>
          <a:lstStyle/>
          <a:p>
            <a:r>
              <a:rPr lang="en-US" sz="3467">
                <a:latin typeface="Arial"/>
                <a:cs typeface="Arial"/>
              </a:rPr>
              <a:t>KS metro areas are slowing down more than the US</a:t>
            </a:r>
          </a:p>
        </p:txBody>
      </p:sp>
      <p:sp>
        <p:nvSpPr>
          <p:cNvPr id="5" name="Slide Number Placeholder 4">
            <a:extLst>
              <a:ext uri="{FF2B5EF4-FFF2-40B4-BE49-F238E27FC236}">
                <a16:creationId xmlns:a16="http://schemas.microsoft.com/office/drawing/2014/main" id="{43E87979-F6A6-AD60-15EB-8DC9EF38C380}"/>
              </a:ext>
            </a:extLst>
          </p:cNvPr>
          <p:cNvSpPr>
            <a:spLocks noGrp="1"/>
          </p:cNvSpPr>
          <p:nvPr>
            <p:ph type="sldNum" sz="quarter" idx="4"/>
          </p:nvPr>
        </p:nvSpPr>
        <p:spPr>
          <a:xfrm>
            <a:off x="11609924" y="6450366"/>
            <a:ext cx="435037"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35</a:t>
            </a:fld>
            <a:endParaRPr lang="en-US">
              <a:ea typeface="ＭＳ Ｐゴシック" charset="0"/>
            </a:endParaRPr>
          </a:p>
        </p:txBody>
      </p:sp>
      <p:sp>
        <p:nvSpPr>
          <p:cNvPr id="8" name="TextBox 2">
            <a:extLst>
              <a:ext uri="{FF2B5EF4-FFF2-40B4-BE49-F238E27FC236}">
                <a16:creationId xmlns:a16="http://schemas.microsoft.com/office/drawing/2014/main" id="{20CB4C82-DB47-181A-B5A1-7EE8DEC5753E}"/>
              </a:ext>
            </a:extLst>
          </p:cNvPr>
          <p:cNvSpPr txBox="1"/>
          <p:nvPr/>
        </p:nvSpPr>
        <p:spPr>
          <a:xfrm>
            <a:off x="-60094" y="6514494"/>
            <a:ext cx="2205567" cy="3385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600">
                <a:solidFill>
                  <a:prstClr val="black"/>
                </a:solidFill>
                <a:latin typeface="Aptos" panose="02110004020202020204"/>
              </a:rPr>
              <a:t>Source: BLS</a:t>
            </a:r>
          </a:p>
        </p:txBody>
      </p:sp>
      <p:pic>
        <p:nvPicPr>
          <p:cNvPr id="4" name="Picture 3">
            <a:extLst>
              <a:ext uri="{FF2B5EF4-FFF2-40B4-BE49-F238E27FC236}">
                <a16:creationId xmlns:a16="http://schemas.microsoft.com/office/drawing/2014/main" id="{C6083C7C-E204-863B-B8C2-D6AE31EF4827}"/>
              </a:ext>
            </a:extLst>
          </p:cNvPr>
          <p:cNvPicPr>
            <a:picLocks noChangeAspect="1"/>
          </p:cNvPicPr>
          <p:nvPr/>
        </p:nvPicPr>
        <p:blipFill>
          <a:blip r:embed="rId3"/>
          <a:stretch>
            <a:fillRect/>
          </a:stretch>
        </p:blipFill>
        <p:spPr>
          <a:xfrm>
            <a:off x="6161004" y="1611808"/>
            <a:ext cx="5802984" cy="5246193"/>
          </a:xfrm>
          <a:prstGeom prst="rect">
            <a:avLst/>
          </a:prstGeom>
        </p:spPr>
      </p:pic>
      <p:pic>
        <p:nvPicPr>
          <p:cNvPr id="9" name="Picture 8">
            <a:extLst>
              <a:ext uri="{FF2B5EF4-FFF2-40B4-BE49-F238E27FC236}">
                <a16:creationId xmlns:a16="http://schemas.microsoft.com/office/drawing/2014/main" id="{4119CA5F-6890-6958-5809-CEC6BB4A7FBB}"/>
              </a:ext>
            </a:extLst>
          </p:cNvPr>
          <p:cNvPicPr>
            <a:picLocks noChangeAspect="1"/>
          </p:cNvPicPr>
          <p:nvPr/>
        </p:nvPicPr>
        <p:blipFill>
          <a:blip r:embed="rId4"/>
          <a:stretch>
            <a:fillRect/>
          </a:stretch>
        </p:blipFill>
        <p:spPr>
          <a:xfrm>
            <a:off x="72259" y="1611808"/>
            <a:ext cx="5958739" cy="5067937"/>
          </a:xfrm>
          <a:prstGeom prst="rect">
            <a:avLst/>
          </a:prstGeom>
        </p:spPr>
      </p:pic>
    </p:spTree>
    <p:extLst>
      <p:ext uri="{BB962C8B-B14F-4D97-AF65-F5344CB8AC3E}">
        <p14:creationId xmlns:p14="http://schemas.microsoft.com/office/powerpoint/2010/main" val="4184523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18E8-B404-458E-AA6D-2541014C450B}"/>
              </a:ext>
            </a:extLst>
          </p:cNvPr>
          <p:cNvSpPr>
            <a:spLocks noGrp="1"/>
          </p:cNvSpPr>
          <p:nvPr>
            <p:ph type="title"/>
          </p:nvPr>
        </p:nvSpPr>
        <p:spPr/>
        <p:txBody>
          <a:bodyPr>
            <a:normAutofit fontScale="90000"/>
          </a:bodyPr>
          <a:lstStyle/>
          <a:p>
            <a:r>
              <a:rPr lang="en-US"/>
              <a:t>MO – St. Joseph has accelerated over the summer</a:t>
            </a:r>
          </a:p>
        </p:txBody>
      </p:sp>
      <p:sp>
        <p:nvSpPr>
          <p:cNvPr id="5" name="Slide Number Placeholder 4">
            <a:extLst>
              <a:ext uri="{FF2B5EF4-FFF2-40B4-BE49-F238E27FC236}">
                <a16:creationId xmlns:a16="http://schemas.microsoft.com/office/drawing/2014/main" id="{A5CFB1DC-A6A8-507A-7453-C97657EE7C07}"/>
              </a:ext>
            </a:extLst>
          </p:cNvPr>
          <p:cNvSpPr>
            <a:spLocks noGrp="1"/>
          </p:cNvSpPr>
          <p:nvPr>
            <p:ph type="sldNum" sz="quarter" idx="4"/>
          </p:nvPr>
        </p:nvSpPr>
        <p:spPr>
          <a:xfrm>
            <a:off x="11609923" y="6450366"/>
            <a:ext cx="481511"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36</a:t>
            </a:fld>
            <a:endParaRPr lang="en-US">
              <a:ea typeface="ＭＳ Ｐゴシック" charset="0"/>
            </a:endParaRPr>
          </a:p>
        </p:txBody>
      </p:sp>
      <p:sp>
        <p:nvSpPr>
          <p:cNvPr id="11" name="TextBox 2">
            <a:extLst>
              <a:ext uri="{FF2B5EF4-FFF2-40B4-BE49-F238E27FC236}">
                <a16:creationId xmlns:a16="http://schemas.microsoft.com/office/drawing/2014/main" id="{AB8CD906-17A8-2357-0D42-B09620EED11D}"/>
              </a:ext>
            </a:extLst>
          </p:cNvPr>
          <p:cNvSpPr txBox="1"/>
          <p:nvPr/>
        </p:nvSpPr>
        <p:spPr>
          <a:xfrm>
            <a:off x="100567" y="6522496"/>
            <a:ext cx="2205567" cy="3385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600">
                <a:solidFill>
                  <a:prstClr val="black"/>
                </a:solidFill>
                <a:latin typeface="Aptos" panose="02110004020202020204"/>
              </a:rPr>
              <a:t>Source: BLS</a:t>
            </a:r>
          </a:p>
        </p:txBody>
      </p:sp>
      <p:pic>
        <p:nvPicPr>
          <p:cNvPr id="7" name="Picture 6">
            <a:extLst>
              <a:ext uri="{FF2B5EF4-FFF2-40B4-BE49-F238E27FC236}">
                <a16:creationId xmlns:a16="http://schemas.microsoft.com/office/drawing/2014/main" id="{59F038EF-3586-0AA6-17B9-70C5B7373427}"/>
              </a:ext>
            </a:extLst>
          </p:cNvPr>
          <p:cNvPicPr>
            <a:picLocks noChangeAspect="1"/>
          </p:cNvPicPr>
          <p:nvPr/>
        </p:nvPicPr>
        <p:blipFill>
          <a:blip r:embed="rId2"/>
          <a:stretch>
            <a:fillRect/>
          </a:stretch>
        </p:blipFill>
        <p:spPr>
          <a:xfrm>
            <a:off x="6454841" y="1642273"/>
            <a:ext cx="5710001" cy="5043041"/>
          </a:xfrm>
          <a:prstGeom prst="rect">
            <a:avLst/>
          </a:prstGeom>
        </p:spPr>
      </p:pic>
      <p:pic>
        <p:nvPicPr>
          <p:cNvPr id="9" name="Picture 8">
            <a:extLst>
              <a:ext uri="{FF2B5EF4-FFF2-40B4-BE49-F238E27FC236}">
                <a16:creationId xmlns:a16="http://schemas.microsoft.com/office/drawing/2014/main" id="{ED912365-CF7F-7920-7461-249C391DC5E3}"/>
              </a:ext>
            </a:extLst>
          </p:cNvPr>
          <p:cNvPicPr>
            <a:picLocks noChangeAspect="1"/>
          </p:cNvPicPr>
          <p:nvPr/>
        </p:nvPicPr>
        <p:blipFill>
          <a:blip r:embed="rId3"/>
          <a:stretch>
            <a:fillRect/>
          </a:stretch>
        </p:blipFill>
        <p:spPr>
          <a:xfrm>
            <a:off x="1" y="1642273"/>
            <a:ext cx="6381432" cy="5050007"/>
          </a:xfrm>
          <a:prstGeom prst="rect">
            <a:avLst/>
          </a:prstGeom>
        </p:spPr>
      </p:pic>
    </p:spTree>
    <p:extLst>
      <p:ext uri="{BB962C8B-B14F-4D97-AF65-F5344CB8AC3E}">
        <p14:creationId xmlns:p14="http://schemas.microsoft.com/office/powerpoint/2010/main" val="880915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889486-79FF-F43E-2F8C-368ABD19FF92}"/>
              </a:ext>
            </a:extLst>
          </p:cNvPr>
          <p:cNvSpPr>
            <a:spLocks noGrp="1"/>
          </p:cNvSpPr>
          <p:nvPr>
            <p:ph type="title"/>
          </p:nvPr>
        </p:nvSpPr>
        <p:spPr/>
        <p:txBody>
          <a:bodyPr/>
          <a:lstStyle/>
          <a:p>
            <a:r>
              <a:rPr lang="en-US"/>
              <a:t>Labor expansion decision framework</a:t>
            </a:r>
          </a:p>
        </p:txBody>
      </p:sp>
      <p:sp>
        <p:nvSpPr>
          <p:cNvPr id="5" name="Slide Number Placeholder 4">
            <a:extLst>
              <a:ext uri="{FF2B5EF4-FFF2-40B4-BE49-F238E27FC236}">
                <a16:creationId xmlns:a16="http://schemas.microsoft.com/office/drawing/2014/main" id="{690DAC5D-1A2A-1498-3FBB-6E3EA94693D5}"/>
              </a:ext>
            </a:extLst>
          </p:cNvPr>
          <p:cNvSpPr>
            <a:spLocks noGrp="1"/>
          </p:cNvSpPr>
          <p:nvPr>
            <p:ph type="sldNum" sz="quarter" idx="4"/>
          </p:nvPr>
        </p:nvSpPr>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37</a:t>
            </a:fld>
            <a:endParaRPr lang="en-US">
              <a:ea typeface="ＭＳ Ｐゴシック" charset="0"/>
            </a:endParaRPr>
          </a:p>
        </p:txBody>
      </p:sp>
      <p:sp>
        <p:nvSpPr>
          <p:cNvPr id="4" name="Footer Placeholder 3">
            <a:extLst>
              <a:ext uri="{FF2B5EF4-FFF2-40B4-BE49-F238E27FC236}">
                <a16:creationId xmlns:a16="http://schemas.microsoft.com/office/drawing/2014/main" id="{BFD13116-4358-B744-BDA3-E226FFC5C792}"/>
              </a:ext>
            </a:extLst>
          </p:cNvPr>
          <p:cNvSpPr>
            <a:spLocks noGrp="1"/>
          </p:cNvSpPr>
          <p:nvPr>
            <p:ph type="ftr" sz="quarter" idx="3"/>
          </p:nvPr>
        </p:nvSpPr>
        <p:spPr/>
        <p:txBody>
          <a:bodyPr/>
          <a:lstStyle/>
          <a:p>
            <a:pPr>
              <a:defRPr/>
            </a:pPr>
            <a:endParaRPr lang="en-US">
              <a:ea typeface="ＭＳ Ｐゴシック" charset="0"/>
            </a:endParaRPr>
          </a:p>
        </p:txBody>
      </p:sp>
      <p:graphicFrame>
        <p:nvGraphicFramePr>
          <p:cNvPr id="7" name="Diagram 6">
            <a:extLst>
              <a:ext uri="{FF2B5EF4-FFF2-40B4-BE49-F238E27FC236}">
                <a16:creationId xmlns:a16="http://schemas.microsoft.com/office/drawing/2014/main" id="{30B3BC4D-3EEE-2A33-87FD-1406D2B37435}"/>
              </a:ext>
            </a:extLst>
          </p:cNvPr>
          <p:cNvGraphicFramePr/>
          <p:nvPr/>
        </p:nvGraphicFramePr>
        <p:xfrm>
          <a:off x="-930940" y="2482689"/>
          <a:ext cx="8128000" cy="3783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78A5630A-6B76-06C3-B851-DE02717B724C}"/>
              </a:ext>
            </a:extLst>
          </p:cNvPr>
          <p:cNvSpPr txBox="1"/>
          <p:nvPr/>
        </p:nvSpPr>
        <p:spPr>
          <a:xfrm>
            <a:off x="719890" y="1684786"/>
            <a:ext cx="4914663" cy="461665"/>
          </a:xfrm>
          <a:prstGeom prst="rect">
            <a:avLst/>
          </a:prstGeom>
          <a:noFill/>
        </p:spPr>
        <p:txBody>
          <a:bodyPr wrap="square" rtlCol="0">
            <a:spAutoFit/>
          </a:bodyPr>
          <a:lstStyle/>
          <a:p>
            <a:pPr algn="ctr" defTabSz="609585" fontAlgn="base">
              <a:spcBef>
                <a:spcPct val="0"/>
              </a:spcBef>
              <a:spcAft>
                <a:spcPct val="0"/>
              </a:spcAft>
            </a:pPr>
            <a:r>
              <a:rPr lang="en-US" sz="2400" b="1">
                <a:solidFill>
                  <a:prstClr val="black"/>
                </a:solidFill>
                <a:latin typeface="Arial Narrow" charset="0"/>
                <a:ea typeface="ＭＳ Ｐゴシック" charset="0"/>
              </a:rPr>
              <a:t>Future Demand</a:t>
            </a:r>
          </a:p>
        </p:txBody>
      </p:sp>
      <p:sp>
        <p:nvSpPr>
          <p:cNvPr id="9" name="TextBox 8">
            <a:extLst>
              <a:ext uri="{FF2B5EF4-FFF2-40B4-BE49-F238E27FC236}">
                <a16:creationId xmlns:a16="http://schemas.microsoft.com/office/drawing/2014/main" id="{3858C71B-DAE7-01E8-092F-0C7ADFEDEBDE}"/>
              </a:ext>
            </a:extLst>
          </p:cNvPr>
          <p:cNvSpPr txBox="1"/>
          <p:nvPr/>
        </p:nvSpPr>
        <p:spPr>
          <a:xfrm rot="16200000">
            <a:off x="-1112587" y="4245473"/>
            <a:ext cx="3409504" cy="461665"/>
          </a:xfrm>
          <a:prstGeom prst="rect">
            <a:avLst/>
          </a:prstGeom>
          <a:noFill/>
        </p:spPr>
        <p:txBody>
          <a:bodyPr wrap="square" rtlCol="0">
            <a:spAutoFit/>
          </a:bodyPr>
          <a:lstStyle/>
          <a:p>
            <a:pPr algn="ctr" defTabSz="609585" fontAlgn="base">
              <a:spcBef>
                <a:spcPct val="0"/>
              </a:spcBef>
              <a:spcAft>
                <a:spcPct val="0"/>
              </a:spcAft>
            </a:pPr>
            <a:r>
              <a:rPr lang="en-US" sz="2400" b="1">
                <a:solidFill>
                  <a:prstClr val="black"/>
                </a:solidFill>
                <a:latin typeface="Arial Narrow" charset="0"/>
                <a:ea typeface="ＭＳ Ｐゴシック" charset="0"/>
              </a:rPr>
              <a:t>Hiring</a:t>
            </a:r>
          </a:p>
        </p:txBody>
      </p:sp>
      <p:sp>
        <p:nvSpPr>
          <p:cNvPr id="10" name="TextBox 9">
            <a:extLst>
              <a:ext uri="{FF2B5EF4-FFF2-40B4-BE49-F238E27FC236}">
                <a16:creationId xmlns:a16="http://schemas.microsoft.com/office/drawing/2014/main" id="{619E7B40-D975-552F-30CC-19BCC5413C97}"/>
              </a:ext>
            </a:extLst>
          </p:cNvPr>
          <p:cNvSpPr txBox="1"/>
          <p:nvPr/>
        </p:nvSpPr>
        <p:spPr>
          <a:xfrm>
            <a:off x="1538176" y="2155965"/>
            <a:ext cx="1424763" cy="461665"/>
          </a:xfrm>
          <a:prstGeom prst="rect">
            <a:avLst/>
          </a:prstGeom>
          <a:noFill/>
        </p:spPr>
        <p:txBody>
          <a:bodyPr wrap="square" rtlCol="0">
            <a:spAutoFit/>
          </a:bodyPr>
          <a:lstStyle/>
          <a:p>
            <a:pPr defTabSz="609585" fontAlgn="base">
              <a:spcBef>
                <a:spcPct val="0"/>
              </a:spcBef>
              <a:spcAft>
                <a:spcPct val="0"/>
              </a:spcAft>
            </a:pPr>
            <a:r>
              <a:rPr lang="en-US" sz="2400">
                <a:solidFill>
                  <a:prstClr val="black"/>
                </a:solidFill>
                <a:latin typeface="Arial Narrow" charset="0"/>
                <a:ea typeface="ＭＳ Ｐゴシック" charset="0"/>
              </a:rPr>
              <a:t>Weak</a:t>
            </a:r>
          </a:p>
        </p:txBody>
      </p:sp>
      <p:sp>
        <p:nvSpPr>
          <p:cNvPr id="11" name="TextBox 10">
            <a:extLst>
              <a:ext uri="{FF2B5EF4-FFF2-40B4-BE49-F238E27FC236}">
                <a16:creationId xmlns:a16="http://schemas.microsoft.com/office/drawing/2014/main" id="{39DCA16A-E22C-A567-A0EF-581F20E0CCED}"/>
              </a:ext>
            </a:extLst>
          </p:cNvPr>
          <p:cNvSpPr txBox="1"/>
          <p:nvPr/>
        </p:nvSpPr>
        <p:spPr>
          <a:xfrm>
            <a:off x="3303184" y="2141994"/>
            <a:ext cx="1424763" cy="461665"/>
          </a:xfrm>
          <a:prstGeom prst="rect">
            <a:avLst/>
          </a:prstGeom>
          <a:noFill/>
        </p:spPr>
        <p:txBody>
          <a:bodyPr wrap="square" rtlCol="0">
            <a:spAutoFit/>
          </a:bodyPr>
          <a:lstStyle/>
          <a:p>
            <a:pPr defTabSz="609585" fontAlgn="base">
              <a:spcBef>
                <a:spcPct val="0"/>
              </a:spcBef>
              <a:spcAft>
                <a:spcPct val="0"/>
              </a:spcAft>
            </a:pPr>
            <a:r>
              <a:rPr lang="en-US" sz="2400">
                <a:solidFill>
                  <a:prstClr val="black"/>
                </a:solidFill>
                <a:latin typeface="Arial Narrow" charset="0"/>
                <a:ea typeface="ＭＳ Ｐゴシック" charset="0"/>
              </a:rPr>
              <a:t>Strong</a:t>
            </a:r>
          </a:p>
        </p:txBody>
      </p:sp>
      <p:sp>
        <p:nvSpPr>
          <p:cNvPr id="12" name="TextBox 11">
            <a:extLst>
              <a:ext uri="{FF2B5EF4-FFF2-40B4-BE49-F238E27FC236}">
                <a16:creationId xmlns:a16="http://schemas.microsoft.com/office/drawing/2014/main" id="{72DBAFC8-2728-0D46-10C9-4B9333D0C148}"/>
              </a:ext>
            </a:extLst>
          </p:cNvPr>
          <p:cNvSpPr txBox="1"/>
          <p:nvPr/>
        </p:nvSpPr>
        <p:spPr>
          <a:xfrm rot="16200000">
            <a:off x="344967" y="4906733"/>
            <a:ext cx="1424763" cy="461665"/>
          </a:xfrm>
          <a:prstGeom prst="rect">
            <a:avLst/>
          </a:prstGeom>
          <a:noFill/>
        </p:spPr>
        <p:txBody>
          <a:bodyPr wrap="square" rtlCol="0">
            <a:spAutoFit/>
          </a:bodyPr>
          <a:lstStyle/>
          <a:p>
            <a:pPr defTabSz="609585" fontAlgn="base">
              <a:spcBef>
                <a:spcPct val="0"/>
              </a:spcBef>
              <a:spcAft>
                <a:spcPct val="0"/>
              </a:spcAft>
            </a:pPr>
            <a:r>
              <a:rPr lang="en-US" sz="2400">
                <a:solidFill>
                  <a:prstClr val="black"/>
                </a:solidFill>
                <a:latin typeface="Arial Narrow" charset="0"/>
                <a:ea typeface="ＭＳ Ｐゴシック" charset="0"/>
              </a:rPr>
              <a:t>Delay</a:t>
            </a:r>
          </a:p>
        </p:txBody>
      </p:sp>
      <p:sp>
        <p:nvSpPr>
          <p:cNvPr id="13" name="TextBox 12">
            <a:extLst>
              <a:ext uri="{FF2B5EF4-FFF2-40B4-BE49-F238E27FC236}">
                <a16:creationId xmlns:a16="http://schemas.microsoft.com/office/drawing/2014/main" id="{A43625D2-7DB6-0B34-D6E1-A7DE2AFB7252}"/>
              </a:ext>
            </a:extLst>
          </p:cNvPr>
          <p:cNvSpPr txBox="1"/>
          <p:nvPr/>
        </p:nvSpPr>
        <p:spPr>
          <a:xfrm rot="16200000">
            <a:off x="253729" y="3217662"/>
            <a:ext cx="1424763" cy="461665"/>
          </a:xfrm>
          <a:prstGeom prst="rect">
            <a:avLst/>
          </a:prstGeom>
          <a:noFill/>
        </p:spPr>
        <p:txBody>
          <a:bodyPr wrap="square" rtlCol="0">
            <a:spAutoFit/>
          </a:bodyPr>
          <a:lstStyle/>
          <a:p>
            <a:pPr defTabSz="609585" fontAlgn="base">
              <a:spcBef>
                <a:spcPct val="0"/>
              </a:spcBef>
              <a:spcAft>
                <a:spcPct val="0"/>
              </a:spcAft>
            </a:pPr>
            <a:r>
              <a:rPr lang="en-US" sz="2400">
                <a:solidFill>
                  <a:prstClr val="black"/>
                </a:solidFill>
                <a:latin typeface="Arial Narrow" charset="0"/>
                <a:ea typeface="ＭＳ Ｐゴシック" charset="0"/>
              </a:rPr>
              <a:t>Now</a:t>
            </a:r>
          </a:p>
        </p:txBody>
      </p:sp>
      <p:graphicFrame>
        <p:nvGraphicFramePr>
          <p:cNvPr id="15" name="Diagram 14">
            <a:extLst>
              <a:ext uri="{FF2B5EF4-FFF2-40B4-BE49-F238E27FC236}">
                <a16:creationId xmlns:a16="http://schemas.microsoft.com/office/drawing/2014/main" id="{31B296D1-18AB-0A3A-85ED-F8A462764591}"/>
              </a:ext>
            </a:extLst>
          </p:cNvPr>
          <p:cNvGraphicFramePr/>
          <p:nvPr/>
        </p:nvGraphicFramePr>
        <p:xfrm>
          <a:off x="4250691" y="2482688"/>
          <a:ext cx="8127999" cy="36321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C79998EF-D37F-1D7A-7ABB-A7BE6A766192}"/>
              </a:ext>
            </a:extLst>
          </p:cNvPr>
          <p:cNvSpPr txBox="1"/>
          <p:nvPr/>
        </p:nvSpPr>
        <p:spPr>
          <a:xfrm>
            <a:off x="5965372" y="1828801"/>
            <a:ext cx="4368800" cy="461665"/>
          </a:xfrm>
          <a:prstGeom prst="rect">
            <a:avLst/>
          </a:prstGeom>
          <a:noFill/>
        </p:spPr>
        <p:txBody>
          <a:bodyPr wrap="square" rtlCol="0">
            <a:spAutoFit/>
          </a:bodyPr>
          <a:lstStyle/>
          <a:p>
            <a:pPr defTabSz="609585" fontAlgn="base">
              <a:spcBef>
                <a:spcPct val="0"/>
              </a:spcBef>
              <a:spcAft>
                <a:spcPct val="0"/>
              </a:spcAft>
            </a:pPr>
            <a:r>
              <a:rPr lang="en-US" sz="2400" b="1">
                <a:solidFill>
                  <a:prstClr val="black"/>
                </a:solidFill>
                <a:latin typeface="Arial Narrow" charset="0"/>
                <a:ea typeface="ＭＳ Ｐゴシック" charset="0"/>
              </a:rPr>
              <a:t>Factors for less labor demand</a:t>
            </a:r>
          </a:p>
        </p:txBody>
      </p:sp>
    </p:spTree>
    <p:extLst>
      <p:ext uri="{BB962C8B-B14F-4D97-AF65-F5344CB8AC3E}">
        <p14:creationId xmlns:p14="http://schemas.microsoft.com/office/powerpoint/2010/main" val="2520232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7DBDC-291F-18BB-895B-2C21A8FB7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99FCB-3314-134D-BD68-010C8BB6496B}"/>
              </a:ext>
            </a:extLst>
          </p:cNvPr>
          <p:cNvSpPr>
            <a:spLocks noGrp="1"/>
          </p:cNvSpPr>
          <p:nvPr>
            <p:ph type="title"/>
          </p:nvPr>
        </p:nvSpPr>
        <p:spPr/>
        <p:txBody>
          <a:bodyPr>
            <a:noAutofit/>
          </a:bodyPr>
          <a:lstStyle/>
          <a:p>
            <a:r>
              <a:rPr lang="en-US" sz="3200"/>
              <a:t>US wage growth continues to outpace inflation </a:t>
            </a:r>
          </a:p>
        </p:txBody>
      </p:sp>
      <p:sp>
        <p:nvSpPr>
          <p:cNvPr id="5" name="Slide Number Placeholder 4">
            <a:extLst>
              <a:ext uri="{FF2B5EF4-FFF2-40B4-BE49-F238E27FC236}">
                <a16:creationId xmlns:a16="http://schemas.microsoft.com/office/drawing/2014/main" id="{B8046969-12B8-4030-2910-35EA518BA857}"/>
              </a:ext>
            </a:extLst>
          </p:cNvPr>
          <p:cNvSpPr>
            <a:spLocks noGrp="1"/>
          </p:cNvSpPr>
          <p:nvPr>
            <p:ph type="sldNum" sz="quarter" idx="4"/>
          </p:nvPr>
        </p:nvSpPr>
        <p:spPr>
          <a:xfrm>
            <a:off x="11609924" y="6450366"/>
            <a:ext cx="484049" cy="365125"/>
          </a:xfrm>
        </p:spPr>
        <p:txBody>
          <a:bodyPr/>
          <a:lstStyle/>
          <a:p>
            <a:pPr defTabSz="609570" fontAlgn="base">
              <a:spcBef>
                <a:spcPct val="0"/>
              </a:spcBef>
              <a:spcAft>
                <a:spcPct val="0"/>
              </a:spcAft>
              <a:defRPr/>
            </a:pPr>
            <a:fld id="{45B1A0FD-05CC-1141-8FC9-66EE5DE21228}" type="slidenum">
              <a:rPr lang="en-US">
                <a:latin typeface="Arial Narrow"/>
                <a:ea typeface="ＭＳ Ｐゴシック" charset="0"/>
              </a:rPr>
              <a:pPr defTabSz="609570" fontAlgn="base">
                <a:spcBef>
                  <a:spcPct val="0"/>
                </a:spcBef>
                <a:spcAft>
                  <a:spcPct val="0"/>
                </a:spcAft>
                <a:defRPr/>
              </a:pPr>
              <a:t>38</a:t>
            </a:fld>
            <a:endParaRPr lang="en-US">
              <a:latin typeface="Arial Narrow"/>
              <a:ea typeface="ＭＳ Ｐゴシック" charset="0"/>
            </a:endParaRPr>
          </a:p>
        </p:txBody>
      </p:sp>
      <p:sp>
        <p:nvSpPr>
          <p:cNvPr id="3" name="TextBox 2">
            <a:extLst>
              <a:ext uri="{FF2B5EF4-FFF2-40B4-BE49-F238E27FC236}">
                <a16:creationId xmlns:a16="http://schemas.microsoft.com/office/drawing/2014/main" id="{895E65D3-29E0-5CD3-D645-5196E41071C5}"/>
              </a:ext>
            </a:extLst>
          </p:cNvPr>
          <p:cNvSpPr txBox="1"/>
          <p:nvPr/>
        </p:nvSpPr>
        <p:spPr>
          <a:xfrm>
            <a:off x="991673" y="6444333"/>
            <a:ext cx="1303562" cy="276999"/>
          </a:xfrm>
          <a:prstGeom prst="rect">
            <a:avLst/>
          </a:prstGeom>
          <a:noFill/>
        </p:spPr>
        <p:txBody>
          <a:bodyPr wrap="none" rtlCol="0">
            <a:spAutoFit/>
          </a:bodyPr>
          <a:lstStyle/>
          <a:p>
            <a:pPr defTabSz="609585" fontAlgn="base">
              <a:spcBef>
                <a:spcPct val="0"/>
              </a:spcBef>
              <a:spcAft>
                <a:spcPct val="0"/>
              </a:spcAft>
              <a:defRPr/>
            </a:pPr>
            <a:r>
              <a:rPr lang="en-US" sz="1200">
                <a:solidFill>
                  <a:prstClr val="black"/>
                </a:solidFill>
                <a:latin typeface="Arial Narrow" charset="0"/>
                <a:ea typeface="ＭＳ Ｐゴシック" charset="0"/>
              </a:rPr>
              <a:t>Source: BLS, Haver</a:t>
            </a:r>
          </a:p>
        </p:txBody>
      </p:sp>
      <p:pic>
        <p:nvPicPr>
          <p:cNvPr id="6" name="Content Placeholder 5">
            <a:extLst>
              <a:ext uri="{FF2B5EF4-FFF2-40B4-BE49-F238E27FC236}">
                <a16:creationId xmlns:a16="http://schemas.microsoft.com/office/drawing/2014/main" id="{2503798B-3F27-12AE-8934-9D3E736F2176}"/>
              </a:ext>
            </a:extLst>
          </p:cNvPr>
          <p:cNvPicPr>
            <a:picLocks noGrp="1" noChangeAspect="1"/>
          </p:cNvPicPr>
          <p:nvPr>
            <p:ph idx="1"/>
          </p:nvPr>
        </p:nvPicPr>
        <p:blipFill>
          <a:blip r:embed="rId2"/>
          <a:stretch>
            <a:fillRect/>
          </a:stretch>
        </p:blipFill>
        <p:spPr>
          <a:xfrm>
            <a:off x="0" y="1684856"/>
            <a:ext cx="12191040" cy="4838821"/>
          </a:xfrm>
          <a:prstGeom prst="rect">
            <a:avLst/>
          </a:prstGeom>
        </p:spPr>
      </p:pic>
    </p:spTree>
    <p:extLst>
      <p:ext uri="{BB962C8B-B14F-4D97-AF65-F5344CB8AC3E}">
        <p14:creationId xmlns:p14="http://schemas.microsoft.com/office/powerpoint/2010/main" val="1139106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4050-BE2D-4EF6-4C67-4F7C10A68C2C}"/>
              </a:ext>
            </a:extLst>
          </p:cNvPr>
          <p:cNvSpPr>
            <a:spLocks noGrp="1"/>
          </p:cNvSpPr>
          <p:nvPr>
            <p:ph type="title"/>
          </p:nvPr>
        </p:nvSpPr>
        <p:spPr/>
        <p:txBody>
          <a:bodyPr/>
          <a:lstStyle/>
          <a:p>
            <a:r>
              <a:rPr lang="en-US"/>
              <a:t>KS nominal wages are falling behind the US</a:t>
            </a:r>
          </a:p>
        </p:txBody>
      </p:sp>
      <p:sp>
        <p:nvSpPr>
          <p:cNvPr id="5" name="Slide Number Placeholder 4">
            <a:extLst>
              <a:ext uri="{FF2B5EF4-FFF2-40B4-BE49-F238E27FC236}">
                <a16:creationId xmlns:a16="http://schemas.microsoft.com/office/drawing/2014/main" id="{4FF661FB-98BF-B35C-6056-F32B0DED4D71}"/>
              </a:ext>
            </a:extLst>
          </p:cNvPr>
          <p:cNvSpPr>
            <a:spLocks noGrp="1"/>
          </p:cNvSpPr>
          <p:nvPr>
            <p:ph type="sldNum" sz="quarter" idx="4"/>
          </p:nvPr>
        </p:nvSpPr>
        <p:spPr>
          <a:xfrm>
            <a:off x="11609924" y="6450366"/>
            <a:ext cx="435037"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39</a:t>
            </a:fld>
            <a:endParaRPr lang="en-US">
              <a:ea typeface="ＭＳ Ｐゴシック" charset="0"/>
            </a:endParaRPr>
          </a:p>
        </p:txBody>
      </p:sp>
      <p:sp>
        <p:nvSpPr>
          <p:cNvPr id="9" name="TextBox 2">
            <a:extLst>
              <a:ext uri="{FF2B5EF4-FFF2-40B4-BE49-F238E27FC236}">
                <a16:creationId xmlns:a16="http://schemas.microsoft.com/office/drawing/2014/main" id="{41ABEC9D-07B2-9D9B-50BC-B2D3868FBE31}"/>
              </a:ext>
            </a:extLst>
          </p:cNvPr>
          <p:cNvSpPr txBox="1"/>
          <p:nvPr/>
        </p:nvSpPr>
        <p:spPr>
          <a:xfrm>
            <a:off x="1" y="6550225"/>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15" name="Content Placeholder 14">
            <a:extLst>
              <a:ext uri="{FF2B5EF4-FFF2-40B4-BE49-F238E27FC236}">
                <a16:creationId xmlns:a16="http://schemas.microsoft.com/office/drawing/2014/main" id="{5DF3BFDA-C71A-3368-B344-68353E7CF9C3}"/>
              </a:ext>
            </a:extLst>
          </p:cNvPr>
          <p:cNvPicPr>
            <a:picLocks noGrp="1" noChangeAspect="1"/>
          </p:cNvPicPr>
          <p:nvPr>
            <p:ph idx="1"/>
          </p:nvPr>
        </p:nvPicPr>
        <p:blipFill>
          <a:blip r:embed="rId3"/>
          <a:stretch>
            <a:fillRect/>
          </a:stretch>
        </p:blipFill>
        <p:spPr>
          <a:xfrm>
            <a:off x="71934" y="1629594"/>
            <a:ext cx="5660508" cy="4989833"/>
          </a:xfrm>
          <a:prstGeom prst="rect">
            <a:avLst/>
          </a:prstGeom>
        </p:spPr>
      </p:pic>
      <p:pic>
        <p:nvPicPr>
          <p:cNvPr id="16" name="Picture 15">
            <a:extLst>
              <a:ext uri="{FF2B5EF4-FFF2-40B4-BE49-F238E27FC236}">
                <a16:creationId xmlns:a16="http://schemas.microsoft.com/office/drawing/2014/main" id="{823D51C4-55B3-0FEA-D93B-3A0BAC8DDBA7}"/>
              </a:ext>
            </a:extLst>
          </p:cNvPr>
          <p:cNvPicPr>
            <a:picLocks noChangeAspect="1"/>
          </p:cNvPicPr>
          <p:nvPr/>
        </p:nvPicPr>
        <p:blipFill>
          <a:blip r:embed="rId4"/>
          <a:stretch>
            <a:fillRect/>
          </a:stretch>
        </p:blipFill>
        <p:spPr>
          <a:xfrm>
            <a:off x="5762346" y="1647952"/>
            <a:ext cx="6429655" cy="5048075"/>
          </a:xfrm>
          <a:prstGeom prst="rect">
            <a:avLst/>
          </a:prstGeom>
        </p:spPr>
      </p:pic>
    </p:spTree>
    <p:extLst>
      <p:ext uri="{BB962C8B-B14F-4D97-AF65-F5344CB8AC3E}">
        <p14:creationId xmlns:p14="http://schemas.microsoft.com/office/powerpoint/2010/main" val="217893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4470A-C0DC-2479-F7FA-7A255B0E9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2BB1D-C695-D4BC-C403-63875E50B7F9}"/>
              </a:ext>
            </a:extLst>
          </p:cNvPr>
          <p:cNvSpPr>
            <a:spLocks noGrp="1"/>
          </p:cNvSpPr>
          <p:nvPr>
            <p:ph type="ctrTitle"/>
          </p:nvPr>
        </p:nvSpPr>
        <p:spPr>
          <a:xfrm>
            <a:off x="914400" y="1667605"/>
            <a:ext cx="6330731" cy="1470025"/>
          </a:xfrm>
        </p:spPr>
        <p:txBody>
          <a:bodyPr/>
          <a:lstStyle/>
          <a:p>
            <a:r>
              <a:rPr lang="en-US" b="1">
                <a:solidFill>
                  <a:srgbClr val="897C6E"/>
                </a:solidFill>
              </a:rPr>
              <a:t>Manufacturing</a:t>
            </a:r>
            <a:r>
              <a:rPr lang="en-US"/>
              <a:t> – Built to Last?</a:t>
            </a:r>
          </a:p>
        </p:txBody>
      </p:sp>
      <p:sp>
        <p:nvSpPr>
          <p:cNvPr id="3" name="Subtitle 2">
            <a:extLst>
              <a:ext uri="{FF2B5EF4-FFF2-40B4-BE49-F238E27FC236}">
                <a16:creationId xmlns:a16="http://schemas.microsoft.com/office/drawing/2014/main" id="{445068D7-299E-FF6B-7806-5EEC6AB3DB1F}"/>
              </a:ext>
            </a:extLst>
          </p:cNvPr>
          <p:cNvSpPr>
            <a:spLocks noGrp="1"/>
          </p:cNvSpPr>
          <p:nvPr>
            <p:ph type="subTitle" idx="1"/>
          </p:nvPr>
        </p:nvSpPr>
        <p:spPr>
          <a:xfrm>
            <a:off x="914400" y="3423379"/>
            <a:ext cx="6220171" cy="1752600"/>
          </a:xfrm>
        </p:spPr>
        <p:txBody>
          <a:bodyPr/>
          <a:lstStyle/>
          <a:p>
            <a:r>
              <a:rPr lang="en-US"/>
              <a:t>Examining whether strong production data signals sustained growth or temporary resilience.</a:t>
            </a:r>
          </a:p>
        </p:txBody>
      </p:sp>
      <p:sp>
        <p:nvSpPr>
          <p:cNvPr id="9" name="Rectangle 8">
            <a:extLst>
              <a:ext uri="{FF2B5EF4-FFF2-40B4-BE49-F238E27FC236}">
                <a16:creationId xmlns:a16="http://schemas.microsoft.com/office/drawing/2014/main" id="{BFA5ACC7-AD6C-093C-7DF2-48D9A5F06C29}"/>
              </a:ext>
            </a:extLst>
          </p:cNvPr>
          <p:cNvSpPr/>
          <p:nvPr/>
        </p:nvSpPr>
        <p:spPr>
          <a:xfrm>
            <a:off x="2" y="289301"/>
            <a:ext cx="12191999" cy="1392720"/>
          </a:xfrm>
          <a:prstGeom prst="rect">
            <a:avLst/>
          </a:prstGeom>
          <a:solidFill>
            <a:srgbClr val="897C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endParaRPr lang="en-US" sz="2400">
              <a:solidFill>
                <a:prstClr val="white"/>
              </a:solidFill>
              <a:latin typeface="Aptos" panose="02110004020202020204"/>
            </a:endParaRPr>
          </a:p>
        </p:txBody>
      </p:sp>
      <p:grpSp>
        <p:nvGrpSpPr>
          <p:cNvPr id="4" name="Group 3">
            <a:extLst>
              <a:ext uri="{FF2B5EF4-FFF2-40B4-BE49-F238E27FC236}">
                <a16:creationId xmlns:a16="http://schemas.microsoft.com/office/drawing/2014/main" id="{444A428B-24AA-7549-F17C-8FDC0BE714F8}"/>
              </a:ext>
            </a:extLst>
          </p:cNvPr>
          <p:cNvGrpSpPr/>
          <p:nvPr/>
        </p:nvGrpSpPr>
        <p:grpSpPr>
          <a:xfrm>
            <a:off x="7783034" y="2872149"/>
            <a:ext cx="3494567" cy="2606272"/>
            <a:chOff x="526312" y="4290237"/>
            <a:chExt cx="1015413" cy="799685"/>
          </a:xfrm>
          <a:solidFill>
            <a:srgbClr val="897C6E"/>
          </a:solidFill>
        </p:grpSpPr>
        <p:pic>
          <p:nvPicPr>
            <p:cNvPr id="6" name="Graphic 5" descr="Taxi with solid fill">
              <a:extLst>
                <a:ext uri="{FF2B5EF4-FFF2-40B4-BE49-F238E27FC236}">
                  <a16:creationId xmlns:a16="http://schemas.microsoft.com/office/drawing/2014/main" id="{3BA8BE08-CE98-5DDA-6D91-1764B4E72E34}"/>
                </a:ext>
              </a:extLst>
            </p:cNvPr>
            <p:cNvPicPr>
              <a:picLocks noChangeAspect="1"/>
            </p:cNvPicPr>
            <p:nvPr/>
          </p:nvPicPr>
          <p:blipFill>
            <a:blip r:embed="rId2">
              <a:extLst>
                <a:ext uri="{96DAC541-7B7A-43D3-8B79-37D633B846F1}">
                  <asvg:svgBlip xmlns:asvg="http://schemas.microsoft.com/office/drawing/2016/SVG/main" r:embed="rId3"/>
                </a:ext>
              </a:extLst>
            </a:blip>
            <a:srcRect t="23011"/>
            <a:stretch>
              <a:fillRect/>
            </a:stretch>
          </p:blipFill>
          <p:spPr>
            <a:xfrm>
              <a:off x="583904" y="4385929"/>
              <a:ext cx="914400" cy="703993"/>
            </a:xfrm>
            <a:prstGeom prst="rect">
              <a:avLst/>
            </a:prstGeom>
          </p:spPr>
        </p:pic>
        <p:cxnSp>
          <p:nvCxnSpPr>
            <p:cNvPr id="7" name="Straight Connector 6">
              <a:extLst>
                <a:ext uri="{FF2B5EF4-FFF2-40B4-BE49-F238E27FC236}">
                  <a16:creationId xmlns:a16="http://schemas.microsoft.com/office/drawing/2014/main" id="{3DED9664-C728-FDA5-0A2F-2A8F6457C2F9}"/>
                </a:ext>
              </a:extLst>
            </p:cNvPr>
            <p:cNvCxnSpPr/>
            <p:nvPr/>
          </p:nvCxnSpPr>
          <p:spPr>
            <a:xfrm flipH="1">
              <a:off x="526312" y="4290237"/>
              <a:ext cx="164804" cy="728330"/>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BA580054-1A62-F98B-C970-3289278440F4}"/>
                </a:ext>
              </a:extLst>
            </p:cNvPr>
            <p:cNvCxnSpPr>
              <a:cxnSpLocks/>
            </p:cNvCxnSpPr>
            <p:nvPr/>
          </p:nvCxnSpPr>
          <p:spPr>
            <a:xfrm>
              <a:off x="1400840" y="4296400"/>
              <a:ext cx="140885" cy="716003"/>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03344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D5A18-E2D9-9DC1-FFEB-63D30AAB1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5B8AC-8EBF-2B1B-B7A6-F54A1D8CAE4D}"/>
              </a:ext>
            </a:extLst>
          </p:cNvPr>
          <p:cNvSpPr>
            <a:spLocks noGrp="1"/>
          </p:cNvSpPr>
          <p:nvPr>
            <p:ph type="title"/>
          </p:nvPr>
        </p:nvSpPr>
        <p:spPr/>
        <p:txBody>
          <a:bodyPr>
            <a:normAutofit/>
          </a:bodyPr>
          <a:lstStyle/>
          <a:p>
            <a:r>
              <a:rPr lang="en-US" sz="3733">
                <a:latin typeface="Arial"/>
                <a:cs typeface="Arial"/>
              </a:rPr>
              <a:t>Expectations remain positive for most firms</a:t>
            </a:r>
          </a:p>
        </p:txBody>
      </p:sp>
      <p:sp>
        <p:nvSpPr>
          <p:cNvPr id="5" name="Slide Number Placeholder 4">
            <a:extLst>
              <a:ext uri="{FF2B5EF4-FFF2-40B4-BE49-F238E27FC236}">
                <a16:creationId xmlns:a16="http://schemas.microsoft.com/office/drawing/2014/main" id="{82D3B07F-9176-413D-AC53-629006D45681}"/>
              </a:ext>
            </a:extLst>
          </p:cNvPr>
          <p:cNvSpPr>
            <a:spLocks noGrp="1"/>
          </p:cNvSpPr>
          <p:nvPr>
            <p:ph type="sldNum" sz="quarter" idx="4"/>
          </p:nvPr>
        </p:nvSpPr>
        <p:spPr>
          <a:xfrm>
            <a:off x="11609924" y="6413770"/>
            <a:ext cx="454080"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41</a:t>
            </a:fld>
            <a:endParaRPr lang="en-US">
              <a:ea typeface="ＭＳ Ｐゴシック" charset="0"/>
            </a:endParaRPr>
          </a:p>
        </p:txBody>
      </p:sp>
      <p:sp>
        <p:nvSpPr>
          <p:cNvPr id="13" name="TextBox 13">
            <a:extLst>
              <a:ext uri="{FF2B5EF4-FFF2-40B4-BE49-F238E27FC236}">
                <a16:creationId xmlns:a16="http://schemas.microsoft.com/office/drawing/2014/main" id="{1AC404A3-A43D-328B-A07B-B67EBF8E49CD}"/>
              </a:ext>
            </a:extLst>
          </p:cNvPr>
          <p:cNvSpPr txBox="1"/>
          <p:nvPr/>
        </p:nvSpPr>
        <p:spPr>
          <a:xfrm>
            <a:off x="1" y="6550225"/>
            <a:ext cx="5968004"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Narrow"/>
                <a:ea typeface="+mn-ea"/>
                <a:cs typeface="+mn-cs"/>
              </a:defRPr>
            </a:lvl1pPr>
            <a:lvl2pPr marL="457200" indent="0" algn="l" defTabSz="914400" rtl="0" eaLnBrk="1" latinLnBrk="0" hangingPunct="1">
              <a:defRPr sz="1800" kern="1200">
                <a:solidFill>
                  <a:sysClr val="windowText" lastClr="000000"/>
                </a:solidFill>
                <a:latin typeface="Arial Narrow"/>
                <a:ea typeface="+mn-ea"/>
                <a:cs typeface="+mn-cs"/>
              </a:defRPr>
            </a:lvl2pPr>
            <a:lvl3pPr marL="914400" indent="0" algn="l" defTabSz="914400" rtl="0" eaLnBrk="1" latinLnBrk="0" hangingPunct="1">
              <a:defRPr sz="1800" kern="1200">
                <a:solidFill>
                  <a:sysClr val="windowText" lastClr="000000"/>
                </a:solidFill>
                <a:latin typeface="Arial Narrow"/>
                <a:ea typeface="+mn-ea"/>
                <a:cs typeface="+mn-cs"/>
              </a:defRPr>
            </a:lvl3pPr>
            <a:lvl4pPr marL="1371600" indent="0" algn="l" defTabSz="914400" rtl="0" eaLnBrk="1" latinLnBrk="0" hangingPunct="1">
              <a:defRPr sz="1800" kern="1200">
                <a:solidFill>
                  <a:sysClr val="windowText" lastClr="000000"/>
                </a:solidFill>
                <a:latin typeface="Arial Narrow"/>
                <a:ea typeface="+mn-ea"/>
                <a:cs typeface="+mn-cs"/>
              </a:defRPr>
            </a:lvl4pPr>
            <a:lvl5pPr marL="1828800" indent="0" algn="l" defTabSz="914400" rtl="0" eaLnBrk="1" latinLnBrk="0" hangingPunct="1">
              <a:defRPr sz="1800" kern="1200">
                <a:solidFill>
                  <a:sysClr val="windowText" lastClr="000000"/>
                </a:solidFill>
                <a:latin typeface="Arial Narrow"/>
                <a:ea typeface="+mn-ea"/>
                <a:cs typeface="+mn-cs"/>
              </a:defRPr>
            </a:lvl5pPr>
            <a:lvl6pPr marL="2286000" indent="0" algn="l" defTabSz="914400" rtl="0" eaLnBrk="1" latinLnBrk="0" hangingPunct="1">
              <a:defRPr sz="1800" kern="1200">
                <a:solidFill>
                  <a:sysClr val="windowText" lastClr="000000"/>
                </a:solidFill>
                <a:latin typeface="Arial Narrow"/>
                <a:ea typeface="+mn-ea"/>
                <a:cs typeface="+mn-cs"/>
              </a:defRPr>
            </a:lvl6pPr>
            <a:lvl7pPr marL="2743200" indent="0" algn="l" defTabSz="914400" rtl="0" eaLnBrk="1" latinLnBrk="0" hangingPunct="1">
              <a:defRPr sz="1800" kern="1200">
                <a:solidFill>
                  <a:sysClr val="windowText" lastClr="000000"/>
                </a:solidFill>
                <a:latin typeface="Arial Narrow"/>
                <a:ea typeface="+mn-ea"/>
                <a:cs typeface="+mn-cs"/>
              </a:defRPr>
            </a:lvl7pPr>
            <a:lvl8pPr marL="3200400" indent="0" algn="l" defTabSz="914400" rtl="0" eaLnBrk="1" latinLnBrk="0" hangingPunct="1">
              <a:defRPr sz="1800" kern="1200">
                <a:solidFill>
                  <a:sysClr val="windowText" lastClr="000000"/>
                </a:solidFill>
                <a:latin typeface="Arial Narrow"/>
                <a:ea typeface="+mn-ea"/>
                <a:cs typeface="+mn-cs"/>
              </a:defRPr>
            </a:lvl8pPr>
            <a:lvl9pPr marL="3657600" indent="0" algn="l" defTabSz="914400" rtl="0" eaLnBrk="1" latinLnBrk="0" hangingPunct="1">
              <a:defRPr sz="1800" kern="1200">
                <a:solidFill>
                  <a:sysClr val="windowText" lastClr="000000"/>
                </a:solidFill>
                <a:latin typeface="Arial Narrow"/>
                <a:ea typeface="+mn-ea"/>
                <a:cs typeface="+mn-cs"/>
              </a:defRPr>
            </a:lvl9pPr>
          </a:lstStyle>
          <a:p>
            <a:pPr defTabSz="1219170">
              <a:defRPr/>
            </a:pPr>
            <a:r>
              <a:rPr lang="en-US" sz="1200"/>
              <a:t>Source: KC FED Survey, Haver</a:t>
            </a:r>
          </a:p>
        </p:txBody>
      </p:sp>
      <p:pic>
        <p:nvPicPr>
          <p:cNvPr id="7" name="Picture 6">
            <a:extLst>
              <a:ext uri="{FF2B5EF4-FFF2-40B4-BE49-F238E27FC236}">
                <a16:creationId xmlns:a16="http://schemas.microsoft.com/office/drawing/2014/main" id="{53D823D6-726B-50A8-4D84-ED256D662303}"/>
              </a:ext>
            </a:extLst>
          </p:cNvPr>
          <p:cNvPicPr>
            <a:picLocks noChangeAspect="1"/>
          </p:cNvPicPr>
          <p:nvPr/>
        </p:nvPicPr>
        <p:blipFill>
          <a:blip r:embed="rId2"/>
          <a:stretch>
            <a:fillRect/>
          </a:stretch>
        </p:blipFill>
        <p:spPr>
          <a:xfrm>
            <a:off x="6043493" y="1637239"/>
            <a:ext cx="6148508" cy="5141656"/>
          </a:xfrm>
          <a:prstGeom prst="rect">
            <a:avLst/>
          </a:prstGeom>
        </p:spPr>
      </p:pic>
      <p:pic>
        <p:nvPicPr>
          <p:cNvPr id="8" name="Picture 7">
            <a:extLst>
              <a:ext uri="{FF2B5EF4-FFF2-40B4-BE49-F238E27FC236}">
                <a16:creationId xmlns:a16="http://schemas.microsoft.com/office/drawing/2014/main" id="{650D74F5-D82A-6C09-C5CB-3BE5FDAE259B}"/>
              </a:ext>
            </a:extLst>
          </p:cNvPr>
          <p:cNvPicPr>
            <a:picLocks noChangeAspect="1"/>
          </p:cNvPicPr>
          <p:nvPr/>
        </p:nvPicPr>
        <p:blipFill>
          <a:blip r:embed="rId3"/>
          <a:stretch>
            <a:fillRect/>
          </a:stretch>
        </p:blipFill>
        <p:spPr>
          <a:xfrm>
            <a:off x="22036" y="1612116"/>
            <a:ext cx="5945969" cy="4984217"/>
          </a:xfrm>
          <a:prstGeom prst="rect">
            <a:avLst/>
          </a:prstGeom>
        </p:spPr>
      </p:pic>
    </p:spTree>
    <p:extLst>
      <p:ext uri="{BB962C8B-B14F-4D97-AF65-F5344CB8AC3E}">
        <p14:creationId xmlns:p14="http://schemas.microsoft.com/office/powerpoint/2010/main" val="3467002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0DF5-8F6B-20C0-90AC-8F803E5A5BE0}"/>
              </a:ext>
            </a:extLst>
          </p:cNvPr>
          <p:cNvSpPr>
            <a:spLocks noGrp="1"/>
          </p:cNvSpPr>
          <p:nvPr>
            <p:ph type="title"/>
          </p:nvPr>
        </p:nvSpPr>
        <p:spPr>
          <a:xfrm>
            <a:off x="838200" y="668459"/>
            <a:ext cx="10515600" cy="1003300"/>
          </a:xfrm>
        </p:spPr>
        <p:txBody>
          <a:bodyPr>
            <a:noAutofit/>
          </a:bodyPr>
          <a:lstStyle/>
          <a:p>
            <a:r>
              <a:rPr lang="en-US" sz="3733"/>
              <a:t>KS exports have more global exposure </a:t>
            </a:r>
          </a:p>
        </p:txBody>
      </p:sp>
      <p:sp>
        <p:nvSpPr>
          <p:cNvPr id="12" name="TextBox 11">
            <a:extLst>
              <a:ext uri="{FF2B5EF4-FFF2-40B4-BE49-F238E27FC236}">
                <a16:creationId xmlns:a16="http://schemas.microsoft.com/office/drawing/2014/main" id="{D2F31BEE-6E65-04E9-D0ED-BD41B29E2FFE}"/>
              </a:ext>
            </a:extLst>
          </p:cNvPr>
          <p:cNvSpPr txBox="1"/>
          <p:nvPr/>
        </p:nvSpPr>
        <p:spPr>
          <a:xfrm>
            <a:off x="0" y="6550225"/>
            <a:ext cx="1455848" cy="276999"/>
          </a:xfrm>
          <a:prstGeom prst="rect">
            <a:avLst/>
          </a:prstGeom>
          <a:noFill/>
        </p:spPr>
        <p:txBody>
          <a:bodyPr wrap="none" rtlCol="0">
            <a:spAutoFit/>
          </a:bodyPr>
          <a:lstStyle/>
          <a:p>
            <a:pPr defTabSz="609585" fontAlgn="base">
              <a:spcBef>
                <a:spcPct val="0"/>
              </a:spcBef>
              <a:spcAft>
                <a:spcPct val="0"/>
              </a:spcAft>
              <a:defRPr/>
            </a:pPr>
            <a:r>
              <a:rPr lang="en-US" sz="1200">
                <a:solidFill>
                  <a:prstClr val="black"/>
                </a:solidFill>
                <a:latin typeface="Arial Narrow" charset="0"/>
                <a:ea typeface="ＭＳ Ｐゴシック" charset="0"/>
              </a:rPr>
              <a:t>Source: Census Haver</a:t>
            </a:r>
          </a:p>
        </p:txBody>
      </p:sp>
      <p:sp>
        <p:nvSpPr>
          <p:cNvPr id="7" name="TextBox 6">
            <a:extLst>
              <a:ext uri="{FF2B5EF4-FFF2-40B4-BE49-F238E27FC236}">
                <a16:creationId xmlns:a16="http://schemas.microsoft.com/office/drawing/2014/main" id="{B98CD332-2815-D321-5B27-A9913B8CC337}"/>
              </a:ext>
            </a:extLst>
          </p:cNvPr>
          <p:cNvSpPr txBox="1"/>
          <p:nvPr/>
        </p:nvSpPr>
        <p:spPr>
          <a:xfrm>
            <a:off x="2487950" y="1671760"/>
            <a:ext cx="1029449" cy="461665"/>
          </a:xfrm>
          <a:prstGeom prst="rect">
            <a:avLst/>
          </a:prstGeom>
          <a:noFill/>
        </p:spPr>
        <p:txBody>
          <a:bodyPr wrap="none" rtlCol="0">
            <a:spAutoFit/>
          </a:bodyPr>
          <a:lstStyle/>
          <a:p>
            <a:pPr defTabSz="609585" fontAlgn="base">
              <a:spcBef>
                <a:spcPct val="0"/>
              </a:spcBef>
              <a:spcAft>
                <a:spcPct val="0"/>
              </a:spcAft>
              <a:defRPr/>
            </a:pPr>
            <a:r>
              <a:rPr lang="en-US" sz="2400">
                <a:solidFill>
                  <a:prstClr val="black"/>
                </a:solidFill>
                <a:latin typeface="Arial Narrow" charset="0"/>
                <a:ea typeface="ＭＳ Ｐゴシック" charset="0"/>
              </a:rPr>
              <a:t>Kansas</a:t>
            </a:r>
          </a:p>
        </p:txBody>
      </p:sp>
      <p:sp>
        <p:nvSpPr>
          <p:cNvPr id="8" name="TextBox 7">
            <a:extLst>
              <a:ext uri="{FF2B5EF4-FFF2-40B4-BE49-F238E27FC236}">
                <a16:creationId xmlns:a16="http://schemas.microsoft.com/office/drawing/2014/main" id="{AFE5384F-C60E-EC6A-D8A9-5587276B688B}"/>
              </a:ext>
            </a:extLst>
          </p:cNvPr>
          <p:cNvSpPr txBox="1"/>
          <p:nvPr/>
        </p:nvSpPr>
        <p:spPr>
          <a:xfrm>
            <a:off x="8454043" y="1671760"/>
            <a:ext cx="1125629" cy="461665"/>
          </a:xfrm>
          <a:prstGeom prst="rect">
            <a:avLst/>
          </a:prstGeom>
          <a:noFill/>
        </p:spPr>
        <p:txBody>
          <a:bodyPr wrap="none" rtlCol="0">
            <a:spAutoFit/>
          </a:bodyPr>
          <a:lstStyle/>
          <a:p>
            <a:pPr defTabSz="609585" fontAlgn="base">
              <a:spcBef>
                <a:spcPct val="0"/>
              </a:spcBef>
              <a:spcAft>
                <a:spcPct val="0"/>
              </a:spcAft>
              <a:defRPr/>
            </a:pPr>
            <a:r>
              <a:rPr lang="en-US" sz="2400">
                <a:solidFill>
                  <a:prstClr val="black"/>
                </a:solidFill>
                <a:latin typeface="Arial Narrow" charset="0"/>
                <a:ea typeface="ＭＳ Ｐゴシック" charset="0"/>
              </a:rPr>
              <a:t>Missouri</a:t>
            </a:r>
          </a:p>
        </p:txBody>
      </p:sp>
      <p:pic>
        <p:nvPicPr>
          <p:cNvPr id="6" name="Picture 5">
            <a:extLst>
              <a:ext uri="{FF2B5EF4-FFF2-40B4-BE49-F238E27FC236}">
                <a16:creationId xmlns:a16="http://schemas.microsoft.com/office/drawing/2014/main" id="{55BA6970-F729-7EB9-672E-6B1C045CC57B}"/>
              </a:ext>
            </a:extLst>
          </p:cNvPr>
          <p:cNvPicPr>
            <a:picLocks noChangeAspect="1"/>
          </p:cNvPicPr>
          <p:nvPr/>
        </p:nvPicPr>
        <p:blipFill>
          <a:blip r:embed="rId2"/>
          <a:stretch>
            <a:fillRect/>
          </a:stretch>
        </p:blipFill>
        <p:spPr>
          <a:xfrm>
            <a:off x="53395" y="1664234"/>
            <a:ext cx="5772111" cy="5039879"/>
          </a:xfrm>
          <a:prstGeom prst="rect">
            <a:avLst/>
          </a:prstGeom>
        </p:spPr>
      </p:pic>
      <p:pic>
        <p:nvPicPr>
          <p:cNvPr id="19" name="Content Placeholder 18">
            <a:extLst>
              <a:ext uri="{FF2B5EF4-FFF2-40B4-BE49-F238E27FC236}">
                <a16:creationId xmlns:a16="http://schemas.microsoft.com/office/drawing/2014/main" id="{77B532D1-C028-057A-125B-9BE68203C5F1}"/>
              </a:ext>
            </a:extLst>
          </p:cNvPr>
          <p:cNvPicPr>
            <a:picLocks noGrp="1" noChangeAspect="1"/>
          </p:cNvPicPr>
          <p:nvPr>
            <p:ph idx="1"/>
          </p:nvPr>
        </p:nvPicPr>
        <p:blipFill>
          <a:blip r:embed="rId3"/>
          <a:stretch>
            <a:fillRect/>
          </a:stretch>
        </p:blipFill>
        <p:spPr>
          <a:xfrm>
            <a:off x="5878901" y="1664234"/>
            <a:ext cx="6236735" cy="5127540"/>
          </a:xfrm>
          <a:prstGeom prst="rect">
            <a:avLst/>
          </a:prstGeom>
        </p:spPr>
      </p:pic>
    </p:spTree>
    <p:extLst>
      <p:ext uri="{BB962C8B-B14F-4D97-AF65-F5344CB8AC3E}">
        <p14:creationId xmlns:p14="http://schemas.microsoft.com/office/powerpoint/2010/main" val="81892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E297-4216-A818-CD92-E0607998A1A1}"/>
              </a:ext>
            </a:extLst>
          </p:cNvPr>
          <p:cNvSpPr>
            <a:spLocks noGrp="1"/>
          </p:cNvSpPr>
          <p:nvPr>
            <p:ph type="title"/>
          </p:nvPr>
        </p:nvSpPr>
        <p:spPr/>
        <p:txBody>
          <a:bodyPr>
            <a:normAutofit fontScale="90000"/>
          </a:bodyPr>
          <a:lstStyle/>
          <a:p>
            <a:r>
              <a:rPr lang="en-US"/>
              <a:t>Manufacturing survey – all components are now positive</a:t>
            </a:r>
          </a:p>
        </p:txBody>
      </p:sp>
      <p:sp>
        <p:nvSpPr>
          <p:cNvPr id="5" name="Slide Number Placeholder 4">
            <a:extLst>
              <a:ext uri="{FF2B5EF4-FFF2-40B4-BE49-F238E27FC236}">
                <a16:creationId xmlns:a16="http://schemas.microsoft.com/office/drawing/2014/main" id="{D2E359F1-3838-2936-6721-7FDDF9B87FB7}"/>
              </a:ext>
            </a:extLst>
          </p:cNvPr>
          <p:cNvSpPr>
            <a:spLocks noGrp="1"/>
          </p:cNvSpPr>
          <p:nvPr>
            <p:ph type="sldNum" sz="quarter" idx="4"/>
          </p:nvPr>
        </p:nvSpPr>
        <p:spPr>
          <a:xfrm>
            <a:off x="11494135" y="6450366"/>
            <a:ext cx="476469" cy="365125"/>
          </a:xfrm>
        </p:spPr>
        <p:txBody>
          <a:bodyPr/>
          <a:lstStyle/>
          <a:p>
            <a:pPr defTabSz="609585" fontAlgn="base">
              <a:spcBef>
                <a:spcPct val="0"/>
              </a:spcBef>
              <a:spcAft>
                <a:spcPct val="0"/>
              </a:spcAft>
            </a:pPr>
            <a:fld id="{07D03D2B-15C7-4C40-9D63-249486A78A83}" type="slidenum">
              <a:rPr lang="en-US">
                <a:ea typeface="ＭＳ Ｐゴシック" charset="0"/>
              </a:rPr>
              <a:pPr defTabSz="609585" fontAlgn="base">
                <a:spcBef>
                  <a:spcPct val="0"/>
                </a:spcBef>
                <a:spcAft>
                  <a:spcPct val="0"/>
                </a:spcAft>
              </a:pPr>
              <a:t>43</a:t>
            </a:fld>
            <a:endParaRPr lang="en-US">
              <a:ea typeface="ＭＳ Ｐゴシック" charset="0"/>
            </a:endParaRPr>
          </a:p>
        </p:txBody>
      </p:sp>
      <p:sp>
        <p:nvSpPr>
          <p:cNvPr id="6" name="Footer Placeholder 5">
            <a:extLst>
              <a:ext uri="{FF2B5EF4-FFF2-40B4-BE49-F238E27FC236}">
                <a16:creationId xmlns:a16="http://schemas.microsoft.com/office/drawing/2014/main" id="{8AEEF1ED-C0CA-346D-26F0-991C1A1368EC}"/>
              </a:ext>
            </a:extLst>
          </p:cNvPr>
          <p:cNvSpPr>
            <a:spLocks noGrp="1"/>
          </p:cNvSpPr>
          <p:nvPr>
            <p:ph type="ftr" sz="quarter" idx="3"/>
          </p:nvPr>
        </p:nvSpPr>
        <p:spPr/>
        <p:txBody>
          <a:bodyPr/>
          <a:lstStyle/>
          <a:p>
            <a:r>
              <a:rPr lang="en-US">
                <a:ea typeface="ＭＳ Ｐゴシック" charset="0"/>
              </a:rPr>
              <a:t>FEDERAL RESERVE BANK OF KANSAS CITY  |</a:t>
            </a:r>
          </a:p>
          <a:p>
            <a:endParaRPr lang="en-US">
              <a:ea typeface="ＭＳ Ｐゴシック" charset="0"/>
            </a:endParaRPr>
          </a:p>
        </p:txBody>
      </p:sp>
      <p:sp>
        <p:nvSpPr>
          <p:cNvPr id="3" name="Content Placeholder 3">
            <a:extLst>
              <a:ext uri="{FF2B5EF4-FFF2-40B4-BE49-F238E27FC236}">
                <a16:creationId xmlns:a16="http://schemas.microsoft.com/office/drawing/2014/main" id="{149ED2CB-0497-EB6F-CA83-EF7C11832454}"/>
              </a:ext>
            </a:extLst>
          </p:cNvPr>
          <p:cNvSpPr txBox="1">
            <a:spLocks/>
          </p:cNvSpPr>
          <p:nvPr/>
        </p:nvSpPr>
        <p:spPr>
          <a:xfrm>
            <a:off x="115696" y="6481418"/>
            <a:ext cx="5181600" cy="303021"/>
          </a:xfrm>
          <a:prstGeom prst="rect">
            <a:avLst/>
          </a:prstGeom>
        </p:spPr>
        <p:txBody>
          <a:bodyPr vert="horz" lIns="121920" tIns="60960" rIns="121920" bIns="60960" rtlCol="0">
            <a:normAutofit/>
          </a:bodyPr>
          <a:lstStyle>
            <a:defPPr>
              <a:defRPr lang="en-US"/>
            </a:defPPr>
            <a:lvl1pPr marL="171450" indent="-171450" algn="l" defTabSz="685800" rtl="0" eaLnBrk="1" fontAlgn="base" latinLnBrk="0" hangingPunct="1">
              <a:lnSpc>
                <a:spcPct val="90000"/>
              </a:lnSpc>
              <a:spcBef>
                <a:spcPts val="750"/>
              </a:spcBef>
              <a:spcAft>
                <a:spcPct val="0"/>
              </a:spcAft>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fontAlgn="base" latinLnBrk="0" hangingPunct="1">
              <a:lnSpc>
                <a:spcPct val="90000"/>
              </a:lnSpc>
              <a:spcBef>
                <a:spcPts val="375"/>
              </a:spcBef>
              <a:spcAft>
                <a:spcPct val="0"/>
              </a:spcAft>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fontAlgn="base" latinLnBrk="0" hangingPunct="1">
              <a:lnSpc>
                <a:spcPct val="90000"/>
              </a:lnSpc>
              <a:spcBef>
                <a:spcPts val="375"/>
              </a:spcBef>
              <a:spcAft>
                <a:spcPct val="0"/>
              </a:spcAft>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auto">
              <a:spcBef>
                <a:spcPts val="1000"/>
              </a:spcBef>
              <a:spcAft>
                <a:spcPts val="0"/>
              </a:spcAft>
              <a:buNone/>
            </a:pPr>
            <a:r>
              <a:rPr lang="en-US" sz="1200">
                <a:latin typeface="Arial Narrow" panose="020B0606020202030204" pitchFamily="34" charset="0"/>
                <a:ea typeface="ＭＳ Ｐゴシック" charset="0"/>
              </a:rPr>
              <a:t>Source: KCFED Manufacturing Survey</a:t>
            </a:r>
          </a:p>
        </p:txBody>
      </p:sp>
      <p:pic>
        <p:nvPicPr>
          <p:cNvPr id="4" name="Picture 3">
            <a:extLst>
              <a:ext uri="{FF2B5EF4-FFF2-40B4-BE49-F238E27FC236}">
                <a16:creationId xmlns:a16="http://schemas.microsoft.com/office/drawing/2014/main" id="{C64BEACC-DAE0-DAA1-0380-B217A041E4B5}"/>
              </a:ext>
            </a:extLst>
          </p:cNvPr>
          <p:cNvPicPr>
            <a:picLocks noChangeAspect="1"/>
          </p:cNvPicPr>
          <p:nvPr/>
        </p:nvPicPr>
        <p:blipFill>
          <a:blip r:embed="rId2"/>
          <a:stretch>
            <a:fillRect/>
          </a:stretch>
        </p:blipFill>
        <p:spPr>
          <a:xfrm>
            <a:off x="0" y="1730402"/>
            <a:ext cx="12192000" cy="4902527"/>
          </a:xfrm>
          <a:prstGeom prst="rect">
            <a:avLst/>
          </a:prstGeom>
        </p:spPr>
      </p:pic>
    </p:spTree>
    <p:extLst>
      <p:ext uri="{BB962C8B-B14F-4D97-AF65-F5344CB8AC3E}">
        <p14:creationId xmlns:p14="http://schemas.microsoft.com/office/powerpoint/2010/main" val="3153399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0DC1-B4A4-C43D-1835-9D635E558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2FFE2B-6932-9B57-A205-03F599B0ABAA}"/>
              </a:ext>
            </a:extLst>
          </p:cNvPr>
          <p:cNvSpPr>
            <a:spLocks noGrp="1"/>
          </p:cNvSpPr>
          <p:nvPr>
            <p:ph type="title"/>
          </p:nvPr>
        </p:nvSpPr>
        <p:spPr/>
        <p:txBody>
          <a:bodyPr/>
          <a:lstStyle/>
          <a:p>
            <a:r>
              <a:rPr lang="en-US"/>
              <a:t>Manufacturing – demand has shifted to low cost </a:t>
            </a:r>
          </a:p>
        </p:txBody>
      </p:sp>
      <p:sp>
        <p:nvSpPr>
          <p:cNvPr id="5" name="Slide Number Placeholder 4">
            <a:extLst>
              <a:ext uri="{FF2B5EF4-FFF2-40B4-BE49-F238E27FC236}">
                <a16:creationId xmlns:a16="http://schemas.microsoft.com/office/drawing/2014/main" id="{23001FC1-565B-7E00-CC47-413C1EEB9F68}"/>
              </a:ext>
            </a:extLst>
          </p:cNvPr>
          <p:cNvSpPr>
            <a:spLocks noGrp="1"/>
          </p:cNvSpPr>
          <p:nvPr>
            <p:ph type="sldNum" sz="quarter" idx="4"/>
          </p:nvPr>
        </p:nvSpPr>
        <p:spPr>
          <a:xfrm>
            <a:off x="11494135" y="6450366"/>
            <a:ext cx="476469" cy="365125"/>
          </a:xfrm>
        </p:spPr>
        <p:txBody>
          <a:bodyPr/>
          <a:lstStyle/>
          <a:p>
            <a:pPr defTabSz="609585" fontAlgn="base">
              <a:spcBef>
                <a:spcPct val="0"/>
              </a:spcBef>
              <a:spcAft>
                <a:spcPct val="0"/>
              </a:spcAft>
            </a:pPr>
            <a:fld id="{07D03D2B-15C7-4C40-9D63-249486A78A83}" type="slidenum">
              <a:rPr lang="en-US">
                <a:ea typeface="ＭＳ Ｐゴシック" charset="0"/>
              </a:rPr>
              <a:pPr defTabSz="609585" fontAlgn="base">
                <a:spcBef>
                  <a:spcPct val="0"/>
                </a:spcBef>
                <a:spcAft>
                  <a:spcPct val="0"/>
                </a:spcAft>
              </a:pPr>
              <a:t>44</a:t>
            </a:fld>
            <a:endParaRPr lang="en-US">
              <a:ea typeface="ＭＳ Ｐゴシック" charset="0"/>
            </a:endParaRPr>
          </a:p>
        </p:txBody>
      </p:sp>
      <p:sp>
        <p:nvSpPr>
          <p:cNvPr id="6" name="Footer Placeholder 5">
            <a:extLst>
              <a:ext uri="{FF2B5EF4-FFF2-40B4-BE49-F238E27FC236}">
                <a16:creationId xmlns:a16="http://schemas.microsoft.com/office/drawing/2014/main" id="{61D58CB1-92DD-B15B-F5E0-BEA67105FCC5}"/>
              </a:ext>
            </a:extLst>
          </p:cNvPr>
          <p:cNvSpPr>
            <a:spLocks noGrp="1"/>
          </p:cNvSpPr>
          <p:nvPr>
            <p:ph type="ftr" sz="quarter" idx="3"/>
          </p:nvPr>
        </p:nvSpPr>
        <p:spPr/>
        <p:txBody>
          <a:bodyPr/>
          <a:lstStyle/>
          <a:p>
            <a:r>
              <a:rPr lang="en-US">
                <a:ea typeface="ＭＳ Ｐゴシック" charset="0"/>
              </a:rPr>
              <a:t>FEDERAL RESERVE BANK OF KANSAS CITY  |</a:t>
            </a:r>
          </a:p>
          <a:p>
            <a:endParaRPr lang="en-US">
              <a:ea typeface="ＭＳ Ｐゴシック" charset="0"/>
            </a:endParaRPr>
          </a:p>
        </p:txBody>
      </p:sp>
      <p:pic>
        <p:nvPicPr>
          <p:cNvPr id="3" name="Picture 2">
            <a:extLst>
              <a:ext uri="{FF2B5EF4-FFF2-40B4-BE49-F238E27FC236}">
                <a16:creationId xmlns:a16="http://schemas.microsoft.com/office/drawing/2014/main" id="{986E3E5E-B6B4-F38F-442A-0CB2C3405601}"/>
              </a:ext>
            </a:extLst>
          </p:cNvPr>
          <p:cNvPicPr>
            <a:picLocks noChangeAspect="1"/>
          </p:cNvPicPr>
          <p:nvPr/>
        </p:nvPicPr>
        <p:blipFill>
          <a:blip r:embed="rId3"/>
          <a:stretch>
            <a:fillRect/>
          </a:stretch>
        </p:blipFill>
        <p:spPr>
          <a:xfrm>
            <a:off x="59604" y="1661463"/>
            <a:ext cx="5866203" cy="4697373"/>
          </a:xfrm>
          <a:prstGeom prst="rect">
            <a:avLst/>
          </a:prstGeom>
        </p:spPr>
      </p:pic>
      <p:pic>
        <p:nvPicPr>
          <p:cNvPr id="7" name="Picture 6">
            <a:extLst>
              <a:ext uri="{FF2B5EF4-FFF2-40B4-BE49-F238E27FC236}">
                <a16:creationId xmlns:a16="http://schemas.microsoft.com/office/drawing/2014/main" id="{B90FF2EB-507C-BCA9-8A68-0D81DCA24560}"/>
              </a:ext>
            </a:extLst>
          </p:cNvPr>
          <p:cNvPicPr>
            <a:picLocks noChangeAspect="1"/>
          </p:cNvPicPr>
          <p:nvPr/>
        </p:nvPicPr>
        <p:blipFill>
          <a:blip r:embed="rId4"/>
          <a:stretch>
            <a:fillRect/>
          </a:stretch>
        </p:blipFill>
        <p:spPr>
          <a:xfrm>
            <a:off x="6096001" y="1666336"/>
            <a:ext cx="6021807" cy="4687633"/>
          </a:xfrm>
          <a:prstGeom prst="rect">
            <a:avLst/>
          </a:prstGeom>
        </p:spPr>
      </p:pic>
      <p:sp>
        <p:nvSpPr>
          <p:cNvPr id="9" name="Content Placeholder 3">
            <a:extLst>
              <a:ext uri="{FF2B5EF4-FFF2-40B4-BE49-F238E27FC236}">
                <a16:creationId xmlns:a16="http://schemas.microsoft.com/office/drawing/2014/main" id="{C337EED4-89C9-4D68-67E2-E1A477BCD5DB}"/>
              </a:ext>
            </a:extLst>
          </p:cNvPr>
          <p:cNvSpPr>
            <a:spLocks noGrp="1"/>
          </p:cNvSpPr>
          <p:nvPr/>
        </p:nvSpPr>
        <p:spPr>
          <a:xfrm>
            <a:off x="0" y="6353968"/>
            <a:ext cx="5181600" cy="303021"/>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base">
              <a:spcBef>
                <a:spcPts val="1000"/>
              </a:spcBef>
              <a:spcAft>
                <a:spcPct val="0"/>
              </a:spcAft>
              <a:buNone/>
            </a:pPr>
            <a:r>
              <a:rPr lang="en-US" sz="1200">
                <a:latin typeface="Aptos"/>
                <a:ea typeface="ＭＳ Ｐゴシック" charset="0"/>
              </a:rPr>
              <a:t>Source: KCFED Manufacturing Survey</a:t>
            </a:r>
          </a:p>
        </p:txBody>
      </p:sp>
      <p:sp>
        <p:nvSpPr>
          <p:cNvPr id="10" name="Content Placeholder 3">
            <a:extLst>
              <a:ext uri="{FF2B5EF4-FFF2-40B4-BE49-F238E27FC236}">
                <a16:creationId xmlns:a16="http://schemas.microsoft.com/office/drawing/2014/main" id="{2348AE63-B2C0-5E92-6661-207180297FE9}"/>
              </a:ext>
            </a:extLst>
          </p:cNvPr>
          <p:cNvSpPr txBox="1">
            <a:spLocks/>
          </p:cNvSpPr>
          <p:nvPr/>
        </p:nvSpPr>
        <p:spPr>
          <a:xfrm>
            <a:off x="6454260" y="6632928"/>
            <a:ext cx="5181600" cy="303021"/>
          </a:xfrm>
          <a:prstGeom prst="rect">
            <a:avLst/>
          </a:prstGeom>
        </p:spPr>
        <p:txBody>
          <a:bodyPr vert="horz" lIns="121920" tIns="60960" rIns="121920" bIns="60960" rtlCol="0">
            <a:normAutofit/>
          </a:bodyPr>
          <a:lstStyle>
            <a:defPPr>
              <a:defRPr lang="en-US"/>
            </a:defPPr>
            <a:lvl1pPr marL="171450" indent="-171450" algn="l" defTabSz="685800" rtl="0" eaLnBrk="1" fontAlgn="base" latinLnBrk="0" hangingPunct="1">
              <a:lnSpc>
                <a:spcPct val="90000"/>
              </a:lnSpc>
              <a:spcBef>
                <a:spcPts val="750"/>
              </a:spcBef>
              <a:spcAft>
                <a:spcPct val="0"/>
              </a:spcAft>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fontAlgn="base" latinLnBrk="0" hangingPunct="1">
              <a:lnSpc>
                <a:spcPct val="90000"/>
              </a:lnSpc>
              <a:spcBef>
                <a:spcPts val="375"/>
              </a:spcBef>
              <a:spcAft>
                <a:spcPct val="0"/>
              </a:spcAft>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fontAlgn="base" latinLnBrk="0" hangingPunct="1">
              <a:lnSpc>
                <a:spcPct val="90000"/>
              </a:lnSpc>
              <a:spcBef>
                <a:spcPts val="375"/>
              </a:spcBef>
              <a:spcAft>
                <a:spcPct val="0"/>
              </a:spcAft>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auto">
              <a:spcBef>
                <a:spcPts val="1000"/>
              </a:spcBef>
              <a:spcAft>
                <a:spcPts val="0"/>
              </a:spcAft>
              <a:buNone/>
            </a:pPr>
            <a:r>
              <a:rPr lang="en-US" sz="933">
                <a:ea typeface="ＭＳ Ｐゴシック" charset="0"/>
              </a:rPr>
              <a:t>NOTE: Bar Shows survey responses from August 2025</a:t>
            </a:r>
          </a:p>
        </p:txBody>
      </p:sp>
    </p:spTree>
    <p:extLst>
      <p:ext uri="{BB962C8B-B14F-4D97-AF65-F5344CB8AC3E}">
        <p14:creationId xmlns:p14="http://schemas.microsoft.com/office/powerpoint/2010/main" val="1059707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5CB50-ED47-BBC6-C754-7AF28FCE8E0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5E5E1F7-0D74-5C3D-2F1D-89A72C01BD44}"/>
              </a:ext>
            </a:extLst>
          </p:cNvPr>
          <p:cNvSpPr>
            <a:spLocks noGrp="1"/>
          </p:cNvSpPr>
          <p:nvPr>
            <p:ph type="title"/>
          </p:nvPr>
        </p:nvSpPr>
        <p:spPr/>
        <p:txBody>
          <a:bodyPr>
            <a:normAutofit fontScale="90000"/>
          </a:bodyPr>
          <a:lstStyle/>
          <a:p>
            <a:r>
              <a:rPr lang="en-US"/>
              <a:t>Globally Connectedness – Is there a Midwest advantage?</a:t>
            </a:r>
          </a:p>
        </p:txBody>
      </p:sp>
      <p:sp>
        <p:nvSpPr>
          <p:cNvPr id="5" name="Slide Number Placeholder 4">
            <a:extLst>
              <a:ext uri="{FF2B5EF4-FFF2-40B4-BE49-F238E27FC236}">
                <a16:creationId xmlns:a16="http://schemas.microsoft.com/office/drawing/2014/main" id="{56C4A9FA-7898-F3F9-FC32-C47252A26296}"/>
              </a:ext>
            </a:extLst>
          </p:cNvPr>
          <p:cNvSpPr>
            <a:spLocks noGrp="1"/>
          </p:cNvSpPr>
          <p:nvPr>
            <p:ph type="sldNum" sz="quarter" idx="4"/>
          </p:nvPr>
        </p:nvSpPr>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45</a:t>
            </a:fld>
            <a:endParaRPr lang="en-US">
              <a:ea typeface="ＭＳ Ｐゴシック" charset="0"/>
            </a:endParaRPr>
          </a:p>
        </p:txBody>
      </p:sp>
      <p:sp>
        <p:nvSpPr>
          <p:cNvPr id="14" name="TextBox 13">
            <a:extLst>
              <a:ext uri="{FF2B5EF4-FFF2-40B4-BE49-F238E27FC236}">
                <a16:creationId xmlns:a16="http://schemas.microsoft.com/office/drawing/2014/main" id="{B47637C5-E8A5-2102-A43C-64B781468C08}"/>
              </a:ext>
            </a:extLst>
          </p:cNvPr>
          <p:cNvSpPr txBox="1"/>
          <p:nvPr/>
        </p:nvSpPr>
        <p:spPr>
          <a:xfrm>
            <a:off x="1122309" y="2991667"/>
            <a:ext cx="4501116" cy="830997"/>
          </a:xfrm>
          <a:prstGeom prst="rect">
            <a:avLst/>
          </a:prstGeom>
          <a:noFill/>
        </p:spPr>
        <p:txBody>
          <a:bodyPr wrap="square" rtlCol="0">
            <a:spAutoFit/>
          </a:bodyPr>
          <a:lstStyle/>
          <a:p>
            <a:pPr marL="380990" indent="-380990" defTabSz="609585" fontAlgn="base">
              <a:spcBef>
                <a:spcPct val="0"/>
              </a:spcBef>
              <a:spcAft>
                <a:spcPct val="0"/>
              </a:spcAft>
              <a:buFont typeface="Arial" panose="020B0604020202020204" pitchFamily="34" charset="0"/>
              <a:buChar char="•"/>
            </a:pPr>
            <a:endParaRPr lang="en-US" sz="2400">
              <a:solidFill>
                <a:prstClr val="black"/>
              </a:solidFill>
              <a:latin typeface="Arial Narrow" charset="0"/>
              <a:ea typeface="ＭＳ Ｐゴシック" charset="0"/>
            </a:endParaRPr>
          </a:p>
          <a:p>
            <a:pPr marL="380990" indent="-380990" defTabSz="609585" fontAlgn="base">
              <a:spcBef>
                <a:spcPct val="0"/>
              </a:spcBef>
              <a:spcAft>
                <a:spcPct val="0"/>
              </a:spcAft>
              <a:buFont typeface="Arial" panose="020B0604020202020204" pitchFamily="34" charset="0"/>
              <a:buChar char="•"/>
            </a:pPr>
            <a:endParaRPr lang="en-US" sz="2400">
              <a:solidFill>
                <a:prstClr val="black"/>
              </a:solidFill>
              <a:latin typeface="Arial Narrow" charset="0"/>
              <a:ea typeface="ＭＳ Ｐゴシック" charset="0"/>
            </a:endParaRPr>
          </a:p>
        </p:txBody>
      </p:sp>
      <p:graphicFrame>
        <p:nvGraphicFramePr>
          <p:cNvPr id="2" name="Diagram 1">
            <a:extLst>
              <a:ext uri="{FF2B5EF4-FFF2-40B4-BE49-F238E27FC236}">
                <a16:creationId xmlns:a16="http://schemas.microsoft.com/office/drawing/2014/main" id="{C8B562C9-2D72-34ED-BCB4-D6E22034EA9A}"/>
              </a:ext>
            </a:extLst>
          </p:cNvPr>
          <p:cNvGraphicFramePr/>
          <p:nvPr/>
        </p:nvGraphicFramePr>
        <p:xfrm>
          <a:off x="221396" y="1507332"/>
          <a:ext cx="11704763" cy="5634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3634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8C8A9-C7AE-C862-53D1-6F1C3523B145}"/>
              </a:ext>
            </a:extLst>
          </p:cNvPr>
          <p:cNvSpPr>
            <a:spLocks noGrp="1"/>
          </p:cNvSpPr>
          <p:nvPr>
            <p:ph type="title"/>
          </p:nvPr>
        </p:nvSpPr>
        <p:spPr/>
        <p:txBody>
          <a:bodyPr>
            <a:normAutofit fontScale="90000"/>
          </a:bodyPr>
          <a:lstStyle/>
          <a:p>
            <a:r>
              <a:rPr lang="en-US"/>
              <a:t>51% of Manufacturing firms are passing through 20% or less of the cost increases</a:t>
            </a:r>
          </a:p>
        </p:txBody>
      </p:sp>
      <p:sp>
        <p:nvSpPr>
          <p:cNvPr id="3" name="Slide Number Placeholder 2">
            <a:extLst>
              <a:ext uri="{FF2B5EF4-FFF2-40B4-BE49-F238E27FC236}">
                <a16:creationId xmlns:a16="http://schemas.microsoft.com/office/drawing/2014/main" id="{73A7ECFC-9937-C573-3E3D-A6174A0C8445}"/>
              </a:ext>
            </a:extLst>
          </p:cNvPr>
          <p:cNvSpPr>
            <a:spLocks noGrp="1"/>
          </p:cNvSpPr>
          <p:nvPr>
            <p:ph type="sldNum" sz="quarter" idx="4"/>
          </p:nvPr>
        </p:nvSpPr>
        <p:spPr/>
        <p:txBody>
          <a:bodyPr/>
          <a:lstStyle/>
          <a:p>
            <a:pPr defTabSz="609585" fontAlgn="base">
              <a:spcBef>
                <a:spcPct val="0"/>
              </a:spcBef>
              <a:spcAft>
                <a:spcPct val="0"/>
              </a:spcAft>
            </a:pPr>
            <a:fld id="{07D03D2B-15C7-4C40-9D63-249486A78A83}" type="slidenum">
              <a:rPr lang="en-US">
                <a:ea typeface="ＭＳ Ｐゴシック" charset="0"/>
              </a:rPr>
              <a:pPr defTabSz="609585" fontAlgn="base">
                <a:spcBef>
                  <a:spcPct val="0"/>
                </a:spcBef>
                <a:spcAft>
                  <a:spcPct val="0"/>
                </a:spcAft>
              </a:pPr>
              <a:t>46</a:t>
            </a:fld>
            <a:endParaRPr lang="en-US">
              <a:ea typeface="ＭＳ Ｐゴシック" charset="0"/>
            </a:endParaRPr>
          </a:p>
        </p:txBody>
      </p:sp>
      <p:sp>
        <p:nvSpPr>
          <p:cNvPr id="4" name="Footer Placeholder 3">
            <a:extLst>
              <a:ext uri="{FF2B5EF4-FFF2-40B4-BE49-F238E27FC236}">
                <a16:creationId xmlns:a16="http://schemas.microsoft.com/office/drawing/2014/main" id="{F50E78E2-79D8-89ED-9513-F7A03B9F8CDA}"/>
              </a:ext>
            </a:extLst>
          </p:cNvPr>
          <p:cNvSpPr>
            <a:spLocks noGrp="1"/>
          </p:cNvSpPr>
          <p:nvPr>
            <p:ph type="ftr" sz="quarter" idx="3"/>
          </p:nvPr>
        </p:nvSpPr>
        <p:spPr/>
        <p:txBody>
          <a:bodyPr/>
          <a:lstStyle/>
          <a:p>
            <a:r>
              <a:rPr lang="en-US">
                <a:ea typeface="ＭＳ Ｐゴシック" charset="0"/>
              </a:rPr>
              <a:t>FEDERAL RESERVE BANK OF KANSAS CITY  |</a:t>
            </a:r>
          </a:p>
          <a:p>
            <a:endParaRPr lang="en-US">
              <a:ea typeface="ＭＳ Ｐゴシック" charset="0"/>
            </a:endParaRPr>
          </a:p>
        </p:txBody>
      </p:sp>
      <p:pic>
        <p:nvPicPr>
          <p:cNvPr id="5" name="Picture 4">
            <a:extLst>
              <a:ext uri="{FF2B5EF4-FFF2-40B4-BE49-F238E27FC236}">
                <a16:creationId xmlns:a16="http://schemas.microsoft.com/office/drawing/2014/main" id="{FF690427-B7C1-E4DB-4504-E05F45E08516}"/>
              </a:ext>
            </a:extLst>
          </p:cNvPr>
          <p:cNvPicPr>
            <a:picLocks noChangeAspect="1"/>
          </p:cNvPicPr>
          <p:nvPr/>
        </p:nvPicPr>
        <p:blipFill>
          <a:blip r:embed="rId2"/>
          <a:stretch>
            <a:fillRect/>
          </a:stretch>
        </p:blipFill>
        <p:spPr>
          <a:xfrm>
            <a:off x="1012598" y="1866923"/>
            <a:ext cx="9396783" cy="4487045"/>
          </a:xfrm>
          <a:prstGeom prst="rect">
            <a:avLst/>
          </a:prstGeom>
        </p:spPr>
      </p:pic>
    </p:spTree>
    <p:extLst>
      <p:ext uri="{BB962C8B-B14F-4D97-AF65-F5344CB8AC3E}">
        <p14:creationId xmlns:p14="http://schemas.microsoft.com/office/powerpoint/2010/main" val="1127643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60A9-FEA1-ABA5-954D-0A33B73824B2}"/>
              </a:ext>
            </a:extLst>
          </p:cNvPr>
          <p:cNvSpPr>
            <a:spLocks noGrp="1"/>
          </p:cNvSpPr>
          <p:nvPr>
            <p:ph type="title"/>
          </p:nvPr>
        </p:nvSpPr>
        <p:spPr/>
        <p:txBody>
          <a:bodyPr>
            <a:normAutofit fontScale="90000"/>
          </a:bodyPr>
          <a:lstStyle/>
          <a:p>
            <a:r>
              <a:rPr lang="en-US"/>
              <a:t>Manufacturing employment has slowed down like the US</a:t>
            </a:r>
          </a:p>
        </p:txBody>
      </p:sp>
      <p:sp>
        <p:nvSpPr>
          <p:cNvPr id="5" name="Slide Number Placeholder 4">
            <a:extLst>
              <a:ext uri="{FF2B5EF4-FFF2-40B4-BE49-F238E27FC236}">
                <a16:creationId xmlns:a16="http://schemas.microsoft.com/office/drawing/2014/main" id="{172CFD43-F8EA-DF67-062F-0D1EA94E2B26}"/>
              </a:ext>
            </a:extLst>
          </p:cNvPr>
          <p:cNvSpPr>
            <a:spLocks noGrp="1"/>
          </p:cNvSpPr>
          <p:nvPr>
            <p:ph type="sldNum" sz="quarter" idx="4"/>
          </p:nvPr>
        </p:nvSpPr>
        <p:spPr>
          <a:xfrm>
            <a:off x="11609923" y="6450366"/>
            <a:ext cx="473951"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47</a:t>
            </a:fld>
            <a:endParaRPr lang="en-US">
              <a:ea typeface="ＭＳ Ｐゴシック" charset="0"/>
            </a:endParaRPr>
          </a:p>
        </p:txBody>
      </p:sp>
      <p:sp>
        <p:nvSpPr>
          <p:cNvPr id="11" name="TextBox 2">
            <a:extLst>
              <a:ext uri="{FF2B5EF4-FFF2-40B4-BE49-F238E27FC236}">
                <a16:creationId xmlns:a16="http://schemas.microsoft.com/office/drawing/2014/main" id="{A0601DEA-76E2-BC45-1284-78CB89B1A7FE}"/>
              </a:ext>
            </a:extLst>
          </p:cNvPr>
          <p:cNvSpPr txBox="1"/>
          <p:nvPr/>
        </p:nvSpPr>
        <p:spPr>
          <a:xfrm>
            <a:off x="1" y="6550225"/>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3" name="Picture 2">
            <a:extLst>
              <a:ext uri="{FF2B5EF4-FFF2-40B4-BE49-F238E27FC236}">
                <a16:creationId xmlns:a16="http://schemas.microsoft.com/office/drawing/2014/main" id="{8E754BA3-9894-9FC9-6053-7AEA9DAB0AF9}"/>
              </a:ext>
            </a:extLst>
          </p:cNvPr>
          <p:cNvPicPr>
            <a:picLocks noChangeAspect="1"/>
          </p:cNvPicPr>
          <p:nvPr/>
        </p:nvPicPr>
        <p:blipFill>
          <a:blip r:embed="rId3"/>
          <a:stretch>
            <a:fillRect/>
          </a:stretch>
        </p:blipFill>
        <p:spPr>
          <a:xfrm>
            <a:off x="16817" y="1596333"/>
            <a:ext cx="5904404" cy="5107779"/>
          </a:xfrm>
          <a:prstGeom prst="rect">
            <a:avLst/>
          </a:prstGeom>
        </p:spPr>
      </p:pic>
      <p:pic>
        <p:nvPicPr>
          <p:cNvPr id="6" name="Picture 5">
            <a:extLst>
              <a:ext uri="{FF2B5EF4-FFF2-40B4-BE49-F238E27FC236}">
                <a16:creationId xmlns:a16="http://schemas.microsoft.com/office/drawing/2014/main" id="{A2228863-9B6C-ECA4-A038-6B6E9E2F8D83}"/>
              </a:ext>
            </a:extLst>
          </p:cNvPr>
          <p:cNvPicPr>
            <a:picLocks noChangeAspect="1"/>
          </p:cNvPicPr>
          <p:nvPr/>
        </p:nvPicPr>
        <p:blipFill>
          <a:blip r:embed="rId4"/>
          <a:stretch>
            <a:fillRect/>
          </a:stretch>
        </p:blipFill>
        <p:spPr>
          <a:xfrm>
            <a:off x="5982237" y="1604006"/>
            <a:ext cx="6209764" cy="5211485"/>
          </a:xfrm>
          <a:prstGeom prst="rect">
            <a:avLst/>
          </a:prstGeom>
        </p:spPr>
      </p:pic>
    </p:spTree>
    <p:extLst>
      <p:ext uri="{BB962C8B-B14F-4D97-AF65-F5344CB8AC3E}">
        <p14:creationId xmlns:p14="http://schemas.microsoft.com/office/powerpoint/2010/main" val="6901470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41E32-35B5-5797-7F75-03E5EA90F014}"/>
              </a:ext>
            </a:extLst>
          </p:cNvPr>
          <p:cNvSpPr>
            <a:spLocks noGrp="1"/>
          </p:cNvSpPr>
          <p:nvPr>
            <p:ph type="title"/>
          </p:nvPr>
        </p:nvSpPr>
        <p:spPr/>
        <p:txBody>
          <a:bodyPr>
            <a:noAutofit/>
          </a:bodyPr>
          <a:lstStyle/>
          <a:p>
            <a:r>
              <a:rPr lang="en-US" sz="3200"/>
              <a:t>KS: Aero, other durables, and food has propped up the economy</a:t>
            </a:r>
          </a:p>
        </p:txBody>
      </p:sp>
      <p:sp>
        <p:nvSpPr>
          <p:cNvPr id="5" name="Slide Number Placeholder 4">
            <a:extLst>
              <a:ext uri="{FF2B5EF4-FFF2-40B4-BE49-F238E27FC236}">
                <a16:creationId xmlns:a16="http://schemas.microsoft.com/office/drawing/2014/main" id="{3614010A-CE07-3246-B9CC-E04702B61AC3}"/>
              </a:ext>
            </a:extLst>
          </p:cNvPr>
          <p:cNvSpPr>
            <a:spLocks noGrp="1"/>
          </p:cNvSpPr>
          <p:nvPr>
            <p:ph type="sldNum" sz="quarter" idx="4"/>
          </p:nvPr>
        </p:nvSpPr>
        <p:spPr>
          <a:xfrm>
            <a:off x="11609923" y="6450365"/>
            <a:ext cx="582076" cy="356336"/>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48</a:t>
            </a:fld>
            <a:endParaRPr lang="en-US">
              <a:ea typeface="ＭＳ Ｐゴシック" charset="0"/>
            </a:endParaRPr>
          </a:p>
        </p:txBody>
      </p:sp>
      <p:sp>
        <p:nvSpPr>
          <p:cNvPr id="8" name="TextBox 2">
            <a:extLst>
              <a:ext uri="{FF2B5EF4-FFF2-40B4-BE49-F238E27FC236}">
                <a16:creationId xmlns:a16="http://schemas.microsoft.com/office/drawing/2014/main" id="{6BE774F0-C242-4929-78D5-877161C2C782}"/>
              </a:ext>
            </a:extLst>
          </p:cNvPr>
          <p:cNvSpPr txBox="1"/>
          <p:nvPr/>
        </p:nvSpPr>
        <p:spPr>
          <a:xfrm>
            <a:off x="1" y="6524939"/>
            <a:ext cx="2205567" cy="3385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a:t>
            </a:r>
            <a:r>
              <a:rPr lang="en-US" sz="1600">
                <a:solidFill>
                  <a:prstClr val="black"/>
                </a:solidFill>
                <a:latin typeface="Aptos" panose="02110004020202020204"/>
              </a:rPr>
              <a:t>: </a:t>
            </a:r>
            <a:r>
              <a:rPr lang="en-US" sz="1200">
                <a:solidFill>
                  <a:prstClr val="black"/>
                </a:solidFill>
                <a:latin typeface="Aptos" panose="02110004020202020204"/>
              </a:rPr>
              <a:t>BLS</a:t>
            </a:r>
          </a:p>
        </p:txBody>
      </p:sp>
      <p:pic>
        <p:nvPicPr>
          <p:cNvPr id="11" name="Picture 10">
            <a:extLst>
              <a:ext uri="{FF2B5EF4-FFF2-40B4-BE49-F238E27FC236}">
                <a16:creationId xmlns:a16="http://schemas.microsoft.com/office/drawing/2014/main" id="{3D84946E-D75C-56FB-243B-AE818069FBCE}"/>
              </a:ext>
            </a:extLst>
          </p:cNvPr>
          <p:cNvPicPr>
            <a:picLocks noChangeAspect="1"/>
          </p:cNvPicPr>
          <p:nvPr/>
        </p:nvPicPr>
        <p:blipFill>
          <a:blip r:embed="rId2"/>
          <a:stretch>
            <a:fillRect/>
          </a:stretch>
        </p:blipFill>
        <p:spPr>
          <a:xfrm>
            <a:off x="0" y="1605173"/>
            <a:ext cx="5582165" cy="5023360"/>
          </a:xfrm>
          <a:prstGeom prst="rect">
            <a:avLst/>
          </a:prstGeom>
        </p:spPr>
      </p:pic>
      <p:pic>
        <p:nvPicPr>
          <p:cNvPr id="4" name="Picture 3">
            <a:extLst>
              <a:ext uri="{FF2B5EF4-FFF2-40B4-BE49-F238E27FC236}">
                <a16:creationId xmlns:a16="http://schemas.microsoft.com/office/drawing/2014/main" id="{E0E1FFE4-672D-A3AD-4DB7-A0D8C42AD7CE}"/>
              </a:ext>
            </a:extLst>
          </p:cNvPr>
          <p:cNvPicPr>
            <a:picLocks noChangeAspect="1"/>
          </p:cNvPicPr>
          <p:nvPr/>
        </p:nvPicPr>
        <p:blipFill>
          <a:blip r:embed="rId3"/>
          <a:stretch>
            <a:fillRect/>
          </a:stretch>
        </p:blipFill>
        <p:spPr>
          <a:xfrm>
            <a:off x="5655381" y="1605173"/>
            <a:ext cx="6536620" cy="4866235"/>
          </a:xfrm>
          <a:prstGeom prst="rect">
            <a:avLst/>
          </a:prstGeom>
        </p:spPr>
      </p:pic>
    </p:spTree>
    <p:extLst>
      <p:ext uri="{BB962C8B-B14F-4D97-AF65-F5344CB8AC3E}">
        <p14:creationId xmlns:p14="http://schemas.microsoft.com/office/powerpoint/2010/main" val="38218800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46DD4-5150-146A-B773-2E132FA646FF}"/>
              </a:ext>
            </a:extLst>
          </p:cNvPr>
          <p:cNvSpPr>
            <a:spLocks noGrp="1"/>
          </p:cNvSpPr>
          <p:nvPr>
            <p:ph type="title"/>
          </p:nvPr>
        </p:nvSpPr>
        <p:spPr/>
        <p:txBody>
          <a:bodyPr/>
          <a:lstStyle/>
          <a:p>
            <a:r>
              <a:rPr lang="en-US" sz="3200"/>
              <a:t>MO: Transportation employment has been volatile over the summer</a:t>
            </a:r>
          </a:p>
        </p:txBody>
      </p:sp>
      <p:sp>
        <p:nvSpPr>
          <p:cNvPr id="5" name="Slide Number Placeholder 4">
            <a:extLst>
              <a:ext uri="{FF2B5EF4-FFF2-40B4-BE49-F238E27FC236}">
                <a16:creationId xmlns:a16="http://schemas.microsoft.com/office/drawing/2014/main" id="{DF0765F4-836B-E411-8F83-80DC7ACDE4A2}"/>
              </a:ext>
            </a:extLst>
          </p:cNvPr>
          <p:cNvSpPr>
            <a:spLocks noGrp="1"/>
          </p:cNvSpPr>
          <p:nvPr>
            <p:ph type="sldNum" sz="quarter" idx="4"/>
          </p:nvPr>
        </p:nvSpPr>
        <p:spPr>
          <a:xfrm>
            <a:off x="11609923" y="6450366"/>
            <a:ext cx="505876" cy="277209"/>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49</a:t>
            </a:fld>
            <a:endParaRPr lang="en-US">
              <a:ea typeface="ＭＳ Ｐゴシック" charset="0"/>
            </a:endParaRPr>
          </a:p>
        </p:txBody>
      </p:sp>
      <p:sp>
        <p:nvSpPr>
          <p:cNvPr id="8" name="TextBox 2">
            <a:extLst>
              <a:ext uri="{FF2B5EF4-FFF2-40B4-BE49-F238E27FC236}">
                <a16:creationId xmlns:a16="http://schemas.microsoft.com/office/drawing/2014/main" id="{3D3F87FF-27F4-4138-8BCA-91211F376069}"/>
              </a:ext>
            </a:extLst>
          </p:cNvPr>
          <p:cNvSpPr txBox="1"/>
          <p:nvPr/>
        </p:nvSpPr>
        <p:spPr>
          <a:xfrm>
            <a:off x="1" y="6484394"/>
            <a:ext cx="2205567" cy="3385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600">
                <a:solidFill>
                  <a:prstClr val="black"/>
                </a:solidFill>
                <a:latin typeface="Aptos" panose="02110004020202020204"/>
              </a:rPr>
              <a:t>Source: BLS</a:t>
            </a:r>
          </a:p>
        </p:txBody>
      </p:sp>
      <p:pic>
        <p:nvPicPr>
          <p:cNvPr id="9" name="Picture 8">
            <a:extLst>
              <a:ext uri="{FF2B5EF4-FFF2-40B4-BE49-F238E27FC236}">
                <a16:creationId xmlns:a16="http://schemas.microsoft.com/office/drawing/2014/main" id="{DEDA4706-52E0-8AAB-D0A1-9B291D8565E3}"/>
              </a:ext>
            </a:extLst>
          </p:cNvPr>
          <p:cNvPicPr>
            <a:picLocks noChangeAspect="1"/>
          </p:cNvPicPr>
          <p:nvPr/>
        </p:nvPicPr>
        <p:blipFill>
          <a:blip r:embed="rId2"/>
          <a:stretch>
            <a:fillRect/>
          </a:stretch>
        </p:blipFill>
        <p:spPr>
          <a:xfrm>
            <a:off x="1" y="1564287"/>
            <a:ext cx="6023836" cy="5163288"/>
          </a:xfrm>
          <a:prstGeom prst="rect">
            <a:avLst/>
          </a:prstGeom>
        </p:spPr>
      </p:pic>
      <p:pic>
        <p:nvPicPr>
          <p:cNvPr id="3" name="Picture 2">
            <a:extLst>
              <a:ext uri="{FF2B5EF4-FFF2-40B4-BE49-F238E27FC236}">
                <a16:creationId xmlns:a16="http://schemas.microsoft.com/office/drawing/2014/main" id="{E0F3FE26-231B-C539-8F3F-7CE48CD255ED}"/>
              </a:ext>
            </a:extLst>
          </p:cNvPr>
          <p:cNvPicPr>
            <a:picLocks noChangeAspect="1"/>
          </p:cNvPicPr>
          <p:nvPr/>
        </p:nvPicPr>
        <p:blipFill>
          <a:blip r:embed="rId3"/>
          <a:stretch>
            <a:fillRect/>
          </a:stretch>
        </p:blipFill>
        <p:spPr>
          <a:xfrm>
            <a:off x="6096001" y="1759601"/>
            <a:ext cx="6173993" cy="4772660"/>
          </a:xfrm>
          <a:prstGeom prst="rect">
            <a:avLst/>
          </a:prstGeom>
        </p:spPr>
      </p:pic>
    </p:spTree>
    <p:extLst>
      <p:ext uri="{BB962C8B-B14F-4D97-AF65-F5344CB8AC3E}">
        <p14:creationId xmlns:p14="http://schemas.microsoft.com/office/powerpoint/2010/main" val="2074124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2DB15-3646-4A93-9D0A-AC7AC503A2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88E2D-C5EE-A3A2-A30D-DDA7D4416843}"/>
              </a:ext>
            </a:extLst>
          </p:cNvPr>
          <p:cNvSpPr>
            <a:spLocks noGrp="1"/>
          </p:cNvSpPr>
          <p:nvPr>
            <p:ph type="title"/>
          </p:nvPr>
        </p:nvSpPr>
        <p:spPr/>
        <p:txBody>
          <a:bodyPr/>
          <a:lstStyle/>
          <a:p>
            <a:r>
              <a:rPr lang="en-US"/>
              <a:t>Manufacturing Wages</a:t>
            </a:r>
          </a:p>
        </p:txBody>
      </p:sp>
      <p:sp>
        <p:nvSpPr>
          <p:cNvPr id="5" name="Slide Number Placeholder 4">
            <a:extLst>
              <a:ext uri="{FF2B5EF4-FFF2-40B4-BE49-F238E27FC236}">
                <a16:creationId xmlns:a16="http://schemas.microsoft.com/office/drawing/2014/main" id="{3E09B21B-9F9B-A77F-52F8-FF13A234EC56}"/>
              </a:ext>
            </a:extLst>
          </p:cNvPr>
          <p:cNvSpPr>
            <a:spLocks noGrp="1"/>
          </p:cNvSpPr>
          <p:nvPr>
            <p:ph type="sldNum" sz="quarter" idx="4"/>
          </p:nvPr>
        </p:nvSpPr>
        <p:spPr>
          <a:xfrm>
            <a:off x="11609924" y="6450365"/>
            <a:ext cx="413573" cy="349648"/>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50</a:t>
            </a:fld>
            <a:endParaRPr lang="en-US">
              <a:ea typeface="ＭＳ Ｐゴシック" charset="0"/>
            </a:endParaRPr>
          </a:p>
        </p:txBody>
      </p:sp>
      <p:sp>
        <p:nvSpPr>
          <p:cNvPr id="11" name="TextBox 2">
            <a:extLst>
              <a:ext uri="{FF2B5EF4-FFF2-40B4-BE49-F238E27FC236}">
                <a16:creationId xmlns:a16="http://schemas.microsoft.com/office/drawing/2014/main" id="{B344B95D-8A76-4266-27AF-878CD58085CE}"/>
              </a:ext>
            </a:extLst>
          </p:cNvPr>
          <p:cNvSpPr txBox="1"/>
          <p:nvPr/>
        </p:nvSpPr>
        <p:spPr>
          <a:xfrm>
            <a:off x="52894" y="6378354"/>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6" name="Picture 5">
            <a:extLst>
              <a:ext uri="{FF2B5EF4-FFF2-40B4-BE49-F238E27FC236}">
                <a16:creationId xmlns:a16="http://schemas.microsoft.com/office/drawing/2014/main" id="{4C8D56F7-32F1-28E4-0074-69BD49555A30}"/>
              </a:ext>
            </a:extLst>
          </p:cNvPr>
          <p:cNvPicPr>
            <a:picLocks noChangeAspect="1"/>
          </p:cNvPicPr>
          <p:nvPr/>
        </p:nvPicPr>
        <p:blipFill>
          <a:blip r:embed="rId3"/>
          <a:stretch>
            <a:fillRect/>
          </a:stretch>
        </p:blipFill>
        <p:spPr>
          <a:xfrm>
            <a:off x="105146" y="1582472"/>
            <a:ext cx="5990855" cy="5275529"/>
          </a:xfrm>
          <a:prstGeom prst="rect">
            <a:avLst/>
          </a:prstGeom>
        </p:spPr>
      </p:pic>
      <p:pic>
        <p:nvPicPr>
          <p:cNvPr id="9" name="Picture 8">
            <a:extLst>
              <a:ext uri="{FF2B5EF4-FFF2-40B4-BE49-F238E27FC236}">
                <a16:creationId xmlns:a16="http://schemas.microsoft.com/office/drawing/2014/main" id="{E23412B8-0C89-41A1-4A6D-2BD2484ACBCB}"/>
              </a:ext>
            </a:extLst>
          </p:cNvPr>
          <p:cNvPicPr>
            <a:picLocks noChangeAspect="1"/>
          </p:cNvPicPr>
          <p:nvPr/>
        </p:nvPicPr>
        <p:blipFill>
          <a:blip r:embed="rId4"/>
          <a:stretch>
            <a:fillRect/>
          </a:stretch>
        </p:blipFill>
        <p:spPr>
          <a:xfrm>
            <a:off x="6443091" y="1582472"/>
            <a:ext cx="5643764" cy="5275529"/>
          </a:xfrm>
          <a:prstGeom prst="rect">
            <a:avLst/>
          </a:prstGeom>
        </p:spPr>
      </p:pic>
    </p:spTree>
    <p:extLst>
      <p:ext uri="{BB962C8B-B14F-4D97-AF65-F5344CB8AC3E}">
        <p14:creationId xmlns:p14="http://schemas.microsoft.com/office/powerpoint/2010/main" val="3959336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D3517-4386-E258-8D4F-3340CF5FD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AADDE-5596-3170-6E7B-1C2A98FE3075}"/>
              </a:ext>
            </a:extLst>
          </p:cNvPr>
          <p:cNvSpPr>
            <a:spLocks noGrp="1"/>
          </p:cNvSpPr>
          <p:nvPr>
            <p:ph type="ctrTitle"/>
          </p:nvPr>
        </p:nvSpPr>
        <p:spPr>
          <a:xfrm>
            <a:off x="914400" y="1667605"/>
            <a:ext cx="5910317" cy="1470025"/>
          </a:xfrm>
        </p:spPr>
        <p:txBody>
          <a:bodyPr/>
          <a:lstStyle/>
          <a:p>
            <a:r>
              <a:rPr lang="en-US" b="1"/>
              <a:t>Services</a:t>
            </a:r>
            <a:r>
              <a:rPr lang="en-US"/>
              <a:t> – At your Service…For Now</a:t>
            </a:r>
          </a:p>
        </p:txBody>
      </p:sp>
      <p:sp>
        <p:nvSpPr>
          <p:cNvPr id="3" name="Subtitle 2">
            <a:extLst>
              <a:ext uri="{FF2B5EF4-FFF2-40B4-BE49-F238E27FC236}">
                <a16:creationId xmlns:a16="http://schemas.microsoft.com/office/drawing/2014/main" id="{2C88BEFB-AAA9-B991-E37D-105E40C3FB98}"/>
              </a:ext>
            </a:extLst>
          </p:cNvPr>
          <p:cNvSpPr>
            <a:spLocks noGrp="1"/>
          </p:cNvSpPr>
          <p:nvPr>
            <p:ph type="subTitle" idx="1"/>
          </p:nvPr>
        </p:nvSpPr>
        <p:spPr>
          <a:xfrm>
            <a:off x="914401" y="3423379"/>
            <a:ext cx="6009452" cy="1752600"/>
          </a:xfrm>
        </p:spPr>
        <p:txBody>
          <a:bodyPr/>
          <a:lstStyle/>
          <a:p>
            <a:r>
              <a:rPr lang="en-US"/>
              <a:t>Analyzing the strength of the service sector amid shifting consumer and business confidence</a:t>
            </a:r>
          </a:p>
        </p:txBody>
      </p:sp>
      <p:sp>
        <p:nvSpPr>
          <p:cNvPr id="4" name="Rectangle 3">
            <a:extLst>
              <a:ext uri="{FF2B5EF4-FFF2-40B4-BE49-F238E27FC236}">
                <a16:creationId xmlns:a16="http://schemas.microsoft.com/office/drawing/2014/main" id="{1D9D6B75-C2BE-E6F7-9F5D-AE9F4C4D1C5B}"/>
              </a:ext>
            </a:extLst>
          </p:cNvPr>
          <p:cNvSpPr/>
          <p:nvPr/>
        </p:nvSpPr>
        <p:spPr>
          <a:xfrm>
            <a:off x="0" y="237642"/>
            <a:ext cx="12192000" cy="1542351"/>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fontAlgn="base">
              <a:spcBef>
                <a:spcPct val="0"/>
              </a:spcBef>
              <a:spcAft>
                <a:spcPct val="0"/>
              </a:spcAft>
            </a:pPr>
            <a:endParaRPr lang="en-US" sz="2400">
              <a:solidFill>
                <a:prstClr val="white"/>
              </a:solidFill>
              <a:latin typeface="Aptos" panose="02110004020202020204"/>
            </a:endParaRPr>
          </a:p>
        </p:txBody>
      </p:sp>
      <p:grpSp>
        <p:nvGrpSpPr>
          <p:cNvPr id="6" name="Group 5">
            <a:extLst>
              <a:ext uri="{FF2B5EF4-FFF2-40B4-BE49-F238E27FC236}">
                <a16:creationId xmlns:a16="http://schemas.microsoft.com/office/drawing/2014/main" id="{F9DEDD97-D99E-3DE0-0F75-4D2647A96EF8}"/>
              </a:ext>
            </a:extLst>
          </p:cNvPr>
          <p:cNvGrpSpPr/>
          <p:nvPr/>
        </p:nvGrpSpPr>
        <p:grpSpPr>
          <a:xfrm>
            <a:off x="7783034" y="2872149"/>
            <a:ext cx="3494567" cy="2606272"/>
            <a:chOff x="526312" y="4290237"/>
            <a:chExt cx="1015413" cy="799685"/>
          </a:xfrm>
          <a:solidFill>
            <a:srgbClr val="595959"/>
          </a:solidFill>
        </p:grpSpPr>
        <p:pic>
          <p:nvPicPr>
            <p:cNvPr id="7" name="Graphic 6" descr="Taxi with solid fill">
              <a:extLst>
                <a:ext uri="{FF2B5EF4-FFF2-40B4-BE49-F238E27FC236}">
                  <a16:creationId xmlns:a16="http://schemas.microsoft.com/office/drawing/2014/main" id="{6013195C-39C5-FF22-BD72-99180DE09AD9}"/>
                </a:ext>
              </a:extLst>
            </p:cNvPr>
            <p:cNvPicPr>
              <a:picLocks noChangeAspect="1"/>
            </p:cNvPicPr>
            <p:nvPr/>
          </p:nvPicPr>
          <p:blipFill>
            <a:blip r:embed="rId2">
              <a:extLst>
                <a:ext uri="{96DAC541-7B7A-43D3-8B79-37D633B846F1}">
                  <asvg:svgBlip xmlns:asvg="http://schemas.microsoft.com/office/drawing/2016/SVG/main" r:embed="rId3"/>
                </a:ext>
              </a:extLst>
            </a:blip>
            <a:srcRect t="23011"/>
            <a:stretch>
              <a:fillRect/>
            </a:stretch>
          </p:blipFill>
          <p:spPr>
            <a:xfrm>
              <a:off x="583904" y="4385929"/>
              <a:ext cx="914400" cy="703993"/>
            </a:xfrm>
            <a:prstGeom prst="rect">
              <a:avLst/>
            </a:prstGeom>
          </p:spPr>
        </p:pic>
        <p:cxnSp>
          <p:nvCxnSpPr>
            <p:cNvPr id="8" name="Straight Connector 7">
              <a:extLst>
                <a:ext uri="{FF2B5EF4-FFF2-40B4-BE49-F238E27FC236}">
                  <a16:creationId xmlns:a16="http://schemas.microsoft.com/office/drawing/2014/main" id="{85E060F1-E433-8E63-8DA7-84523C3514CC}"/>
                </a:ext>
              </a:extLst>
            </p:cNvPr>
            <p:cNvCxnSpPr/>
            <p:nvPr/>
          </p:nvCxnSpPr>
          <p:spPr>
            <a:xfrm flipH="1">
              <a:off x="526312" y="4290237"/>
              <a:ext cx="164804" cy="728330"/>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F39A2260-4924-50C3-3315-F50307A00E6E}"/>
                </a:ext>
              </a:extLst>
            </p:cNvPr>
            <p:cNvCxnSpPr>
              <a:cxnSpLocks/>
            </p:cNvCxnSpPr>
            <p:nvPr/>
          </p:nvCxnSpPr>
          <p:spPr>
            <a:xfrm>
              <a:off x="1400840" y="4296400"/>
              <a:ext cx="140885" cy="716003"/>
            </a:xfrm>
            <a:prstGeom prst="line">
              <a:avLst/>
            </a:prstGeom>
            <a:grpFill/>
            <a:ln w="38100">
              <a:prstDash val="dash"/>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4195773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6290D-1406-3D69-F04B-D87860AA3F9B}"/>
              </a:ext>
            </a:extLst>
          </p:cNvPr>
          <p:cNvSpPr>
            <a:spLocks noGrp="1"/>
          </p:cNvSpPr>
          <p:nvPr>
            <p:ph type="title"/>
          </p:nvPr>
        </p:nvSpPr>
        <p:spPr/>
        <p:txBody>
          <a:bodyPr/>
          <a:lstStyle/>
          <a:p>
            <a:r>
              <a:rPr lang="en-US" sz="3200"/>
              <a:t>Consumers sentiment declined while business uncertainty remains high</a:t>
            </a:r>
          </a:p>
        </p:txBody>
      </p:sp>
      <p:sp>
        <p:nvSpPr>
          <p:cNvPr id="5" name="Slide Number Placeholder 4">
            <a:extLst>
              <a:ext uri="{FF2B5EF4-FFF2-40B4-BE49-F238E27FC236}">
                <a16:creationId xmlns:a16="http://schemas.microsoft.com/office/drawing/2014/main" id="{F30CA543-C9FA-AE01-1087-962CBA8B8E75}"/>
              </a:ext>
            </a:extLst>
          </p:cNvPr>
          <p:cNvSpPr>
            <a:spLocks noGrp="1"/>
          </p:cNvSpPr>
          <p:nvPr>
            <p:ph type="sldNum" sz="quarter" idx="4"/>
          </p:nvPr>
        </p:nvSpPr>
        <p:spPr>
          <a:xfrm>
            <a:off x="11609923" y="6450366"/>
            <a:ext cx="452767"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52</a:t>
            </a:fld>
            <a:endParaRPr lang="en-US">
              <a:ea typeface="ＭＳ Ｐゴシック" charset="0"/>
            </a:endParaRPr>
          </a:p>
        </p:txBody>
      </p:sp>
      <p:sp>
        <p:nvSpPr>
          <p:cNvPr id="9" name="TextBox 2">
            <a:extLst>
              <a:ext uri="{FF2B5EF4-FFF2-40B4-BE49-F238E27FC236}">
                <a16:creationId xmlns:a16="http://schemas.microsoft.com/office/drawing/2014/main" id="{70ADEA1F-1F71-504A-CDA8-03306BAA4240}"/>
              </a:ext>
            </a:extLst>
          </p:cNvPr>
          <p:cNvSpPr txBox="1"/>
          <p:nvPr/>
        </p:nvSpPr>
        <p:spPr>
          <a:xfrm>
            <a:off x="10013057" y="6479041"/>
            <a:ext cx="3193732"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NFIB, Haver</a:t>
            </a:r>
          </a:p>
        </p:txBody>
      </p:sp>
      <p:sp>
        <p:nvSpPr>
          <p:cNvPr id="10" name="TextBox 2">
            <a:extLst>
              <a:ext uri="{FF2B5EF4-FFF2-40B4-BE49-F238E27FC236}">
                <a16:creationId xmlns:a16="http://schemas.microsoft.com/office/drawing/2014/main" id="{51F5519E-91C9-161D-7841-EB014E564A93}"/>
              </a:ext>
            </a:extLst>
          </p:cNvPr>
          <p:cNvSpPr txBox="1"/>
          <p:nvPr/>
        </p:nvSpPr>
        <p:spPr>
          <a:xfrm>
            <a:off x="-36306" y="6479041"/>
            <a:ext cx="3193731"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Narrow"/>
                <a:ea typeface="+mn-ea"/>
                <a:cs typeface="+mn-cs"/>
              </a:defRPr>
            </a:lvl1pPr>
            <a:lvl2pPr marL="457200" indent="0" algn="l" defTabSz="914400" rtl="0" eaLnBrk="1" latinLnBrk="0" hangingPunct="1">
              <a:defRPr sz="1800" kern="1200">
                <a:solidFill>
                  <a:sysClr val="windowText" lastClr="000000"/>
                </a:solidFill>
                <a:latin typeface="Arial Narrow"/>
                <a:ea typeface="+mn-ea"/>
                <a:cs typeface="+mn-cs"/>
              </a:defRPr>
            </a:lvl2pPr>
            <a:lvl3pPr marL="914400" indent="0" algn="l" defTabSz="914400" rtl="0" eaLnBrk="1" latinLnBrk="0" hangingPunct="1">
              <a:defRPr sz="1800" kern="1200">
                <a:solidFill>
                  <a:sysClr val="windowText" lastClr="000000"/>
                </a:solidFill>
                <a:latin typeface="Arial Narrow"/>
                <a:ea typeface="+mn-ea"/>
                <a:cs typeface="+mn-cs"/>
              </a:defRPr>
            </a:lvl3pPr>
            <a:lvl4pPr marL="1371600" indent="0" algn="l" defTabSz="914400" rtl="0" eaLnBrk="1" latinLnBrk="0" hangingPunct="1">
              <a:defRPr sz="1800" kern="1200">
                <a:solidFill>
                  <a:sysClr val="windowText" lastClr="000000"/>
                </a:solidFill>
                <a:latin typeface="Arial Narrow"/>
                <a:ea typeface="+mn-ea"/>
                <a:cs typeface="+mn-cs"/>
              </a:defRPr>
            </a:lvl4pPr>
            <a:lvl5pPr marL="1828800" indent="0" algn="l" defTabSz="914400" rtl="0" eaLnBrk="1" latinLnBrk="0" hangingPunct="1">
              <a:defRPr sz="1800" kern="1200">
                <a:solidFill>
                  <a:sysClr val="windowText" lastClr="000000"/>
                </a:solidFill>
                <a:latin typeface="Arial Narrow"/>
                <a:ea typeface="+mn-ea"/>
                <a:cs typeface="+mn-cs"/>
              </a:defRPr>
            </a:lvl5pPr>
            <a:lvl6pPr marL="2286000" indent="0" algn="l" defTabSz="914400" rtl="0" eaLnBrk="1" latinLnBrk="0" hangingPunct="1">
              <a:defRPr sz="1800" kern="1200">
                <a:solidFill>
                  <a:sysClr val="windowText" lastClr="000000"/>
                </a:solidFill>
                <a:latin typeface="Arial Narrow"/>
                <a:ea typeface="+mn-ea"/>
                <a:cs typeface="+mn-cs"/>
              </a:defRPr>
            </a:lvl6pPr>
            <a:lvl7pPr marL="2743200" indent="0" algn="l" defTabSz="914400" rtl="0" eaLnBrk="1" latinLnBrk="0" hangingPunct="1">
              <a:defRPr sz="1800" kern="1200">
                <a:solidFill>
                  <a:sysClr val="windowText" lastClr="000000"/>
                </a:solidFill>
                <a:latin typeface="Arial Narrow"/>
                <a:ea typeface="+mn-ea"/>
                <a:cs typeface="+mn-cs"/>
              </a:defRPr>
            </a:lvl7pPr>
            <a:lvl8pPr marL="3200400" indent="0" algn="l" defTabSz="914400" rtl="0" eaLnBrk="1" latinLnBrk="0" hangingPunct="1">
              <a:defRPr sz="1800" kern="1200">
                <a:solidFill>
                  <a:sysClr val="windowText" lastClr="000000"/>
                </a:solidFill>
                <a:latin typeface="Arial Narrow"/>
                <a:ea typeface="+mn-ea"/>
                <a:cs typeface="+mn-cs"/>
              </a:defRPr>
            </a:lvl8pPr>
            <a:lvl9pPr marL="3657600" indent="0" algn="l" defTabSz="914400" rtl="0" eaLnBrk="1" latinLnBrk="0" hangingPunct="1">
              <a:defRPr sz="1800" kern="1200">
                <a:solidFill>
                  <a:sysClr val="windowText" lastClr="000000"/>
                </a:solidFill>
                <a:latin typeface="Arial Narrow"/>
                <a:ea typeface="+mn-ea"/>
                <a:cs typeface="+mn-cs"/>
              </a:defRPr>
            </a:lvl9pPr>
          </a:lstStyle>
          <a:p>
            <a:pPr defTabSz="1219170" fontAlgn="base">
              <a:spcBef>
                <a:spcPct val="0"/>
              </a:spcBef>
              <a:spcAft>
                <a:spcPct val="0"/>
              </a:spcAft>
              <a:defRPr/>
            </a:pPr>
            <a:r>
              <a:rPr lang="en-US" sz="1200"/>
              <a:t>Source: University of Michigan, Haver</a:t>
            </a:r>
          </a:p>
        </p:txBody>
      </p:sp>
      <p:pic>
        <p:nvPicPr>
          <p:cNvPr id="3" name="Picture 2">
            <a:extLst>
              <a:ext uri="{FF2B5EF4-FFF2-40B4-BE49-F238E27FC236}">
                <a16:creationId xmlns:a16="http://schemas.microsoft.com/office/drawing/2014/main" id="{CA712F6B-5FCD-0447-B6CD-EFC5DB5F91AF}"/>
              </a:ext>
            </a:extLst>
          </p:cNvPr>
          <p:cNvPicPr>
            <a:picLocks noChangeAspect="1"/>
          </p:cNvPicPr>
          <p:nvPr/>
        </p:nvPicPr>
        <p:blipFill>
          <a:blip r:embed="rId2"/>
          <a:stretch>
            <a:fillRect/>
          </a:stretch>
        </p:blipFill>
        <p:spPr>
          <a:xfrm>
            <a:off x="6217405" y="1593131"/>
            <a:ext cx="5904256" cy="5029551"/>
          </a:xfrm>
          <a:prstGeom prst="rect">
            <a:avLst/>
          </a:prstGeom>
        </p:spPr>
      </p:pic>
      <p:pic>
        <p:nvPicPr>
          <p:cNvPr id="6" name="Picture 5">
            <a:extLst>
              <a:ext uri="{FF2B5EF4-FFF2-40B4-BE49-F238E27FC236}">
                <a16:creationId xmlns:a16="http://schemas.microsoft.com/office/drawing/2014/main" id="{05A82302-A547-95C7-3C40-49A9E3F951C5}"/>
              </a:ext>
            </a:extLst>
          </p:cNvPr>
          <p:cNvPicPr>
            <a:picLocks noChangeAspect="1"/>
          </p:cNvPicPr>
          <p:nvPr/>
        </p:nvPicPr>
        <p:blipFill>
          <a:blip r:embed="rId3"/>
          <a:stretch>
            <a:fillRect/>
          </a:stretch>
        </p:blipFill>
        <p:spPr>
          <a:xfrm>
            <a:off x="0" y="1593131"/>
            <a:ext cx="5974597" cy="5039797"/>
          </a:xfrm>
          <a:prstGeom prst="rect">
            <a:avLst/>
          </a:prstGeom>
        </p:spPr>
      </p:pic>
    </p:spTree>
    <p:extLst>
      <p:ext uri="{BB962C8B-B14F-4D97-AF65-F5344CB8AC3E}">
        <p14:creationId xmlns:p14="http://schemas.microsoft.com/office/powerpoint/2010/main" val="8234684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18D1-C733-3C7E-47E1-6017397A998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07F579-B5EA-D4E3-E097-70AEFDFD0B19}"/>
              </a:ext>
            </a:extLst>
          </p:cNvPr>
          <p:cNvSpPr>
            <a:spLocks noGrp="1"/>
          </p:cNvSpPr>
          <p:nvPr>
            <p:ph type="title"/>
          </p:nvPr>
        </p:nvSpPr>
        <p:spPr/>
        <p:txBody>
          <a:bodyPr/>
          <a:lstStyle/>
          <a:p>
            <a:r>
              <a:rPr lang="en-US"/>
              <a:t>Where did my customer go?</a:t>
            </a:r>
          </a:p>
        </p:txBody>
      </p:sp>
      <p:sp>
        <p:nvSpPr>
          <p:cNvPr id="5" name="Slide Number Placeholder 4">
            <a:extLst>
              <a:ext uri="{FF2B5EF4-FFF2-40B4-BE49-F238E27FC236}">
                <a16:creationId xmlns:a16="http://schemas.microsoft.com/office/drawing/2014/main" id="{A7D760B6-2D4B-03B3-93E3-6CE021180C12}"/>
              </a:ext>
            </a:extLst>
          </p:cNvPr>
          <p:cNvSpPr>
            <a:spLocks noGrp="1"/>
          </p:cNvSpPr>
          <p:nvPr>
            <p:ph type="sldNum" sz="quarter" idx="4"/>
          </p:nvPr>
        </p:nvSpPr>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53</a:t>
            </a:fld>
            <a:endParaRPr lang="en-US">
              <a:ea typeface="ＭＳ Ｐゴシック" charset="0"/>
            </a:endParaRPr>
          </a:p>
        </p:txBody>
      </p:sp>
      <p:graphicFrame>
        <p:nvGraphicFramePr>
          <p:cNvPr id="9" name="Diagram 8">
            <a:extLst>
              <a:ext uri="{FF2B5EF4-FFF2-40B4-BE49-F238E27FC236}">
                <a16:creationId xmlns:a16="http://schemas.microsoft.com/office/drawing/2014/main" id="{C71D3CCF-1852-87F5-039B-AC2B2F7BC44F}"/>
              </a:ext>
            </a:extLst>
          </p:cNvPr>
          <p:cNvGraphicFramePr/>
          <p:nvPr/>
        </p:nvGraphicFramePr>
        <p:xfrm>
          <a:off x="0" y="1507333"/>
          <a:ext cx="12164499" cy="5120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96538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A93B-D065-F795-C1AC-75E9FDEE0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6419B-97F1-E021-47DE-B4708C7AFC0D}"/>
              </a:ext>
            </a:extLst>
          </p:cNvPr>
          <p:cNvSpPr>
            <a:spLocks noGrp="1"/>
          </p:cNvSpPr>
          <p:nvPr>
            <p:ph type="title"/>
          </p:nvPr>
        </p:nvSpPr>
        <p:spPr/>
        <p:txBody>
          <a:bodyPr>
            <a:normAutofit fontScale="90000"/>
          </a:bodyPr>
          <a:lstStyle/>
          <a:p>
            <a:r>
              <a:rPr lang="en-US"/>
              <a:t>Services survey – consumers are shifting consumption to lower cost goods</a:t>
            </a:r>
          </a:p>
        </p:txBody>
      </p:sp>
      <p:sp>
        <p:nvSpPr>
          <p:cNvPr id="5" name="Slide Number Placeholder 4">
            <a:extLst>
              <a:ext uri="{FF2B5EF4-FFF2-40B4-BE49-F238E27FC236}">
                <a16:creationId xmlns:a16="http://schemas.microsoft.com/office/drawing/2014/main" id="{33D41A6E-FCA5-0708-F754-8B9D9018077A}"/>
              </a:ext>
            </a:extLst>
          </p:cNvPr>
          <p:cNvSpPr>
            <a:spLocks noGrp="1"/>
          </p:cNvSpPr>
          <p:nvPr>
            <p:ph type="sldNum" sz="quarter" idx="4"/>
          </p:nvPr>
        </p:nvSpPr>
        <p:spPr>
          <a:xfrm>
            <a:off x="11494135" y="6450366"/>
            <a:ext cx="476469" cy="365125"/>
          </a:xfrm>
        </p:spPr>
        <p:txBody>
          <a:bodyPr/>
          <a:lstStyle/>
          <a:p>
            <a:pPr defTabSz="609585" fontAlgn="base">
              <a:spcBef>
                <a:spcPct val="0"/>
              </a:spcBef>
              <a:spcAft>
                <a:spcPct val="0"/>
              </a:spcAft>
            </a:pPr>
            <a:fld id="{07D03D2B-15C7-4C40-9D63-249486A78A83}" type="slidenum">
              <a:rPr lang="en-US">
                <a:ea typeface="ＭＳ Ｐゴシック" charset="0"/>
              </a:rPr>
              <a:pPr defTabSz="609585" fontAlgn="base">
                <a:spcBef>
                  <a:spcPct val="0"/>
                </a:spcBef>
                <a:spcAft>
                  <a:spcPct val="0"/>
                </a:spcAft>
              </a:pPr>
              <a:t>54</a:t>
            </a:fld>
            <a:endParaRPr lang="en-US">
              <a:ea typeface="ＭＳ Ｐゴシック" charset="0"/>
            </a:endParaRPr>
          </a:p>
        </p:txBody>
      </p:sp>
      <p:sp>
        <p:nvSpPr>
          <p:cNvPr id="6" name="Footer Placeholder 5">
            <a:extLst>
              <a:ext uri="{FF2B5EF4-FFF2-40B4-BE49-F238E27FC236}">
                <a16:creationId xmlns:a16="http://schemas.microsoft.com/office/drawing/2014/main" id="{FD29CB41-238C-0497-26A3-14ED84CCDA10}"/>
              </a:ext>
            </a:extLst>
          </p:cNvPr>
          <p:cNvSpPr>
            <a:spLocks noGrp="1"/>
          </p:cNvSpPr>
          <p:nvPr>
            <p:ph type="ftr" sz="quarter" idx="3"/>
          </p:nvPr>
        </p:nvSpPr>
        <p:spPr/>
        <p:txBody>
          <a:bodyPr/>
          <a:lstStyle/>
          <a:p>
            <a:r>
              <a:rPr lang="en-US">
                <a:ea typeface="ＭＳ Ｐゴシック" charset="0"/>
              </a:rPr>
              <a:t>FEDERAL RESERVE BANK OF KANSAS CITY  |</a:t>
            </a:r>
          </a:p>
          <a:p>
            <a:endParaRPr lang="en-US">
              <a:ea typeface="ＭＳ Ｐゴシック" charset="0"/>
            </a:endParaRPr>
          </a:p>
        </p:txBody>
      </p:sp>
      <p:pic>
        <p:nvPicPr>
          <p:cNvPr id="7" name="Picture 6">
            <a:extLst>
              <a:ext uri="{FF2B5EF4-FFF2-40B4-BE49-F238E27FC236}">
                <a16:creationId xmlns:a16="http://schemas.microsoft.com/office/drawing/2014/main" id="{8824B74E-3368-3CC7-49DF-4BCE2AE2C2C2}"/>
              </a:ext>
            </a:extLst>
          </p:cNvPr>
          <p:cNvPicPr>
            <a:picLocks noChangeAspect="1"/>
          </p:cNvPicPr>
          <p:nvPr/>
        </p:nvPicPr>
        <p:blipFill>
          <a:blip r:embed="rId2"/>
          <a:stretch>
            <a:fillRect/>
          </a:stretch>
        </p:blipFill>
        <p:spPr>
          <a:xfrm>
            <a:off x="70615" y="1642910"/>
            <a:ext cx="5952363" cy="4761889"/>
          </a:xfrm>
          <a:prstGeom prst="rect">
            <a:avLst/>
          </a:prstGeom>
        </p:spPr>
      </p:pic>
      <p:pic>
        <p:nvPicPr>
          <p:cNvPr id="8" name="Picture 7">
            <a:extLst>
              <a:ext uri="{FF2B5EF4-FFF2-40B4-BE49-F238E27FC236}">
                <a16:creationId xmlns:a16="http://schemas.microsoft.com/office/drawing/2014/main" id="{915568CE-E00A-E43C-D069-DB3BA0BFC602}"/>
              </a:ext>
            </a:extLst>
          </p:cNvPr>
          <p:cNvPicPr>
            <a:picLocks noChangeAspect="1"/>
          </p:cNvPicPr>
          <p:nvPr/>
        </p:nvPicPr>
        <p:blipFill>
          <a:blip r:embed="rId3"/>
          <a:stretch>
            <a:fillRect/>
          </a:stretch>
        </p:blipFill>
        <p:spPr>
          <a:xfrm>
            <a:off x="6169025" y="1645883"/>
            <a:ext cx="5888945" cy="4603828"/>
          </a:xfrm>
          <a:prstGeom prst="rect">
            <a:avLst/>
          </a:prstGeom>
        </p:spPr>
      </p:pic>
      <p:sp>
        <p:nvSpPr>
          <p:cNvPr id="3" name="Content Placeholder 3">
            <a:extLst>
              <a:ext uri="{FF2B5EF4-FFF2-40B4-BE49-F238E27FC236}">
                <a16:creationId xmlns:a16="http://schemas.microsoft.com/office/drawing/2014/main" id="{D7FE2116-6D9D-AA59-9E8D-C43CBA87D08A}"/>
              </a:ext>
            </a:extLst>
          </p:cNvPr>
          <p:cNvSpPr>
            <a:spLocks noGrp="1"/>
          </p:cNvSpPr>
          <p:nvPr/>
        </p:nvSpPr>
        <p:spPr>
          <a:xfrm>
            <a:off x="70615" y="6450366"/>
            <a:ext cx="5181600" cy="303021"/>
          </a:xfrm>
          <a:prstGeom prst="rect">
            <a:avLst/>
          </a:prstGeom>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base">
              <a:spcBef>
                <a:spcPts val="1000"/>
              </a:spcBef>
              <a:spcAft>
                <a:spcPct val="0"/>
              </a:spcAft>
              <a:buNone/>
            </a:pPr>
            <a:r>
              <a:rPr lang="en-US" sz="1200">
                <a:latin typeface="Aptos" panose="02110004020202020204"/>
                <a:ea typeface="ＭＳ Ｐゴシック" charset="0"/>
              </a:rPr>
              <a:t>Source: KCFED Manufacturing Survey</a:t>
            </a:r>
          </a:p>
        </p:txBody>
      </p:sp>
      <p:sp>
        <p:nvSpPr>
          <p:cNvPr id="4" name="Content Placeholder 3">
            <a:extLst>
              <a:ext uri="{FF2B5EF4-FFF2-40B4-BE49-F238E27FC236}">
                <a16:creationId xmlns:a16="http://schemas.microsoft.com/office/drawing/2014/main" id="{3F837D83-E8D3-D6DD-2304-5B4564963043}"/>
              </a:ext>
            </a:extLst>
          </p:cNvPr>
          <p:cNvSpPr txBox="1">
            <a:spLocks/>
          </p:cNvSpPr>
          <p:nvPr/>
        </p:nvSpPr>
        <p:spPr>
          <a:xfrm>
            <a:off x="6169024" y="6632928"/>
            <a:ext cx="5181600" cy="303021"/>
          </a:xfrm>
          <a:prstGeom prst="rect">
            <a:avLst/>
          </a:prstGeom>
        </p:spPr>
        <p:txBody>
          <a:bodyPr vert="horz" lIns="121920" tIns="60960" rIns="121920" bIns="60960" rtlCol="0">
            <a:normAutofit/>
          </a:bodyPr>
          <a:lstStyle>
            <a:defPPr>
              <a:defRPr lang="en-US"/>
            </a:defPPr>
            <a:lvl1pPr marL="171450" indent="-171450" algn="l" defTabSz="685800" rtl="0" eaLnBrk="1" fontAlgn="base" latinLnBrk="0" hangingPunct="1">
              <a:lnSpc>
                <a:spcPct val="90000"/>
              </a:lnSpc>
              <a:spcBef>
                <a:spcPts val="750"/>
              </a:spcBef>
              <a:spcAft>
                <a:spcPct val="0"/>
              </a:spcAft>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fontAlgn="base" latinLnBrk="0" hangingPunct="1">
              <a:lnSpc>
                <a:spcPct val="90000"/>
              </a:lnSpc>
              <a:spcBef>
                <a:spcPts val="375"/>
              </a:spcBef>
              <a:spcAft>
                <a:spcPct val="0"/>
              </a:spcAft>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fontAlgn="base" latinLnBrk="0" hangingPunct="1">
              <a:lnSpc>
                <a:spcPct val="90000"/>
              </a:lnSpc>
              <a:spcBef>
                <a:spcPts val="375"/>
              </a:spcBef>
              <a:spcAft>
                <a:spcPct val="0"/>
              </a:spcAft>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auto">
              <a:spcBef>
                <a:spcPts val="1000"/>
              </a:spcBef>
              <a:spcAft>
                <a:spcPts val="0"/>
              </a:spcAft>
              <a:buNone/>
            </a:pPr>
            <a:r>
              <a:rPr lang="en-US" sz="933">
                <a:ea typeface="ＭＳ Ｐゴシック" charset="0"/>
              </a:rPr>
              <a:t>NOTE: Bar Shows survey responses from August 2025</a:t>
            </a:r>
          </a:p>
        </p:txBody>
      </p:sp>
    </p:spTree>
    <p:extLst>
      <p:ext uri="{BB962C8B-B14F-4D97-AF65-F5344CB8AC3E}">
        <p14:creationId xmlns:p14="http://schemas.microsoft.com/office/powerpoint/2010/main" val="6024488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1CD2-DDFD-D47F-5C17-726E8136C364}"/>
              </a:ext>
            </a:extLst>
          </p:cNvPr>
          <p:cNvSpPr>
            <a:spLocks noGrp="1"/>
          </p:cNvSpPr>
          <p:nvPr>
            <p:ph type="title"/>
          </p:nvPr>
        </p:nvSpPr>
        <p:spPr/>
        <p:txBody>
          <a:bodyPr>
            <a:normAutofit/>
          </a:bodyPr>
          <a:lstStyle/>
          <a:p>
            <a:r>
              <a:rPr lang="en-US"/>
              <a:t>Services survey – components have declined</a:t>
            </a:r>
          </a:p>
        </p:txBody>
      </p:sp>
      <p:sp>
        <p:nvSpPr>
          <p:cNvPr id="5" name="Slide Number Placeholder 4">
            <a:extLst>
              <a:ext uri="{FF2B5EF4-FFF2-40B4-BE49-F238E27FC236}">
                <a16:creationId xmlns:a16="http://schemas.microsoft.com/office/drawing/2014/main" id="{A03ABBA4-E8CD-C8C7-3481-7532E5941267}"/>
              </a:ext>
            </a:extLst>
          </p:cNvPr>
          <p:cNvSpPr>
            <a:spLocks noGrp="1"/>
          </p:cNvSpPr>
          <p:nvPr>
            <p:ph type="sldNum" sz="quarter" idx="4"/>
          </p:nvPr>
        </p:nvSpPr>
        <p:spPr>
          <a:xfrm>
            <a:off x="11566441" y="6450366"/>
            <a:ext cx="404163" cy="365125"/>
          </a:xfrm>
        </p:spPr>
        <p:txBody>
          <a:bodyPr/>
          <a:lstStyle/>
          <a:p>
            <a:pPr defTabSz="609585" fontAlgn="base">
              <a:spcBef>
                <a:spcPct val="0"/>
              </a:spcBef>
              <a:spcAft>
                <a:spcPct val="0"/>
              </a:spcAft>
            </a:pPr>
            <a:fld id="{07D03D2B-15C7-4C40-9D63-249486A78A83}" type="slidenum">
              <a:rPr lang="en-US">
                <a:ea typeface="ＭＳ Ｐゴシック" charset="0"/>
              </a:rPr>
              <a:pPr defTabSz="609585" fontAlgn="base">
                <a:spcBef>
                  <a:spcPct val="0"/>
                </a:spcBef>
                <a:spcAft>
                  <a:spcPct val="0"/>
                </a:spcAft>
              </a:pPr>
              <a:t>55</a:t>
            </a:fld>
            <a:endParaRPr lang="en-US">
              <a:ea typeface="ＭＳ Ｐゴシック" charset="0"/>
            </a:endParaRPr>
          </a:p>
        </p:txBody>
      </p:sp>
      <p:sp>
        <p:nvSpPr>
          <p:cNvPr id="6" name="Footer Placeholder 5">
            <a:extLst>
              <a:ext uri="{FF2B5EF4-FFF2-40B4-BE49-F238E27FC236}">
                <a16:creationId xmlns:a16="http://schemas.microsoft.com/office/drawing/2014/main" id="{DB487865-C3A6-8C0F-55EC-31C0CC6C0675}"/>
              </a:ext>
            </a:extLst>
          </p:cNvPr>
          <p:cNvSpPr>
            <a:spLocks noGrp="1"/>
          </p:cNvSpPr>
          <p:nvPr>
            <p:ph type="ftr" sz="quarter" idx="3"/>
          </p:nvPr>
        </p:nvSpPr>
        <p:spPr/>
        <p:txBody>
          <a:bodyPr/>
          <a:lstStyle/>
          <a:p>
            <a:r>
              <a:rPr lang="en-US">
                <a:ea typeface="ＭＳ Ｐゴシック" charset="0"/>
              </a:rPr>
              <a:t>FEDERAL RESERVE BANK OF KANSAS CITY  |</a:t>
            </a:r>
          </a:p>
          <a:p>
            <a:endParaRPr lang="en-US">
              <a:ea typeface="ＭＳ Ｐゴシック" charset="0"/>
            </a:endParaRPr>
          </a:p>
        </p:txBody>
      </p:sp>
      <p:sp>
        <p:nvSpPr>
          <p:cNvPr id="3" name="Content Placeholder 3">
            <a:extLst>
              <a:ext uri="{FF2B5EF4-FFF2-40B4-BE49-F238E27FC236}">
                <a16:creationId xmlns:a16="http://schemas.microsoft.com/office/drawing/2014/main" id="{FF168B7F-BAC8-8FBA-B329-08ED2FC42E4F}"/>
              </a:ext>
            </a:extLst>
          </p:cNvPr>
          <p:cNvSpPr txBox="1">
            <a:spLocks/>
          </p:cNvSpPr>
          <p:nvPr/>
        </p:nvSpPr>
        <p:spPr>
          <a:xfrm>
            <a:off x="73024" y="6450366"/>
            <a:ext cx="5181600" cy="303021"/>
          </a:xfrm>
          <a:prstGeom prst="rect">
            <a:avLst/>
          </a:prstGeom>
        </p:spPr>
        <p:txBody>
          <a:bodyPr vert="horz" lIns="121920" tIns="60960" rIns="121920" bIns="60960" rtlCol="0">
            <a:normAutofit/>
          </a:bodyPr>
          <a:lstStyle>
            <a:defPPr>
              <a:defRPr lang="en-US"/>
            </a:defPPr>
            <a:lvl1pPr marL="171450" indent="-171450" algn="l" defTabSz="685800" rtl="0" eaLnBrk="1" fontAlgn="base" latinLnBrk="0" hangingPunct="1">
              <a:lnSpc>
                <a:spcPct val="90000"/>
              </a:lnSpc>
              <a:spcBef>
                <a:spcPts val="750"/>
              </a:spcBef>
              <a:spcAft>
                <a:spcPct val="0"/>
              </a:spcAft>
              <a:buFont typeface="Arial" panose="020B0604020202020204" pitchFamily="34" charset="0"/>
              <a:buChar char="•"/>
              <a:defRPr sz="2100" kern="1200">
                <a:solidFill>
                  <a:sysClr val="windowText" lastClr="000000"/>
                </a:solidFill>
                <a:latin typeface="Arial" panose="020B0604020202020204" pitchFamily="34" charset="0"/>
                <a:cs typeface="Arial" panose="020B0604020202020204" pitchFamily="34" charset="0"/>
              </a:defRPr>
            </a:lvl1pPr>
            <a:lvl2pPr marL="514350" indent="-171450" algn="l" defTabSz="685800" rtl="0" eaLnBrk="1" fontAlgn="base" latinLnBrk="0" hangingPunct="1">
              <a:lnSpc>
                <a:spcPct val="90000"/>
              </a:lnSpc>
              <a:spcBef>
                <a:spcPts val="375"/>
              </a:spcBef>
              <a:spcAft>
                <a:spcPct val="0"/>
              </a:spcAft>
              <a:buFont typeface="Arial" panose="020B0604020202020204" pitchFamily="34" charset="0"/>
              <a:buChar char="•"/>
              <a:defRPr sz="1800" kern="1200">
                <a:solidFill>
                  <a:sysClr val="windowText" lastClr="000000"/>
                </a:solidFill>
                <a:latin typeface="Arial" panose="020B0604020202020204" pitchFamily="34" charset="0"/>
                <a:cs typeface="Arial" panose="020B0604020202020204" pitchFamily="34" charset="0"/>
              </a:defRPr>
            </a:lvl2pPr>
            <a:lvl3pPr marL="857250" indent="-171450" algn="l" defTabSz="685800" rtl="0" eaLnBrk="1" fontAlgn="base" latinLnBrk="0" hangingPunct="1">
              <a:lnSpc>
                <a:spcPct val="90000"/>
              </a:lnSpc>
              <a:spcBef>
                <a:spcPts val="375"/>
              </a:spcBef>
              <a:spcAft>
                <a:spcPct val="0"/>
              </a:spcAft>
              <a:buFont typeface="Arial" panose="020B0604020202020204" pitchFamily="34" charset="0"/>
              <a:buChar char="•"/>
              <a:defRPr sz="1500" kern="1200">
                <a:solidFill>
                  <a:sysClr val="windowText" lastClr="000000"/>
                </a:solidFill>
                <a:latin typeface="Arial" panose="020B0604020202020204" pitchFamily="34" charset="0"/>
                <a:cs typeface="Arial" panose="020B0604020202020204" pitchFamily="34" charset="0"/>
              </a:defRPr>
            </a:lvl3pPr>
            <a:lvl4pPr marL="12001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4pPr>
            <a:lvl5pPr marL="1543050" indent="-171450" algn="l" defTabSz="685800" rtl="0" eaLnBrk="1" fontAlgn="base" latinLnBrk="0" hangingPunct="1">
              <a:lnSpc>
                <a:spcPct val="90000"/>
              </a:lnSpc>
              <a:spcBef>
                <a:spcPts val="375"/>
              </a:spcBef>
              <a:spcAft>
                <a:spcPct val="0"/>
              </a:spcAft>
              <a:buFont typeface="Arial" panose="020B0604020202020204" pitchFamily="34" charset="0"/>
              <a:buChar char="•"/>
              <a:defRPr sz="1350" kern="1200">
                <a:solidFill>
                  <a:sysClr val="windowText" lastClr="000000"/>
                </a:solidFill>
                <a:latin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ysClr val="windowText" lastClr="000000"/>
                </a:solidFill>
                <a:latin typeface="Aptos" panose="02110004020202020204"/>
              </a:defRPr>
            </a:lvl9pPr>
          </a:lstStyle>
          <a:p>
            <a:pPr marL="0" indent="0" defTabSz="914377" fontAlgn="auto">
              <a:spcBef>
                <a:spcPts val="1000"/>
              </a:spcBef>
              <a:spcAft>
                <a:spcPts val="0"/>
              </a:spcAft>
              <a:buNone/>
            </a:pPr>
            <a:r>
              <a:rPr lang="en-US" sz="933">
                <a:ea typeface="ＭＳ Ｐゴシック" charset="0"/>
              </a:rPr>
              <a:t>Source: KCFED Manufacturing Survey</a:t>
            </a:r>
          </a:p>
        </p:txBody>
      </p:sp>
      <p:pic>
        <p:nvPicPr>
          <p:cNvPr id="7" name="Picture 6">
            <a:extLst>
              <a:ext uri="{FF2B5EF4-FFF2-40B4-BE49-F238E27FC236}">
                <a16:creationId xmlns:a16="http://schemas.microsoft.com/office/drawing/2014/main" id="{51CD8B6F-BC1B-9C2A-AE9A-43FEA2960944}"/>
              </a:ext>
            </a:extLst>
          </p:cNvPr>
          <p:cNvPicPr>
            <a:picLocks noChangeAspect="1"/>
          </p:cNvPicPr>
          <p:nvPr/>
        </p:nvPicPr>
        <p:blipFill>
          <a:blip r:embed="rId2"/>
          <a:stretch>
            <a:fillRect/>
          </a:stretch>
        </p:blipFill>
        <p:spPr>
          <a:xfrm>
            <a:off x="73024" y="1618009"/>
            <a:ext cx="12192000" cy="5045972"/>
          </a:xfrm>
          <a:prstGeom prst="rect">
            <a:avLst/>
          </a:prstGeom>
        </p:spPr>
      </p:pic>
    </p:spTree>
    <p:extLst>
      <p:ext uri="{BB962C8B-B14F-4D97-AF65-F5344CB8AC3E}">
        <p14:creationId xmlns:p14="http://schemas.microsoft.com/office/powerpoint/2010/main" val="33388342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B1D39-743C-480D-7805-D968B39E6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5F392-7DD8-7F2E-BFD6-36DEC0846C15}"/>
              </a:ext>
            </a:extLst>
          </p:cNvPr>
          <p:cNvSpPr>
            <a:spLocks noGrp="1"/>
          </p:cNvSpPr>
          <p:nvPr>
            <p:ph type="title"/>
          </p:nvPr>
        </p:nvSpPr>
        <p:spPr/>
        <p:txBody>
          <a:bodyPr/>
          <a:lstStyle/>
          <a:p>
            <a:r>
              <a:rPr lang="en-US"/>
              <a:t>Employment in KS and MO have cooled</a:t>
            </a:r>
          </a:p>
        </p:txBody>
      </p:sp>
      <p:sp>
        <p:nvSpPr>
          <p:cNvPr id="5" name="Slide Number Placeholder 4">
            <a:extLst>
              <a:ext uri="{FF2B5EF4-FFF2-40B4-BE49-F238E27FC236}">
                <a16:creationId xmlns:a16="http://schemas.microsoft.com/office/drawing/2014/main" id="{510438E5-B09C-2CAF-02C4-B29F4DF6DD48}"/>
              </a:ext>
            </a:extLst>
          </p:cNvPr>
          <p:cNvSpPr>
            <a:spLocks noGrp="1"/>
          </p:cNvSpPr>
          <p:nvPr>
            <p:ph type="sldNum" sz="quarter" idx="4"/>
          </p:nvPr>
        </p:nvSpPr>
        <p:spPr>
          <a:xfrm>
            <a:off x="11609924" y="6450366"/>
            <a:ext cx="462904"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56</a:t>
            </a:fld>
            <a:endParaRPr lang="en-US">
              <a:ea typeface="ＭＳ Ｐゴシック" charset="0"/>
            </a:endParaRPr>
          </a:p>
        </p:txBody>
      </p:sp>
      <p:sp>
        <p:nvSpPr>
          <p:cNvPr id="11" name="TextBox 2">
            <a:extLst>
              <a:ext uri="{FF2B5EF4-FFF2-40B4-BE49-F238E27FC236}">
                <a16:creationId xmlns:a16="http://schemas.microsoft.com/office/drawing/2014/main" id="{30A171D7-0B65-4FED-45C4-4852FE89FE74}"/>
              </a:ext>
            </a:extLst>
          </p:cNvPr>
          <p:cNvSpPr txBox="1"/>
          <p:nvPr/>
        </p:nvSpPr>
        <p:spPr>
          <a:xfrm>
            <a:off x="1" y="6529706"/>
            <a:ext cx="2205567" cy="297454"/>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333">
                <a:solidFill>
                  <a:prstClr val="black"/>
                </a:solidFill>
                <a:latin typeface="Aptos" panose="02110004020202020204"/>
              </a:rPr>
              <a:t>Source: BLS</a:t>
            </a:r>
          </a:p>
        </p:txBody>
      </p:sp>
      <p:pic>
        <p:nvPicPr>
          <p:cNvPr id="6" name="Content Placeholder 5">
            <a:extLst>
              <a:ext uri="{FF2B5EF4-FFF2-40B4-BE49-F238E27FC236}">
                <a16:creationId xmlns:a16="http://schemas.microsoft.com/office/drawing/2014/main" id="{64932451-1E90-5A03-7F58-9E859522A9F2}"/>
              </a:ext>
            </a:extLst>
          </p:cNvPr>
          <p:cNvPicPr>
            <a:picLocks noGrp="1" noChangeAspect="1"/>
          </p:cNvPicPr>
          <p:nvPr>
            <p:ph idx="1"/>
          </p:nvPr>
        </p:nvPicPr>
        <p:blipFill>
          <a:blip r:embed="rId3"/>
          <a:stretch>
            <a:fillRect/>
          </a:stretch>
        </p:blipFill>
        <p:spPr>
          <a:xfrm>
            <a:off x="6699565" y="1651210"/>
            <a:ext cx="5340984" cy="5164281"/>
          </a:xfrm>
          <a:prstGeom prst="rect">
            <a:avLst/>
          </a:prstGeom>
        </p:spPr>
      </p:pic>
      <p:pic>
        <p:nvPicPr>
          <p:cNvPr id="7" name="Picture 6">
            <a:extLst>
              <a:ext uri="{FF2B5EF4-FFF2-40B4-BE49-F238E27FC236}">
                <a16:creationId xmlns:a16="http://schemas.microsoft.com/office/drawing/2014/main" id="{FC9042C5-46C1-11C4-2308-FA6B311CC06A}"/>
              </a:ext>
            </a:extLst>
          </p:cNvPr>
          <p:cNvPicPr>
            <a:picLocks noChangeAspect="1"/>
          </p:cNvPicPr>
          <p:nvPr/>
        </p:nvPicPr>
        <p:blipFill>
          <a:blip r:embed="rId4"/>
          <a:stretch>
            <a:fillRect/>
          </a:stretch>
        </p:blipFill>
        <p:spPr>
          <a:xfrm>
            <a:off x="119173" y="1693719"/>
            <a:ext cx="6580393" cy="5202956"/>
          </a:xfrm>
          <a:prstGeom prst="rect">
            <a:avLst/>
          </a:prstGeom>
        </p:spPr>
      </p:pic>
    </p:spTree>
    <p:extLst>
      <p:ext uri="{BB962C8B-B14F-4D97-AF65-F5344CB8AC3E}">
        <p14:creationId xmlns:p14="http://schemas.microsoft.com/office/powerpoint/2010/main" val="13783549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17D20-27F0-79FB-23EE-EBD50F3CC762}"/>
              </a:ext>
            </a:extLst>
          </p:cNvPr>
          <p:cNvSpPr>
            <a:spLocks noGrp="1"/>
          </p:cNvSpPr>
          <p:nvPr>
            <p:ph type="title"/>
          </p:nvPr>
        </p:nvSpPr>
        <p:spPr/>
        <p:txBody>
          <a:bodyPr>
            <a:noAutofit/>
          </a:bodyPr>
          <a:lstStyle/>
          <a:p>
            <a:r>
              <a:rPr lang="en-US" sz="3733"/>
              <a:t>Leisure weighed down the economy- Kansas</a:t>
            </a:r>
          </a:p>
        </p:txBody>
      </p:sp>
      <p:sp>
        <p:nvSpPr>
          <p:cNvPr id="5" name="Slide Number Placeholder 4">
            <a:extLst>
              <a:ext uri="{FF2B5EF4-FFF2-40B4-BE49-F238E27FC236}">
                <a16:creationId xmlns:a16="http://schemas.microsoft.com/office/drawing/2014/main" id="{3E93CC5E-0B88-E83E-8E7F-DF55EACAFD12}"/>
              </a:ext>
            </a:extLst>
          </p:cNvPr>
          <p:cNvSpPr>
            <a:spLocks noGrp="1"/>
          </p:cNvSpPr>
          <p:nvPr>
            <p:ph type="sldNum" sz="quarter" idx="4"/>
          </p:nvPr>
        </p:nvSpPr>
        <p:spPr>
          <a:xfrm>
            <a:off x="11609923" y="6450366"/>
            <a:ext cx="452676"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57</a:t>
            </a:fld>
            <a:endParaRPr lang="en-US">
              <a:ea typeface="ＭＳ Ｐゴシック" charset="0"/>
            </a:endParaRPr>
          </a:p>
        </p:txBody>
      </p:sp>
      <p:sp>
        <p:nvSpPr>
          <p:cNvPr id="10" name="TextBox 2">
            <a:extLst>
              <a:ext uri="{FF2B5EF4-FFF2-40B4-BE49-F238E27FC236}">
                <a16:creationId xmlns:a16="http://schemas.microsoft.com/office/drawing/2014/main" id="{C6345321-D93F-D7EA-6F17-F891D2E469F4}"/>
              </a:ext>
            </a:extLst>
          </p:cNvPr>
          <p:cNvSpPr txBox="1"/>
          <p:nvPr/>
        </p:nvSpPr>
        <p:spPr>
          <a:xfrm>
            <a:off x="1" y="6550225"/>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7" name="Picture 6">
            <a:extLst>
              <a:ext uri="{FF2B5EF4-FFF2-40B4-BE49-F238E27FC236}">
                <a16:creationId xmlns:a16="http://schemas.microsoft.com/office/drawing/2014/main" id="{50135A20-6F87-ECAF-6362-15F4270A7DF7}"/>
              </a:ext>
            </a:extLst>
          </p:cNvPr>
          <p:cNvPicPr>
            <a:picLocks noChangeAspect="1"/>
          </p:cNvPicPr>
          <p:nvPr/>
        </p:nvPicPr>
        <p:blipFill>
          <a:blip r:embed="rId2"/>
          <a:stretch>
            <a:fillRect/>
          </a:stretch>
        </p:blipFill>
        <p:spPr>
          <a:xfrm>
            <a:off x="32949" y="1573379"/>
            <a:ext cx="6063052" cy="5059549"/>
          </a:xfrm>
          <a:prstGeom prst="rect">
            <a:avLst/>
          </a:prstGeom>
        </p:spPr>
      </p:pic>
      <p:pic>
        <p:nvPicPr>
          <p:cNvPr id="9" name="Picture 8">
            <a:extLst>
              <a:ext uri="{FF2B5EF4-FFF2-40B4-BE49-F238E27FC236}">
                <a16:creationId xmlns:a16="http://schemas.microsoft.com/office/drawing/2014/main" id="{DA1A357B-3D54-A117-F6DD-078E8E473EFD}"/>
              </a:ext>
            </a:extLst>
          </p:cNvPr>
          <p:cNvPicPr>
            <a:picLocks noChangeAspect="1"/>
          </p:cNvPicPr>
          <p:nvPr/>
        </p:nvPicPr>
        <p:blipFill>
          <a:blip r:embed="rId3"/>
          <a:stretch>
            <a:fillRect/>
          </a:stretch>
        </p:blipFill>
        <p:spPr>
          <a:xfrm>
            <a:off x="6128948" y="1755942"/>
            <a:ext cx="6117272" cy="5059549"/>
          </a:xfrm>
          <a:prstGeom prst="rect">
            <a:avLst/>
          </a:prstGeom>
        </p:spPr>
      </p:pic>
    </p:spTree>
    <p:extLst>
      <p:ext uri="{BB962C8B-B14F-4D97-AF65-F5344CB8AC3E}">
        <p14:creationId xmlns:p14="http://schemas.microsoft.com/office/powerpoint/2010/main" val="2435074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B67B7-BE35-4CF6-2997-28B26AB73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36363-FBAE-DBD4-BBD0-8CFC5A9C6F1F}"/>
              </a:ext>
            </a:extLst>
          </p:cNvPr>
          <p:cNvSpPr>
            <a:spLocks noGrp="1"/>
          </p:cNvSpPr>
          <p:nvPr>
            <p:ph type="title"/>
          </p:nvPr>
        </p:nvSpPr>
        <p:spPr/>
        <p:txBody>
          <a:bodyPr>
            <a:normAutofit fontScale="90000"/>
          </a:bodyPr>
          <a:lstStyle/>
          <a:p>
            <a:r>
              <a:rPr lang="en-US" sz="4800"/>
              <a:t>Leisure has picked back up - Missouri</a:t>
            </a:r>
          </a:p>
        </p:txBody>
      </p:sp>
      <p:sp>
        <p:nvSpPr>
          <p:cNvPr id="5" name="Slide Number Placeholder 4">
            <a:extLst>
              <a:ext uri="{FF2B5EF4-FFF2-40B4-BE49-F238E27FC236}">
                <a16:creationId xmlns:a16="http://schemas.microsoft.com/office/drawing/2014/main" id="{5B4BF6B6-B2D0-0A27-7996-D1CBE6C54EC7}"/>
              </a:ext>
            </a:extLst>
          </p:cNvPr>
          <p:cNvSpPr>
            <a:spLocks noGrp="1"/>
          </p:cNvSpPr>
          <p:nvPr>
            <p:ph type="sldNum" sz="quarter" idx="4"/>
          </p:nvPr>
        </p:nvSpPr>
        <p:spPr>
          <a:xfrm>
            <a:off x="11609923" y="6450366"/>
            <a:ext cx="452676"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58</a:t>
            </a:fld>
            <a:endParaRPr lang="en-US">
              <a:ea typeface="ＭＳ Ｐゴシック" charset="0"/>
            </a:endParaRPr>
          </a:p>
        </p:txBody>
      </p:sp>
      <p:sp>
        <p:nvSpPr>
          <p:cNvPr id="10" name="TextBox 2">
            <a:extLst>
              <a:ext uri="{FF2B5EF4-FFF2-40B4-BE49-F238E27FC236}">
                <a16:creationId xmlns:a16="http://schemas.microsoft.com/office/drawing/2014/main" id="{1EE72AB8-73A8-AB9A-F369-F264B0A5425C}"/>
              </a:ext>
            </a:extLst>
          </p:cNvPr>
          <p:cNvSpPr txBox="1"/>
          <p:nvPr/>
        </p:nvSpPr>
        <p:spPr>
          <a:xfrm>
            <a:off x="1" y="6573549"/>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7" name="Picture 6">
            <a:extLst>
              <a:ext uri="{FF2B5EF4-FFF2-40B4-BE49-F238E27FC236}">
                <a16:creationId xmlns:a16="http://schemas.microsoft.com/office/drawing/2014/main" id="{22F92446-CC35-AE9E-633F-DBD976C7EC11}"/>
              </a:ext>
            </a:extLst>
          </p:cNvPr>
          <p:cNvPicPr>
            <a:picLocks noChangeAspect="1"/>
          </p:cNvPicPr>
          <p:nvPr/>
        </p:nvPicPr>
        <p:blipFill>
          <a:blip r:embed="rId2"/>
          <a:stretch>
            <a:fillRect/>
          </a:stretch>
        </p:blipFill>
        <p:spPr>
          <a:xfrm>
            <a:off x="0" y="1579398"/>
            <a:ext cx="6516349" cy="5064009"/>
          </a:xfrm>
          <a:prstGeom prst="rect">
            <a:avLst/>
          </a:prstGeom>
        </p:spPr>
      </p:pic>
      <p:pic>
        <p:nvPicPr>
          <p:cNvPr id="12" name="Picture 11">
            <a:extLst>
              <a:ext uri="{FF2B5EF4-FFF2-40B4-BE49-F238E27FC236}">
                <a16:creationId xmlns:a16="http://schemas.microsoft.com/office/drawing/2014/main" id="{359DEBE6-F49B-B7F1-90EB-28B77336F41F}"/>
              </a:ext>
            </a:extLst>
          </p:cNvPr>
          <p:cNvPicPr>
            <a:picLocks noChangeAspect="1"/>
          </p:cNvPicPr>
          <p:nvPr/>
        </p:nvPicPr>
        <p:blipFill>
          <a:blip r:embed="rId3"/>
          <a:stretch>
            <a:fillRect/>
          </a:stretch>
        </p:blipFill>
        <p:spPr>
          <a:xfrm>
            <a:off x="6516350" y="1605011"/>
            <a:ext cx="5630357" cy="4845355"/>
          </a:xfrm>
          <a:prstGeom prst="rect">
            <a:avLst/>
          </a:prstGeom>
        </p:spPr>
      </p:pic>
    </p:spTree>
    <p:extLst>
      <p:ext uri="{BB962C8B-B14F-4D97-AF65-F5344CB8AC3E}">
        <p14:creationId xmlns:p14="http://schemas.microsoft.com/office/powerpoint/2010/main" val="17797673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659E0-835F-1197-A1E7-38EAD91DE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D66F5-8C44-4323-AFDF-12814A2D8A11}"/>
              </a:ext>
            </a:extLst>
          </p:cNvPr>
          <p:cNvSpPr>
            <a:spLocks noGrp="1"/>
          </p:cNvSpPr>
          <p:nvPr>
            <p:ph type="title"/>
          </p:nvPr>
        </p:nvSpPr>
        <p:spPr/>
        <p:txBody>
          <a:bodyPr/>
          <a:lstStyle/>
          <a:p>
            <a:r>
              <a:rPr lang="en-US"/>
              <a:t>Wages</a:t>
            </a:r>
          </a:p>
        </p:txBody>
      </p:sp>
      <p:sp>
        <p:nvSpPr>
          <p:cNvPr id="5" name="Slide Number Placeholder 4">
            <a:extLst>
              <a:ext uri="{FF2B5EF4-FFF2-40B4-BE49-F238E27FC236}">
                <a16:creationId xmlns:a16="http://schemas.microsoft.com/office/drawing/2014/main" id="{910F2C18-4D81-7CE9-C26B-2C591FE43C69}"/>
              </a:ext>
            </a:extLst>
          </p:cNvPr>
          <p:cNvSpPr>
            <a:spLocks noGrp="1"/>
          </p:cNvSpPr>
          <p:nvPr>
            <p:ph type="sldNum" sz="quarter" idx="4"/>
          </p:nvPr>
        </p:nvSpPr>
        <p:spPr>
          <a:xfrm>
            <a:off x="11609924" y="6450366"/>
            <a:ext cx="435037" cy="365125"/>
          </a:xfr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59</a:t>
            </a:fld>
            <a:endParaRPr lang="en-US">
              <a:ea typeface="ＭＳ Ｐゴシック" charset="0"/>
            </a:endParaRPr>
          </a:p>
        </p:txBody>
      </p:sp>
      <p:sp>
        <p:nvSpPr>
          <p:cNvPr id="9" name="TextBox 2">
            <a:extLst>
              <a:ext uri="{FF2B5EF4-FFF2-40B4-BE49-F238E27FC236}">
                <a16:creationId xmlns:a16="http://schemas.microsoft.com/office/drawing/2014/main" id="{A53906E2-FF39-9789-FA3F-3E337D7D5086}"/>
              </a:ext>
            </a:extLst>
          </p:cNvPr>
          <p:cNvSpPr txBox="1"/>
          <p:nvPr/>
        </p:nvSpPr>
        <p:spPr>
          <a:xfrm>
            <a:off x="1" y="6550225"/>
            <a:ext cx="2205567" cy="276999"/>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r>
              <a:rPr lang="en-US" sz="1200">
                <a:solidFill>
                  <a:prstClr val="black"/>
                </a:solidFill>
                <a:latin typeface="Aptos" panose="02110004020202020204"/>
              </a:rPr>
              <a:t>Source: BLS</a:t>
            </a:r>
          </a:p>
        </p:txBody>
      </p:sp>
      <p:pic>
        <p:nvPicPr>
          <p:cNvPr id="15" name="Content Placeholder 14">
            <a:extLst>
              <a:ext uri="{FF2B5EF4-FFF2-40B4-BE49-F238E27FC236}">
                <a16:creationId xmlns:a16="http://schemas.microsoft.com/office/drawing/2014/main" id="{2B73DC31-57EF-6FB1-CD82-F7FBD84EDF09}"/>
              </a:ext>
            </a:extLst>
          </p:cNvPr>
          <p:cNvPicPr>
            <a:picLocks noGrp="1" noChangeAspect="1"/>
          </p:cNvPicPr>
          <p:nvPr>
            <p:ph idx="1"/>
          </p:nvPr>
        </p:nvPicPr>
        <p:blipFill>
          <a:blip r:embed="rId3"/>
          <a:stretch>
            <a:fillRect/>
          </a:stretch>
        </p:blipFill>
        <p:spPr>
          <a:xfrm>
            <a:off x="71934" y="1629594"/>
            <a:ext cx="5660508" cy="4989833"/>
          </a:xfrm>
          <a:prstGeom prst="rect">
            <a:avLst/>
          </a:prstGeom>
        </p:spPr>
      </p:pic>
      <p:pic>
        <p:nvPicPr>
          <p:cNvPr id="16" name="Picture 15">
            <a:extLst>
              <a:ext uri="{FF2B5EF4-FFF2-40B4-BE49-F238E27FC236}">
                <a16:creationId xmlns:a16="http://schemas.microsoft.com/office/drawing/2014/main" id="{8E135186-37EC-3F48-DC8E-77388ADA5E14}"/>
              </a:ext>
            </a:extLst>
          </p:cNvPr>
          <p:cNvPicPr>
            <a:picLocks noChangeAspect="1"/>
          </p:cNvPicPr>
          <p:nvPr/>
        </p:nvPicPr>
        <p:blipFill>
          <a:blip r:embed="rId4"/>
          <a:stretch>
            <a:fillRect/>
          </a:stretch>
        </p:blipFill>
        <p:spPr>
          <a:xfrm>
            <a:off x="5762346" y="1647952"/>
            <a:ext cx="6429655" cy="5048075"/>
          </a:xfrm>
          <a:prstGeom prst="rect">
            <a:avLst/>
          </a:prstGeom>
        </p:spPr>
      </p:pic>
    </p:spTree>
    <p:extLst>
      <p:ext uri="{BB962C8B-B14F-4D97-AF65-F5344CB8AC3E}">
        <p14:creationId xmlns:p14="http://schemas.microsoft.com/office/powerpoint/2010/main" val="39799154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75F3198-D5E3-0405-A8C4-418EA39663BF}"/>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3A56315-F6E0-1C0D-788F-06350F4F336B}"/>
              </a:ext>
            </a:extLst>
          </p:cNvPr>
          <p:cNvSpPr>
            <a:spLocks noGrp="1"/>
          </p:cNvSpPr>
          <p:nvPr>
            <p:ph type="sldNum" sz="quarter" idx="4"/>
          </p:nvPr>
        </p:nvSpPr>
        <p:spPr>
          <a:xfrm>
            <a:off x="11609923" y="6439480"/>
            <a:ext cx="582076" cy="365125"/>
          </a:xfrm>
          <a:prstGeom prst="rect">
            <a:avLst/>
          </a:prstGeom>
        </p:spPr>
        <p:txBody>
          <a:bodyPr/>
          <a:lstStyle/>
          <a:p>
            <a:pPr defTabSz="609585" fontAlgn="base">
              <a:spcBef>
                <a:spcPct val="0"/>
              </a:spcBef>
              <a:spcAft>
                <a:spcPct val="0"/>
              </a:spcAft>
              <a:defRPr/>
            </a:pPr>
            <a:fld id="{45B1A0FD-05CC-1141-8FC9-66EE5DE21228}" type="slidenum">
              <a:rPr lang="en-US">
                <a:ea typeface="ＭＳ Ｐゴシック" charset="0"/>
              </a:rPr>
              <a:pPr defTabSz="609585" fontAlgn="base">
                <a:spcBef>
                  <a:spcPct val="0"/>
                </a:spcBef>
                <a:spcAft>
                  <a:spcPct val="0"/>
                </a:spcAft>
                <a:defRPr/>
              </a:pPr>
              <a:t>60</a:t>
            </a:fld>
            <a:endParaRPr lang="en-US">
              <a:ea typeface="ＭＳ Ｐゴシック" charset="0"/>
            </a:endParaRPr>
          </a:p>
        </p:txBody>
      </p:sp>
      <p:pic>
        <p:nvPicPr>
          <p:cNvPr id="7" name="Picture 6">
            <a:extLst>
              <a:ext uri="{FF2B5EF4-FFF2-40B4-BE49-F238E27FC236}">
                <a16:creationId xmlns:a16="http://schemas.microsoft.com/office/drawing/2014/main" id="{815D8BAE-7447-337E-1CE7-D571D03F0FC6}"/>
              </a:ext>
            </a:extLst>
          </p:cNvPr>
          <p:cNvPicPr>
            <a:picLocks noChangeAspect="1"/>
          </p:cNvPicPr>
          <p:nvPr/>
        </p:nvPicPr>
        <p:blipFill>
          <a:blip r:embed="rId2"/>
          <a:stretch>
            <a:fillRect/>
          </a:stretch>
        </p:blipFill>
        <p:spPr>
          <a:xfrm>
            <a:off x="1217082" y="4138100"/>
            <a:ext cx="15394332" cy="1774373"/>
          </a:xfrm>
          <a:prstGeom prst="rect">
            <a:avLst/>
          </a:prstGeom>
        </p:spPr>
      </p:pic>
      <p:sp>
        <p:nvSpPr>
          <p:cNvPr id="8" name="Rectangle 7">
            <a:extLst>
              <a:ext uri="{FF2B5EF4-FFF2-40B4-BE49-F238E27FC236}">
                <a16:creationId xmlns:a16="http://schemas.microsoft.com/office/drawing/2014/main" id="{F45E2285-4C6F-E5CE-22EF-25231A096BA9}"/>
              </a:ext>
            </a:extLst>
          </p:cNvPr>
          <p:cNvSpPr/>
          <p:nvPr/>
        </p:nvSpPr>
        <p:spPr>
          <a:xfrm>
            <a:off x="829733" y="2102012"/>
            <a:ext cx="9889067" cy="1604209"/>
          </a:xfrm>
          <a:prstGeom prst="rect">
            <a:avLst/>
          </a:prstGeom>
          <a:solidFill>
            <a:srgbClr val="D58E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endParaRPr lang="en-US" sz="2400">
              <a:solidFill>
                <a:prstClr val="white"/>
              </a:solidFill>
              <a:latin typeface="Aptos" panose="02110004020202020204"/>
            </a:endParaRPr>
          </a:p>
        </p:txBody>
      </p:sp>
      <p:sp>
        <p:nvSpPr>
          <p:cNvPr id="9" name="Content Placeholder 1">
            <a:extLst>
              <a:ext uri="{FF2B5EF4-FFF2-40B4-BE49-F238E27FC236}">
                <a16:creationId xmlns:a16="http://schemas.microsoft.com/office/drawing/2014/main" id="{1F19AF65-4873-5F4B-385C-29FA8EC00D1F}"/>
              </a:ext>
            </a:extLst>
          </p:cNvPr>
          <p:cNvSpPr txBox="1">
            <a:spLocks/>
          </p:cNvSpPr>
          <p:nvPr/>
        </p:nvSpPr>
        <p:spPr>
          <a:xfrm>
            <a:off x="1217081" y="2503030"/>
            <a:ext cx="10972800" cy="2076156"/>
          </a:xfrm>
          <a:prstGeom prst="rect">
            <a:avLst/>
          </a:prstGeom>
        </p:spPr>
        <p:txBody>
          <a:bodyPr vert="horz" lIns="121920" tIns="60960" rIns="121920" bIns="60960" rtlCol="0" anchor="b">
            <a:normAutofit/>
          </a:bodyPr>
          <a:lstStyle>
            <a:lvl1pPr marL="0" indent="0" algn="l" defTabSz="457200" rtl="0" eaLnBrk="0" fontAlgn="base" hangingPunct="0">
              <a:spcBef>
                <a:spcPct val="20000"/>
              </a:spcBef>
              <a:spcAft>
                <a:spcPct val="0"/>
              </a:spcAft>
              <a:buFont typeface="Arial" charset="0"/>
              <a:buNone/>
              <a:defRPr sz="2200" i="1" kern="1200">
                <a:solidFill>
                  <a:srgbClr val="FFFFFF"/>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609585"/>
            <a:r>
              <a:rPr lang="en-US" sz="7733" b="1" i="0">
                <a:solidFill>
                  <a:prstClr val="white"/>
                </a:solidFill>
                <a:latin typeface="Aptos" panose="02110004020202020204"/>
              </a:rPr>
              <a:t>Contact Information:</a:t>
            </a:r>
          </a:p>
          <a:p>
            <a:pPr defTabSz="609585"/>
            <a:endParaRPr lang="en-US" sz="4800" b="1">
              <a:solidFill>
                <a:prstClr val="black"/>
              </a:solidFill>
              <a:latin typeface="Aptos" panose="02110004020202020204"/>
            </a:endParaRPr>
          </a:p>
        </p:txBody>
      </p:sp>
    </p:spTree>
    <p:extLst>
      <p:ext uri="{BB962C8B-B14F-4D97-AF65-F5344CB8AC3E}">
        <p14:creationId xmlns:p14="http://schemas.microsoft.com/office/powerpoint/2010/main" val="1861511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609585">
              <a:defRPr/>
            </a:pPr>
            <a:fld id="{45B1A0FD-05CC-1141-8FC9-66EE5DE21228}" type="slidenum">
              <a:rPr lang="en-US">
                <a:solidFill>
                  <a:prstClr val="black"/>
                </a:solidFill>
                <a:latin typeface="Aptos" panose="02110004020202020204"/>
              </a:rPr>
              <a:pPr defTabSz="609585">
                <a:defRPr/>
              </a:pPr>
              <a:t>61</a:t>
            </a:fld>
            <a:endParaRPr lang="en-US">
              <a:solidFill>
                <a:prstClr val="black"/>
              </a:solidFill>
              <a:latin typeface="Aptos" panose="02110004020202020204"/>
            </a:endParaRPr>
          </a:p>
        </p:txBody>
      </p:sp>
      <p:pic>
        <p:nvPicPr>
          <p:cNvPr id="5" name="Picture 2" descr="00f623c7-9669-4bcc-868d-fe57a7b0b568@FRB">
            <a:extLst>
              <a:ext uri="{FF2B5EF4-FFF2-40B4-BE49-F238E27FC236}">
                <a16:creationId xmlns:a16="http://schemas.microsoft.com/office/drawing/2014/main" id="{AB480EBE-FB67-CA5D-1C01-2986AC933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3732" y="1364873"/>
            <a:ext cx="5364880" cy="1908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5A962E31-ADDA-75A6-F0F9-616CEF2EF894}"/>
              </a:ext>
            </a:extLst>
          </p:cNvPr>
          <p:cNvSpPr txBox="1"/>
          <p:nvPr/>
        </p:nvSpPr>
        <p:spPr>
          <a:xfrm>
            <a:off x="4502425" y="6054813"/>
            <a:ext cx="6412312" cy="492443"/>
          </a:xfrm>
          <a:prstGeom prst="rect">
            <a:avLst/>
          </a:prstGeom>
          <a:solidFill>
            <a:srgbClr val="5A9A99"/>
          </a:solidFill>
        </p:spPr>
        <p:txBody>
          <a:bodyPr wrap="square" lIns="121920" tIns="60960" rIns="121920" bIns="60960" rtlCol="0" anchor="t">
            <a:spAutoFit/>
          </a:bodyPr>
          <a:lstStyle/>
          <a:p>
            <a:pPr algn="ctr" defTabSz="1219170"/>
            <a:r>
              <a:rPr lang="en-US" sz="2400">
                <a:solidFill>
                  <a:prstClr val="white"/>
                </a:solidFill>
                <a:latin typeface="Calibri" panose="020F0502020204030204"/>
                <a:ea typeface="Calibri"/>
                <a:cs typeface="Calibri"/>
              </a:rPr>
              <a:t>www.KansasCityFed.org/ealert</a:t>
            </a:r>
            <a:endParaRPr lang="en-US" sz="2400">
              <a:solidFill>
                <a:prstClr val="black"/>
              </a:solidFill>
              <a:latin typeface="Arial Narrow" charset="0"/>
              <a:ea typeface="ＭＳ Ｐゴシック" charset="0"/>
            </a:endParaRPr>
          </a:p>
        </p:txBody>
      </p:sp>
      <p:sp>
        <p:nvSpPr>
          <p:cNvPr id="7" name="TextBox 6">
            <a:extLst>
              <a:ext uri="{FF2B5EF4-FFF2-40B4-BE49-F238E27FC236}">
                <a16:creationId xmlns:a16="http://schemas.microsoft.com/office/drawing/2014/main" id="{9083B094-047D-D659-EF46-8265F29E8E34}"/>
              </a:ext>
            </a:extLst>
          </p:cNvPr>
          <p:cNvSpPr txBox="1"/>
          <p:nvPr/>
        </p:nvSpPr>
        <p:spPr>
          <a:xfrm>
            <a:off x="4502426" y="4241831"/>
            <a:ext cx="6335591" cy="1569660"/>
          </a:xfrm>
          <a:prstGeom prst="rect">
            <a:avLst/>
          </a:prstGeom>
          <a:noFill/>
        </p:spPr>
        <p:txBody>
          <a:bodyPr wrap="square" rtlCol="0">
            <a:spAutoFit/>
          </a:bodyPr>
          <a:lstStyle/>
          <a:p>
            <a:pPr algn="ctr" defTabSz="1219170"/>
            <a:r>
              <a:rPr lang="en-US" sz="3200">
                <a:solidFill>
                  <a:prstClr val="black"/>
                </a:solidFill>
                <a:latin typeface="Calibri" panose="020F0502020204030204"/>
                <a:ea typeface="ＭＳ Ｐゴシック" charset="0"/>
              </a:rPr>
              <a:t>For more analysis of the regional economy, subscribe to receive e-mail alerts from the KANSAS CITY FED. </a:t>
            </a:r>
          </a:p>
        </p:txBody>
      </p:sp>
      <p:pic>
        <p:nvPicPr>
          <p:cNvPr id="9" name="Picture 8" descr="A qr code with black squares&#10;&#10;Description automatically generated">
            <a:extLst>
              <a:ext uri="{FF2B5EF4-FFF2-40B4-BE49-F238E27FC236}">
                <a16:creationId xmlns:a16="http://schemas.microsoft.com/office/drawing/2014/main" id="{0BAEA0DE-397F-3EDF-A73D-503ABF06954B}"/>
              </a:ext>
            </a:extLst>
          </p:cNvPr>
          <p:cNvPicPr>
            <a:picLocks noChangeAspect="1"/>
          </p:cNvPicPr>
          <p:nvPr/>
        </p:nvPicPr>
        <p:blipFill>
          <a:blip r:embed="rId3"/>
          <a:stretch>
            <a:fillRect/>
          </a:stretch>
        </p:blipFill>
        <p:spPr>
          <a:xfrm>
            <a:off x="604101" y="2941555"/>
            <a:ext cx="3986939" cy="3986939"/>
          </a:xfrm>
          <a:prstGeom prst="rect">
            <a:avLst/>
          </a:prstGeom>
        </p:spPr>
      </p:pic>
      <p:sp>
        <p:nvSpPr>
          <p:cNvPr id="11" name="Rectangle 10">
            <a:extLst>
              <a:ext uri="{FF2B5EF4-FFF2-40B4-BE49-F238E27FC236}">
                <a16:creationId xmlns:a16="http://schemas.microsoft.com/office/drawing/2014/main" id="{9CAC04C4-D078-4D34-14E1-2BC28FD81443}"/>
              </a:ext>
            </a:extLst>
          </p:cNvPr>
          <p:cNvSpPr/>
          <p:nvPr/>
        </p:nvSpPr>
        <p:spPr>
          <a:xfrm>
            <a:off x="4502426" y="3273002"/>
            <a:ext cx="6500037" cy="873681"/>
          </a:xfrm>
          <a:prstGeom prst="rect">
            <a:avLst/>
          </a:prstGeom>
          <a:solidFill>
            <a:srgbClr val="A5C6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fontAlgn="base">
              <a:spcBef>
                <a:spcPct val="0"/>
              </a:spcBef>
              <a:spcAft>
                <a:spcPct val="0"/>
              </a:spcAft>
            </a:pPr>
            <a:r>
              <a:rPr lang="en-US" sz="3200" b="1">
                <a:solidFill>
                  <a:prstClr val="black"/>
                </a:solidFill>
                <a:latin typeface="Aptos" panose="02110004020202020204"/>
              </a:rPr>
              <a:t>Receive Regular Updates</a:t>
            </a:r>
          </a:p>
        </p:txBody>
      </p:sp>
    </p:spTree>
    <p:extLst>
      <p:ext uri="{BB962C8B-B14F-4D97-AF65-F5344CB8AC3E}">
        <p14:creationId xmlns:p14="http://schemas.microsoft.com/office/powerpoint/2010/main" val="3830791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53823-42C9-99B8-04BE-8717F316735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0EF2F4-D89C-54CD-A050-8A52810456B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03D2B-15C7-4C40-9D63-249486A78A83}" type="slidenum">
              <a:rPr kumimoji="0" lang="en-US" sz="1100" b="1" i="0" u="none" strike="noStrike" kern="1200" cap="none" spc="0" normalizeH="0" baseline="0" noProof="0" smtClean="0">
                <a:ln>
                  <a:noFill/>
                </a:ln>
                <a:solidFill>
                  <a:srgbClr val="117FA8"/>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EB6F77FE-F1AA-DB11-6FF3-08513094C36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rPr>
              <a:t>FEDERAL RESERVE BANK OF KANSAS CITY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117FA8"/>
              </a:solidFill>
              <a:effectLst/>
              <a:uLnTx/>
              <a:uFillTx/>
              <a:latin typeface="Arial" panose="020B0604020202020204" pitchFamily="34" charset="0"/>
              <a:ea typeface="+mn-ea"/>
              <a:cs typeface="Arial" panose="020B0604020202020204" pitchFamily="34" charset="0"/>
            </a:endParaRPr>
          </a:p>
        </p:txBody>
      </p:sp>
      <p:pic>
        <p:nvPicPr>
          <p:cNvPr id="11" name="Picture 2">
            <a:extLst>
              <a:ext uri="{FF2B5EF4-FFF2-40B4-BE49-F238E27FC236}">
                <a16:creationId xmlns:a16="http://schemas.microsoft.com/office/drawing/2014/main" id="{6D9EDD35-7706-C575-96B8-A46D467344BD}"/>
              </a:ext>
            </a:extLst>
          </p:cNvPr>
          <p:cNvPicPr>
            <a:picLocks noChangeAspect="1" noChangeArrowheads="1"/>
          </p:cNvPicPr>
          <p:nvPr/>
        </p:nvPicPr>
        <p:blipFill>
          <a:blip r:embed="rId2"/>
          <a:srcRect/>
          <a:stretch/>
        </p:blipFill>
        <p:spPr bwMode="auto">
          <a:xfrm>
            <a:off x="838200" y="1825625"/>
            <a:ext cx="3183221" cy="3183221"/>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E2E77DB9-C48E-0DFB-F86E-4ACF80D9F798}"/>
              </a:ext>
            </a:extLst>
          </p:cNvPr>
          <p:cNvSpPr>
            <a:spLocks noGrp="1"/>
          </p:cNvSpPr>
          <p:nvPr>
            <p:ph idx="1"/>
          </p:nvPr>
        </p:nvSpPr>
        <p:spPr>
          <a:xfrm>
            <a:off x="4998027" y="1825625"/>
            <a:ext cx="5933210" cy="4351338"/>
          </a:xfrm>
        </p:spPr>
        <p:txBody>
          <a:bodyPr>
            <a:normAutofit lnSpcReduction="10000"/>
          </a:bodyPr>
          <a:lstStyle/>
          <a:p>
            <a:pPr>
              <a:lnSpc>
                <a:spcPct val="100000"/>
              </a:lnSpc>
            </a:pPr>
            <a:r>
              <a:rPr lang="en-US" sz="2000"/>
              <a:t>Frank has been with MARC for more than 40 years.</a:t>
            </a:r>
          </a:p>
          <a:p>
            <a:pPr>
              <a:lnSpc>
                <a:spcPct val="100000"/>
              </a:lnSpc>
            </a:pPr>
            <a:r>
              <a:rPr lang="en-US" sz="2000"/>
              <a:t>In his role, Frank is responsible for:</a:t>
            </a:r>
          </a:p>
          <a:p>
            <a:pPr lvl="1">
              <a:lnSpc>
                <a:spcPct val="100000"/>
              </a:lnSpc>
            </a:pPr>
            <a:r>
              <a:rPr lang="en-US" sz="1600"/>
              <a:t>Preparing long- and short-range economic and demographic forecasts </a:t>
            </a:r>
          </a:p>
          <a:p>
            <a:pPr lvl="1">
              <a:lnSpc>
                <a:spcPct val="100000"/>
              </a:lnSpc>
            </a:pPr>
            <a:r>
              <a:rPr lang="en-US" sz="1600"/>
              <a:t>Estimating the economic impact of major public investments </a:t>
            </a:r>
          </a:p>
          <a:p>
            <a:pPr lvl="1">
              <a:lnSpc>
                <a:spcPct val="100000"/>
              </a:lnSpc>
            </a:pPr>
            <a:r>
              <a:rPr lang="en-US" sz="1600"/>
              <a:t>Overseeing the development of maps and other data visualizations to uncover the meaning in the data</a:t>
            </a:r>
          </a:p>
          <a:p>
            <a:pPr lvl="1">
              <a:lnSpc>
                <a:spcPct val="100000"/>
              </a:lnSpc>
            </a:pPr>
            <a:r>
              <a:rPr lang="en-US" sz="1600"/>
              <a:t>Developing metrics to measure the Greater Kansas City’s social and economic progress</a:t>
            </a:r>
          </a:p>
          <a:p>
            <a:pPr>
              <a:lnSpc>
                <a:spcPct val="100000"/>
              </a:lnSpc>
            </a:pPr>
            <a:r>
              <a:rPr lang="en-US" sz="2000"/>
              <a:t>He has authored/co-authored numerous reports on the Kansas City area economy, including the workforce needs of several sectors in the region.</a:t>
            </a:r>
          </a:p>
        </p:txBody>
      </p:sp>
      <p:sp>
        <p:nvSpPr>
          <p:cNvPr id="13" name="Title 1">
            <a:extLst>
              <a:ext uri="{FF2B5EF4-FFF2-40B4-BE49-F238E27FC236}">
                <a16:creationId xmlns:a16="http://schemas.microsoft.com/office/drawing/2014/main" id="{D199DFB0-E16A-58CA-9EF4-28AEB74B6D2F}"/>
              </a:ext>
            </a:extLst>
          </p:cNvPr>
          <p:cNvSpPr>
            <a:spLocks noGrp="1"/>
          </p:cNvSpPr>
          <p:nvPr>
            <p:ph type="title"/>
          </p:nvPr>
        </p:nvSpPr>
        <p:spPr>
          <a:xfrm>
            <a:off x="838200" y="562990"/>
            <a:ext cx="10515600" cy="1003300"/>
          </a:xfrm>
        </p:spPr>
        <p:txBody>
          <a:bodyPr>
            <a:normAutofit fontScale="90000"/>
          </a:bodyPr>
          <a:lstStyle/>
          <a:p>
            <a:r>
              <a:rPr lang="en-US"/>
              <a:t>Frank Lenk – Director, Office of Economic Research; Mid-America Regional Council</a:t>
            </a:r>
          </a:p>
        </p:txBody>
      </p:sp>
    </p:spTree>
    <p:extLst>
      <p:ext uri="{BB962C8B-B14F-4D97-AF65-F5344CB8AC3E}">
        <p14:creationId xmlns:p14="http://schemas.microsoft.com/office/powerpoint/2010/main" val="37525220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6BCB-51E1-D170-0241-2D17F78A540F}"/>
              </a:ext>
            </a:extLst>
          </p:cNvPr>
          <p:cNvSpPr>
            <a:spLocks noGrp="1"/>
          </p:cNvSpPr>
          <p:nvPr>
            <p:ph type="ctrTitle"/>
          </p:nvPr>
        </p:nvSpPr>
        <p:spPr/>
        <p:txBody>
          <a:bodyPr/>
          <a:lstStyle/>
          <a:p>
            <a:r>
              <a:rPr lang="en-US"/>
              <a:t>2026 Kansas City Metro Economic Outlook</a:t>
            </a:r>
          </a:p>
        </p:txBody>
      </p:sp>
      <p:sp>
        <p:nvSpPr>
          <p:cNvPr id="3" name="Subtitle 2">
            <a:extLst>
              <a:ext uri="{FF2B5EF4-FFF2-40B4-BE49-F238E27FC236}">
                <a16:creationId xmlns:a16="http://schemas.microsoft.com/office/drawing/2014/main" id="{4E4F4F6C-E06C-839D-6DD4-29F02051E557}"/>
              </a:ext>
            </a:extLst>
          </p:cNvPr>
          <p:cNvSpPr>
            <a:spLocks noGrp="1"/>
          </p:cNvSpPr>
          <p:nvPr>
            <p:ph type="subTitle" idx="1"/>
          </p:nvPr>
        </p:nvSpPr>
        <p:spPr/>
        <p:txBody>
          <a:bodyPr/>
          <a:lstStyle/>
          <a:p>
            <a:r>
              <a:rPr lang="en-US"/>
              <a:t>November 6, 2025</a:t>
            </a:r>
          </a:p>
        </p:txBody>
      </p:sp>
      <p:sp>
        <p:nvSpPr>
          <p:cNvPr id="4" name="TextBox 3">
            <a:extLst>
              <a:ext uri="{FF2B5EF4-FFF2-40B4-BE49-F238E27FC236}">
                <a16:creationId xmlns:a16="http://schemas.microsoft.com/office/drawing/2014/main" id="{6F6B2CA0-E6A4-2B8D-EFB6-EC53BFEA4CDE}"/>
              </a:ext>
            </a:extLst>
          </p:cNvPr>
          <p:cNvSpPr txBox="1"/>
          <p:nvPr/>
        </p:nvSpPr>
        <p:spPr>
          <a:xfrm>
            <a:off x="9245600" y="4914900"/>
            <a:ext cx="3050130" cy="120032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a:ea typeface="+mn-ea"/>
                <a:cs typeface="+mn-cs"/>
              </a:rPr>
              <a:t>Frank Lenk, Director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a:ea typeface="+mn-ea"/>
                <a:cs typeface="+mn-cs"/>
              </a:rPr>
              <a:t>Office of Economic Research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orbel" panose="020B0503020204020204"/>
                <a:ea typeface="+mn-ea"/>
                <a:cs typeface="+mn-cs"/>
              </a:rPr>
              <a:t>Mid-America Regional Council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orbel" panose="020B0503020204020204"/>
                <a:ea typeface="+mn-ea"/>
                <a:cs typeface="+mn-cs"/>
              </a:rPr>
              <a:t>flenk@marc.org</a:t>
            </a: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812396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46E2-4D0B-4142-94F7-54EB08DE8F95}"/>
              </a:ext>
            </a:extLst>
          </p:cNvPr>
          <p:cNvSpPr>
            <a:spLocks noGrp="1"/>
          </p:cNvSpPr>
          <p:nvPr>
            <p:ph type="title"/>
          </p:nvPr>
        </p:nvSpPr>
        <p:spPr/>
        <p:txBody>
          <a:bodyPr/>
          <a:lstStyle/>
          <a:p>
            <a:r>
              <a:rPr lang="en-US"/>
              <a:t>Historical Context</a:t>
            </a:r>
          </a:p>
        </p:txBody>
      </p:sp>
      <p:sp>
        <p:nvSpPr>
          <p:cNvPr id="3" name="Text Placeholder 2">
            <a:extLst>
              <a:ext uri="{FF2B5EF4-FFF2-40B4-BE49-F238E27FC236}">
                <a16:creationId xmlns:a16="http://schemas.microsoft.com/office/drawing/2014/main" id="{2D4CB1A2-3A45-1017-9682-D4E9994A080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77618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38CAB-482E-564D-13FA-7F753D80FD46}"/>
              </a:ext>
            </a:extLst>
          </p:cNvPr>
          <p:cNvSpPr>
            <a:spLocks noGrp="1"/>
          </p:cNvSpPr>
          <p:nvPr>
            <p:ph type="title"/>
          </p:nvPr>
        </p:nvSpPr>
        <p:spPr/>
        <p:txBody>
          <a:bodyPr>
            <a:normAutofit/>
          </a:bodyPr>
          <a:lstStyle/>
          <a:p>
            <a:r>
              <a:rPr lang="en-US" sz="2800"/>
              <a:t>KC continues to see a large amount of new construction, especially industrial and apartments. </a:t>
            </a:r>
          </a:p>
        </p:txBody>
      </p:sp>
      <p:pic>
        <p:nvPicPr>
          <p:cNvPr id="2052" name="Picture 4">
            <a:extLst>
              <a:ext uri="{FF2B5EF4-FFF2-40B4-BE49-F238E27FC236}">
                <a16:creationId xmlns:a16="http://schemas.microsoft.com/office/drawing/2014/main" id="{BB09E221-AA6D-1993-313C-AC196B5B316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75572" y="0"/>
            <a:ext cx="8816428" cy="681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879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B0CF-A6E1-47ED-4DB1-DFA9159DA20D}"/>
              </a:ext>
            </a:extLst>
          </p:cNvPr>
          <p:cNvSpPr>
            <a:spLocks noGrp="1"/>
          </p:cNvSpPr>
          <p:nvPr>
            <p:ph type="title"/>
          </p:nvPr>
        </p:nvSpPr>
        <p:spPr/>
        <p:txBody>
          <a:bodyPr>
            <a:normAutofit/>
          </a:bodyPr>
          <a:lstStyle/>
          <a:p>
            <a:r>
              <a:rPr lang="en-US" sz="2800"/>
              <a:t>Yet the labor market is showing signs of weakening.</a:t>
            </a:r>
            <a:br>
              <a:rPr lang="en-US" sz="2800"/>
            </a:br>
            <a:br>
              <a:rPr lang="en-US" sz="2800"/>
            </a:br>
            <a:r>
              <a:rPr lang="en-US" sz="2800"/>
              <a:t>The last time the KC unemployment rate was this high was in 2017.</a:t>
            </a:r>
          </a:p>
        </p:txBody>
      </p:sp>
      <p:graphicFrame>
        <p:nvGraphicFramePr>
          <p:cNvPr id="4" name="Content Placeholder 3">
            <a:extLst>
              <a:ext uri="{FF2B5EF4-FFF2-40B4-BE49-F238E27FC236}">
                <a16:creationId xmlns:a16="http://schemas.microsoft.com/office/drawing/2014/main" id="{AE30ADEC-A8B2-9EE5-FE29-FEF1CCC89C83}"/>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1696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0BD3-FA43-6803-93E9-1AA27F091AC6}"/>
              </a:ext>
            </a:extLst>
          </p:cNvPr>
          <p:cNvSpPr>
            <a:spLocks noGrp="1"/>
          </p:cNvSpPr>
          <p:nvPr>
            <p:ph type="title"/>
          </p:nvPr>
        </p:nvSpPr>
        <p:spPr/>
        <p:txBody>
          <a:bodyPr>
            <a:noAutofit/>
          </a:bodyPr>
          <a:lstStyle/>
          <a:p>
            <a:r>
              <a:rPr lang="en-US" sz="2800"/>
              <a:t>Most historical periods that include recessions experience roughly a doubling of the unemployment rate from the trough to the peak</a:t>
            </a:r>
            <a:br>
              <a:rPr lang="en-US" sz="2800"/>
            </a:br>
            <a:endParaRPr lang="en-US" sz="2800"/>
          </a:p>
        </p:txBody>
      </p:sp>
      <p:graphicFrame>
        <p:nvGraphicFramePr>
          <p:cNvPr id="4" name="Content Placeholder 3">
            <a:extLst>
              <a:ext uri="{FF2B5EF4-FFF2-40B4-BE49-F238E27FC236}">
                <a16:creationId xmlns:a16="http://schemas.microsoft.com/office/drawing/2014/main" id="{F4D3959C-D77F-8E39-17DC-4B14517746EE}"/>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8239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ED5D9-C391-A245-51FF-6C1F3FF0CC9D}"/>
              </a:ext>
            </a:extLst>
          </p:cNvPr>
          <p:cNvSpPr>
            <a:spLocks noGrp="1"/>
          </p:cNvSpPr>
          <p:nvPr>
            <p:ph type="title"/>
          </p:nvPr>
        </p:nvSpPr>
        <p:spPr>
          <a:xfrm>
            <a:off x="146043" y="1123837"/>
            <a:ext cx="3167175" cy="4601183"/>
          </a:xfrm>
        </p:spPr>
        <p:txBody>
          <a:bodyPr>
            <a:noAutofit/>
          </a:bodyPr>
          <a:lstStyle/>
          <a:p>
            <a:r>
              <a:rPr lang="en-US" sz="2800"/>
              <a:t>That’s where we are today. </a:t>
            </a:r>
            <a:br>
              <a:rPr lang="en-US" sz="2800"/>
            </a:br>
            <a:br>
              <a:rPr lang="en-US" sz="2800"/>
            </a:br>
            <a:r>
              <a:rPr lang="en-US" sz="2800"/>
              <a:t>Moody’s calls this “</a:t>
            </a:r>
            <a:r>
              <a:rPr lang="en-US" sz="2800" err="1"/>
              <a:t>Jobcession</a:t>
            </a:r>
            <a:r>
              <a:rPr lang="en-US" sz="2800"/>
              <a:t>,” where growth hasn’t stopped but it is low enough that unemployment rises.</a:t>
            </a:r>
            <a:br>
              <a:rPr lang="en-US" sz="2800"/>
            </a:br>
            <a:endParaRPr lang="en-US" sz="2800"/>
          </a:p>
        </p:txBody>
      </p:sp>
      <p:graphicFrame>
        <p:nvGraphicFramePr>
          <p:cNvPr id="10" name="Content Placeholder 9">
            <a:extLst>
              <a:ext uri="{FF2B5EF4-FFF2-40B4-BE49-F238E27FC236}">
                <a16:creationId xmlns:a16="http://schemas.microsoft.com/office/drawing/2014/main" id="{DFE254C2-EE44-7942-ACC6-F582B2575F65}"/>
              </a:ext>
            </a:extLst>
          </p:cNvPr>
          <p:cNvGraphicFramePr>
            <a:graphicFrameLocks noGrp="1"/>
          </p:cNvGraphicFramePr>
          <p:nvPr>
            <p:ph idx="1"/>
          </p:nvPr>
        </p:nvGraphicFramePr>
        <p:xfrm>
          <a:off x="3550722" y="686068"/>
          <a:ext cx="7953417" cy="5144065"/>
        </p:xfrm>
        <a:graphic>
          <a:graphicData uri="http://schemas.openxmlformats.org/drawingml/2006/table">
            <a:tbl>
              <a:tblPr>
                <a:tableStyleId>{5C22544A-7EE6-4342-B048-85BDC9FD1C3A}</a:tableStyleId>
              </a:tblPr>
              <a:tblGrid>
                <a:gridCol w="1318161">
                  <a:extLst>
                    <a:ext uri="{9D8B030D-6E8A-4147-A177-3AD203B41FA5}">
                      <a16:colId xmlns:a16="http://schemas.microsoft.com/office/drawing/2014/main" val="1009789822"/>
                    </a:ext>
                  </a:extLst>
                </a:gridCol>
                <a:gridCol w="1331520">
                  <a:extLst>
                    <a:ext uri="{9D8B030D-6E8A-4147-A177-3AD203B41FA5}">
                      <a16:colId xmlns:a16="http://schemas.microsoft.com/office/drawing/2014/main" val="45190755"/>
                    </a:ext>
                  </a:extLst>
                </a:gridCol>
                <a:gridCol w="1708563">
                  <a:extLst>
                    <a:ext uri="{9D8B030D-6E8A-4147-A177-3AD203B41FA5}">
                      <a16:colId xmlns:a16="http://schemas.microsoft.com/office/drawing/2014/main" val="2688045783"/>
                    </a:ext>
                  </a:extLst>
                </a:gridCol>
                <a:gridCol w="943305">
                  <a:extLst>
                    <a:ext uri="{9D8B030D-6E8A-4147-A177-3AD203B41FA5}">
                      <a16:colId xmlns:a16="http://schemas.microsoft.com/office/drawing/2014/main" val="1325626458"/>
                    </a:ext>
                  </a:extLst>
                </a:gridCol>
                <a:gridCol w="1325934">
                  <a:extLst>
                    <a:ext uri="{9D8B030D-6E8A-4147-A177-3AD203B41FA5}">
                      <a16:colId xmlns:a16="http://schemas.microsoft.com/office/drawing/2014/main" val="668174990"/>
                    </a:ext>
                  </a:extLst>
                </a:gridCol>
                <a:gridCol w="1325934">
                  <a:extLst>
                    <a:ext uri="{9D8B030D-6E8A-4147-A177-3AD203B41FA5}">
                      <a16:colId xmlns:a16="http://schemas.microsoft.com/office/drawing/2014/main" val="3413408030"/>
                    </a:ext>
                  </a:extLst>
                </a:gridCol>
              </a:tblGrid>
              <a:tr h="990698">
                <a:tc>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buNone/>
                      </a:pPr>
                      <a:r>
                        <a:rPr lang="en-US" sz="1800" u="none" strike="noStrike">
                          <a:effectLst/>
                        </a:rPr>
                        <a:t>KC recession dating:</a:t>
                      </a:r>
                      <a:endParaRPr lang="en-US" sz="18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1800" u="none" strike="noStrike">
                          <a:effectLst/>
                        </a:rPr>
                        <a:t>Unemployment Rate</a:t>
                      </a:r>
                      <a:endParaRPr lang="en-US" sz="18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1800" u="none" strike="noStrike">
                          <a:effectLst/>
                        </a:rPr>
                        <a:t>Length (months)</a:t>
                      </a:r>
                      <a:endParaRPr lang="en-US" sz="18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1800" u="none" strike="noStrike">
                          <a:effectLst/>
                        </a:rPr>
                        <a:t>Change (ppt)</a:t>
                      </a:r>
                      <a:endParaRPr lang="en-US" sz="18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1800" u="none" strike="noStrike">
                          <a:effectLst/>
                        </a:rPr>
                        <a:t>Trough-to-Peak Ratio</a:t>
                      </a:r>
                      <a:endParaRPr lang="en-US" sz="18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2386496006"/>
                  </a:ext>
                </a:extLst>
              </a:tr>
              <a:tr h="375264">
                <a:tc rowSpan="2">
                  <a:txBody>
                    <a:bodyPr/>
                    <a:lstStyle/>
                    <a:p>
                      <a:pPr algn="l" fontAlgn="b">
                        <a:buNone/>
                      </a:pPr>
                      <a:r>
                        <a:rPr lang="en-US" sz="2000" u="none" strike="noStrike">
                          <a:effectLst/>
                        </a:rPr>
                        <a:t>Early 90's</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r" fontAlgn="b">
                        <a:buNone/>
                      </a:pPr>
                      <a:r>
                        <a:rPr lang="en-US" sz="2000" u="none" strike="noStrike">
                          <a:effectLst/>
                        </a:rPr>
                        <a:t>May-90</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ctr" fontAlgn="b">
                        <a:buNone/>
                      </a:pPr>
                      <a:r>
                        <a:rPr lang="en-US" sz="2000" u="none" strike="noStrike">
                          <a:effectLst/>
                        </a:rPr>
                        <a:t>4.3</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9</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2.5</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1.58</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extLst>
                  <a:ext uri="{0D108BD9-81ED-4DB2-BD59-A6C34878D82A}">
                    <a16:rowId xmlns:a16="http://schemas.microsoft.com/office/drawing/2014/main" val="780551178"/>
                  </a:ext>
                </a:extLst>
              </a:tr>
              <a:tr h="375264">
                <a:tc vMerge="1">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solidFill>
                      <a:schemeClr val="tx2">
                        <a:lumMod val="20000"/>
                        <a:lumOff val="80000"/>
                      </a:schemeClr>
                    </a:solidFill>
                  </a:tcPr>
                </a:tc>
                <a:tc>
                  <a:txBody>
                    <a:bodyPr/>
                    <a:lstStyle/>
                    <a:p>
                      <a:pPr algn="r" fontAlgn="b">
                        <a:buNone/>
                      </a:pPr>
                      <a:r>
                        <a:rPr lang="en-US" sz="2000" u="none" strike="noStrike">
                          <a:effectLst/>
                        </a:rPr>
                        <a:t>Feb-91</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ctr" fontAlgn="b">
                        <a:buNone/>
                      </a:pPr>
                      <a:r>
                        <a:rPr lang="en-US" sz="2000" u="none" strike="noStrike">
                          <a:effectLst/>
                        </a:rPr>
                        <a:t>6.8</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extLst>
                  <a:ext uri="{0D108BD9-81ED-4DB2-BD59-A6C34878D82A}">
                    <a16:rowId xmlns:a16="http://schemas.microsoft.com/office/drawing/2014/main" val="3760126278"/>
                  </a:ext>
                </a:extLst>
              </a:tr>
              <a:tr h="375264">
                <a:tc rowSpan="2">
                  <a:txBody>
                    <a:bodyPr/>
                    <a:lstStyle/>
                    <a:p>
                      <a:pPr algn="l" fontAlgn="b">
                        <a:buNone/>
                      </a:pPr>
                      <a:r>
                        <a:rPr lang="en-US" sz="2000" u="none" strike="noStrike">
                          <a:effectLst/>
                        </a:rPr>
                        <a:t>.com-9/11</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US" sz="2000" u="none" strike="noStrike">
                          <a:effectLst/>
                        </a:rPr>
                        <a:t>Dec-99</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2000" u="none" strike="noStrike">
                          <a:effectLst/>
                        </a:rPr>
                        <a:t>2.6</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43</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3.9</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2.50</a:t>
                      </a:r>
                      <a:endParaRPr lang="en-US" sz="2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1264249703"/>
                  </a:ext>
                </a:extLst>
              </a:tr>
              <a:tr h="375264">
                <a:tc vMerge="1">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tc>
                <a:tc>
                  <a:txBody>
                    <a:bodyPr/>
                    <a:lstStyle/>
                    <a:p>
                      <a:pPr algn="r" fontAlgn="b">
                        <a:buNone/>
                      </a:pPr>
                      <a:r>
                        <a:rPr lang="en-US" sz="2000" u="none" strike="noStrike">
                          <a:effectLst/>
                        </a:rPr>
                        <a:t>Jul-03</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2000" u="none" strike="noStrike">
                          <a:effectLst/>
                        </a:rPr>
                        <a:t>6.5</a:t>
                      </a:r>
                      <a:endParaRPr lang="en-US" sz="2000" b="0" i="0" u="none" strike="noStrike">
                        <a:solidFill>
                          <a:srgbClr val="000000"/>
                        </a:solidFill>
                        <a:effectLst/>
                        <a:latin typeface="Aptos Narrow" panose="020B0004020202020204" pitchFamily="34" charset="0"/>
                      </a:endParaRPr>
                    </a:p>
                  </a:txBody>
                  <a:tcPr marL="0" marR="0" marT="0" marB="0" anchor="ctr"/>
                </a:tc>
                <a:tc vMerge="1">
                  <a:txBody>
                    <a:bodyPr/>
                    <a:lstStyle/>
                    <a:p>
                      <a:endParaRPr/>
                    </a:p>
                  </a:txBody>
                  <a:tcPr marL="0" marR="0" marT="0" marB="0" anchor="b"/>
                </a:tc>
                <a:tc vMerge="1">
                  <a:txBody>
                    <a:bodyPr/>
                    <a:lstStyle/>
                    <a:p>
                      <a:endParaRPr/>
                    </a:p>
                  </a:txBody>
                  <a:tcPr marL="0" marR="0" marT="0" marB="0" anchor="b"/>
                </a:tc>
                <a:tc vMerge="1">
                  <a:txBody>
                    <a:bodyPr/>
                    <a:lstStyle/>
                    <a:p>
                      <a:endParaRPr/>
                    </a:p>
                  </a:txBody>
                  <a:tcPr marL="0" marR="0" marT="0" marB="0" anchor="b"/>
                </a:tc>
                <a:extLst>
                  <a:ext uri="{0D108BD9-81ED-4DB2-BD59-A6C34878D82A}">
                    <a16:rowId xmlns:a16="http://schemas.microsoft.com/office/drawing/2014/main" val="2453283634"/>
                  </a:ext>
                </a:extLst>
              </a:tr>
              <a:tr h="553350">
                <a:tc rowSpan="2">
                  <a:txBody>
                    <a:bodyPr/>
                    <a:lstStyle/>
                    <a:p>
                      <a:pPr algn="l" fontAlgn="b">
                        <a:buNone/>
                      </a:pPr>
                      <a:r>
                        <a:rPr lang="en-US" sz="2000" u="none" strike="noStrike">
                          <a:effectLst/>
                        </a:rPr>
                        <a:t>Great Recession</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r" fontAlgn="b">
                        <a:buNone/>
                      </a:pPr>
                      <a:r>
                        <a:rPr lang="en-US" sz="2000" u="none" strike="noStrike">
                          <a:effectLst/>
                        </a:rPr>
                        <a:t>Apr-07</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ctr" fontAlgn="b">
                        <a:buNone/>
                      </a:pPr>
                      <a:r>
                        <a:rPr lang="en-US" sz="2000" u="none" strike="noStrike">
                          <a:effectLst/>
                        </a:rPr>
                        <a:t>4.6</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34</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4.6</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2.00</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extLst>
                  <a:ext uri="{0D108BD9-81ED-4DB2-BD59-A6C34878D82A}">
                    <a16:rowId xmlns:a16="http://schemas.microsoft.com/office/drawing/2014/main" val="3935621409"/>
                  </a:ext>
                </a:extLst>
              </a:tr>
              <a:tr h="375264">
                <a:tc vMerge="1">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solidFill>
                      <a:schemeClr val="tx2">
                        <a:lumMod val="20000"/>
                        <a:lumOff val="80000"/>
                      </a:schemeClr>
                    </a:solidFill>
                  </a:tcPr>
                </a:tc>
                <a:tc>
                  <a:txBody>
                    <a:bodyPr/>
                    <a:lstStyle/>
                    <a:p>
                      <a:pPr algn="r" fontAlgn="b">
                        <a:buNone/>
                      </a:pPr>
                      <a:r>
                        <a:rPr lang="en-US" sz="2000" u="none" strike="noStrike">
                          <a:effectLst/>
                        </a:rPr>
                        <a:t>Feb-10</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ctr" fontAlgn="b">
                        <a:buNone/>
                      </a:pPr>
                      <a:r>
                        <a:rPr lang="en-US" sz="2000" u="none" strike="noStrike">
                          <a:effectLst/>
                        </a:rPr>
                        <a:t>9.2</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extLst>
                  <a:ext uri="{0D108BD9-81ED-4DB2-BD59-A6C34878D82A}">
                    <a16:rowId xmlns:a16="http://schemas.microsoft.com/office/drawing/2014/main" val="647594613"/>
                  </a:ext>
                </a:extLst>
              </a:tr>
              <a:tr h="375264">
                <a:tc rowSpan="2">
                  <a:txBody>
                    <a:bodyPr/>
                    <a:lstStyle/>
                    <a:p>
                      <a:pPr algn="l" fontAlgn="b">
                        <a:buNone/>
                      </a:pPr>
                      <a:r>
                        <a:rPr lang="en-US" sz="2000" u="none" strike="noStrike">
                          <a:effectLst/>
                        </a:rPr>
                        <a:t>Covid-19</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r" fontAlgn="b">
                        <a:buNone/>
                      </a:pPr>
                      <a:r>
                        <a:rPr lang="en-US" sz="2000" u="none" strike="noStrike">
                          <a:effectLst/>
                        </a:rPr>
                        <a:t>Sep-19</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2000" u="none" strike="noStrike">
                          <a:effectLst/>
                        </a:rPr>
                        <a:t>2.6</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7</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8.6</a:t>
                      </a:r>
                      <a:endParaRPr lang="en-US" sz="2000" b="0" i="0" u="none" strike="noStrike">
                        <a:solidFill>
                          <a:srgbClr val="000000"/>
                        </a:solidFill>
                        <a:effectLst/>
                        <a:latin typeface="Aptos Narrow" panose="020B0004020202020204" pitchFamily="34" charset="0"/>
                      </a:endParaRPr>
                    </a:p>
                  </a:txBody>
                  <a:tcPr marL="0" marR="0" marT="0" marB="0" anchor="ctr"/>
                </a:tc>
                <a:tc rowSpan="2">
                  <a:txBody>
                    <a:bodyPr/>
                    <a:lstStyle/>
                    <a:p>
                      <a:pPr algn="ctr" fontAlgn="b">
                        <a:buNone/>
                      </a:pPr>
                      <a:r>
                        <a:rPr lang="en-US" sz="2000" u="none" strike="noStrike">
                          <a:effectLst/>
                        </a:rPr>
                        <a:t>4.31</a:t>
                      </a:r>
                      <a:endParaRPr lang="en-US" sz="2000" b="0" i="0" u="none" strike="noStrike">
                        <a:solidFill>
                          <a:srgbClr val="000000"/>
                        </a:solidFill>
                        <a:effectLst/>
                        <a:latin typeface="Aptos Narrow" panose="020B0004020202020204" pitchFamily="34" charset="0"/>
                      </a:endParaRPr>
                    </a:p>
                  </a:txBody>
                  <a:tcPr marL="0" marR="0" marT="0" marB="0" anchor="ctr"/>
                </a:tc>
                <a:extLst>
                  <a:ext uri="{0D108BD9-81ED-4DB2-BD59-A6C34878D82A}">
                    <a16:rowId xmlns:a16="http://schemas.microsoft.com/office/drawing/2014/main" val="3059320510"/>
                  </a:ext>
                </a:extLst>
              </a:tr>
              <a:tr h="375264">
                <a:tc vMerge="1">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tc>
                <a:tc>
                  <a:txBody>
                    <a:bodyPr/>
                    <a:lstStyle/>
                    <a:p>
                      <a:pPr algn="r" fontAlgn="b">
                        <a:buNone/>
                      </a:pPr>
                      <a:r>
                        <a:rPr lang="en-US" sz="2000" u="none" strike="noStrike">
                          <a:effectLst/>
                        </a:rPr>
                        <a:t>Apr-20</a:t>
                      </a:r>
                      <a:endParaRPr lang="en-US" sz="2000" b="0" i="0" u="none" strike="noStrike">
                        <a:solidFill>
                          <a:srgbClr val="000000"/>
                        </a:solidFill>
                        <a:effectLst/>
                        <a:latin typeface="Aptos Narrow" panose="020B0004020202020204" pitchFamily="34" charset="0"/>
                      </a:endParaRPr>
                    </a:p>
                  </a:txBody>
                  <a:tcPr marL="0" marR="0" marT="0" marB="0" anchor="ctr"/>
                </a:tc>
                <a:tc>
                  <a:txBody>
                    <a:bodyPr/>
                    <a:lstStyle/>
                    <a:p>
                      <a:pPr algn="ctr" fontAlgn="b">
                        <a:buNone/>
                      </a:pPr>
                      <a:r>
                        <a:rPr lang="en-US" sz="2000" u="none" strike="noStrike">
                          <a:effectLst/>
                        </a:rPr>
                        <a:t>11.2</a:t>
                      </a:r>
                      <a:endParaRPr lang="en-US" sz="2000" b="0" i="0" u="none" strike="noStrike">
                        <a:solidFill>
                          <a:srgbClr val="000000"/>
                        </a:solidFill>
                        <a:effectLst/>
                        <a:latin typeface="Aptos Narrow" panose="020B0004020202020204" pitchFamily="34" charset="0"/>
                      </a:endParaRPr>
                    </a:p>
                  </a:txBody>
                  <a:tcPr marL="0" marR="0" marT="0" marB="0" anchor="ctr"/>
                </a:tc>
                <a:tc vMerge="1">
                  <a:txBody>
                    <a:bodyPr/>
                    <a:lstStyle/>
                    <a:p>
                      <a:endParaRPr/>
                    </a:p>
                  </a:txBody>
                  <a:tcPr marL="0" marR="0" marT="0" marB="0" anchor="b"/>
                </a:tc>
                <a:tc vMerge="1">
                  <a:txBody>
                    <a:bodyPr/>
                    <a:lstStyle/>
                    <a:p>
                      <a:endParaRPr/>
                    </a:p>
                  </a:txBody>
                  <a:tcPr marL="0" marR="0" marT="0" marB="0" anchor="b"/>
                </a:tc>
                <a:tc vMerge="1">
                  <a:txBody>
                    <a:bodyPr/>
                    <a:lstStyle/>
                    <a:p>
                      <a:endParaRPr/>
                    </a:p>
                  </a:txBody>
                  <a:tcPr marL="0" marR="0" marT="0" marB="0" anchor="b"/>
                </a:tc>
                <a:extLst>
                  <a:ext uri="{0D108BD9-81ED-4DB2-BD59-A6C34878D82A}">
                    <a16:rowId xmlns:a16="http://schemas.microsoft.com/office/drawing/2014/main" val="3024634337"/>
                  </a:ext>
                </a:extLst>
              </a:tr>
              <a:tr h="597905">
                <a:tc rowSpan="2">
                  <a:txBody>
                    <a:bodyPr/>
                    <a:lstStyle/>
                    <a:p>
                      <a:pPr algn="l" fontAlgn="b">
                        <a:buNone/>
                      </a:pPr>
                      <a:r>
                        <a:rPr lang="en-US" sz="2000" u="none" strike="noStrike">
                          <a:effectLst/>
                        </a:rPr>
                        <a:t>Current Period</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r" fontAlgn="b">
                        <a:buNone/>
                      </a:pPr>
                      <a:r>
                        <a:rPr lang="en-US" sz="2000" u="none" strike="noStrike">
                          <a:effectLst/>
                        </a:rPr>
                        <a:t>Apr-22</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a:txBody>
                    <a:bodyPr/>
                    <a:lstStyle/>
                    <a:p>
                      <a:pPr algn="ctr" fontAlgn="b">
                        <a:buNone/>
                      </a:pPr>
                      <a:r>
                        <a:rPr lang="en-US" sz="2000" u="none" strike="noStrike">
                          <a:effectLst/>
                        </a:rPr>
                        <a:t>2.2</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40</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2000" u="none" strike="noStrike">
                          <a:effectLst/>
                        </a:rPr>
                        <a:t>2.1</a:t>
                      </a:r>
                      <a:endParaRPr lang="en-US" sz="2000" b="0"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tc rowSpan="2">
                  <a:txBody>
                    <a:bodyPr/>
                    <a:lstStyle/>
                    <a:p>
                      <a:pPr algn="ctr" fontAlgn="b">
                        <a:buNone/>
                      </a:pPr>
                      <a:r>
                        <a:rPr lang="en-US" sz="3200" b="1" u="none" strike="noStrike">
                          <a:effectLst/>
                        </a:rPr>
                        <a:t>1.95</a:t>
                      </a:r>
                      <a:endParaRPr lang="en-US" sz="3200" b="1" i="0" u="none" strike="noStrike">
                        <a:solidFill>
                          <a:srgbClr val="000000"/>
                        </a:solidFill>
                        <a:effectLst/>
                        <a:latin typeface="Aptos Narrow" panose="020B0004020202020204" pitchFamily="34" charset="0"/>
                      </a:endParaRPr>
                    </a:p>
                  </a:txBody>
                  <a:tcPr marL="0" marR="0" marT="0" marB="0" anchor="ctr">
                    <a:solidFill>
                      <a:schemeClr val="tx2">
                        <a:lumMod val="20000"/>
                        <a:lumOff val="80000"/>
                      </a:schemeClr>
                    </a:solidFill>
                  </a:tcPr>
                </a:tc>
                <a:extLst>
                  <a:ext uri="{0D108BD9-81ED-4DB2-BD59-A6C34878D82A}">
                    <a16:rowId xmlns:a16="http://schemas.microsoft.com/office/drawing/2014/main" val="3792772361"/>
                  </a:ext>
                </a:extLst>
              </a:tr>
              <a:tr h="375264">
                <a:tc vMerge="1">
                  <a:txBody>
                    <a:bodyPr/>
                    <a:lstStyle/>
                    <a:p>
                      <a:pPr algn="l" fontAlgn="b">
                        <a:buNone/>
                      </a:pPr>
                      <a:endParaRPr lang="en-US" sz="2000" b="0" i="0" u="none" strike="noStrike">
                        <a:solidFill>
                          <a:srgbClr val="000000"/>
                        </a:solidFill>
                        <a:effectLst/>
                        <a:latin typeface="Aptos Narrow" panose="020B0004020202020204" pitchFamily="34" charset="0"/>
                      </a:endParaRPr>
                    </a:p>
                  </a:txBody>
                  <a:tcPr marL="0" marR="0" marT="0" marB="0" anchor="b">
                    <a:solidFill>
                      <a:schemeClr val="tx2">
                        <a:lumMod val="20000"/>
                        <a:lumOff val="80000"/>
                      </a:schemeClr>
                    </a:solidFill>
                  </a:tcPr>
                </a:tc>
                <a:tc>
                  <a:txBody>
                    <a:bodyPr/>
                    <a:lstStyle/>
                    <a:p>
                      <a:pPr algn="r" fontAlgn="b">
                        <a:buNone/>
                      </a:pPr>
                      <a:r>
                        <a:rPr lang="en-US" sz="2000" u="none" strike="noStrike">
                          <a:effectLst/>
                        </a:rPr>
                        <a:t>Aug-25</a:t>
                      </a:r>
                      <a:endParaRPr lang="en-US" sz="2000" b="0" i="0" u="none" strike="noStrike">
                        <a:solidFill>
                          <a:srgbClr val="000000"/>
                        </a:solidFill>
                        <a:effectLst/>
                        <a:latin typeface="Aptos Narrow" panose="020B0004020202020204" pitchFamily="34" charset="0"/>
                      </a:endParaRPr>
                    </a:p>
                  </a:txBody>
                  <a:tcPr marL="0" marR="0" marT="0" marB="0" anchor="b">
                    <a:solidFill>
                      <a:schemeClr val="tx2">
                        <a:lumMod val="20000"/>
                        <a:lumOff val="80000"/>
                      </a:schemeClr>
                    </a:solidFill>
                  </a:tcPr>
                </a:tc>
                <a:tc>
                  <a:txBody>
                    <a:bodyPr/>
                    <a:lstStyle/>
                    <a:p>
                      <a:pPr algn="ctr" fontAlgn="b">
                        <a:buNone/>
                      </a:pPr>
                      <a:r>
                        <a:rPr lang="en-US" sz="2000" u="none" strike="noStrike">
                          <a:effectLst/>
                        </a:rPr>
                        <a:t>4.3</a:t>
                      </a:r>
                      <a:endParaRPr lang="en-US" sz="2000" b="0" i="0" u="none" strike="noStrike">
                        <a:solidFill>
                          <a:srgbClr val="000000"/>
                        </a:solidFill>
                        <a:effectLst/>
                        <a:latin typeface="Aptos Narrow" panose="020B0004020202020204" pitchFamily="34" charset="0"/>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tc vMerge="1">
                  <a:txBody>
                    <a:bodyPr/>
                    <a:lstStyle/>
                    <a:p>
                      <a:endParaRPr/>
                    </a:p>
                  </a:txBody>
                  <a:tcPr marL="0" marR="0" marT="0" marB="0" anchor="b">
                    <a:solidFill>
                      <a:schemeClr val="tx2">
                        <a:lumMod val="20000"/>
                        <a:lumOff val="80000"/>
                      </a:schemeClr>
                    </a:solidFill>
                  </a:tcPr>
                </a:tc>
                <a:extLst>
                  <a:ext uri="{0D108BD9-81ED-4DB2-BD59-A6C34878D82A}">
                    <a16:rowId xmlns:a16="http://schemas.microsoft.com/office/drawing/2014/main" val="60208606"/>
                  </a:ext>
                </a:extLst>
              </a:tr>
            </a:tbl>
          </a:graphicData>
        </a:graphic>
      </p:graphicFrame>
    </p:spTree>
    <p:extLst>
      <p:ext uri="{BB962C8B-B14F-4D97-AF65-F5344CB8AC3E}">
        <p14:creationId xmlns:p14="http://schemas.microsoft.com/office/powerpoint/2010/main" val="2728622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85BFB-AF7F-656E-812A-9D80FE23A268}"/>
              </a:ext>
            </a:extLst>
          </p:cNvPr>
          <p:cNvSpPr>
            <a:spLocks noGrp="1"/>
          </p:cNvSpPr>
          <p:nvPr>
            <p:ph type="title"/>
          </p:nvPr>
        </p:nvSpPr>
        <p:spPr/>
        <p:txBody>
          <a:bodyPr>
            <a:normAutofit/>
          </a:bodyPr>
          <a:lstStyle/>
          <a:p>
            <a:r>
              <a:rPr lang="en-US" sz="2800"/>
              <a:t>During Covid, KC’s economy  didn’t bust as low, but it didn’t boom as high. Result, KC lags US growth since Jan 2020 by 1.3%</a:t>
            </a:r>
          </a:p>
        </p:txBody>
      </p:sp>
      <p:graphicFrame>
        <p:nvGraphicFramePr>
          <p:cNvPr id="6" name="Content Placeholder 5">
            <a:extLst>
              <a:ext uri="{FF2B5EF4-FFF2-40B4-BE49-F238E27FC236}">
                <a16:creationId xmlns:a16="http://schemas.microsoft.com/office/drawing/2014/main" id="{F49EB373-8FE5-2A4A-BE67-759CDCA83DC5}"/>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2625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4553-2B09-D0FB-E4E6-388D95A5BD5D}"/>
              </a:ext>
            </a:extLst>
          </p:cNvPr>
          <p:cNvSpPr>
            <a:spLocks noGrp="1"/>
          </p:cNvSpPr>
          <p:nvPr>
            <p:ph type="title"/>
          </p:nvPr>
        </p:nvSpPr>
        <p:spPr/>
        <p:txBody>
          <a:bodyPr>
            <a:noAutofit/>
          </a:bodyPr>
          <a:lstStyle/>
          <a:p>
            <a:r>
              <a:rPr lang="en-US" sz="2800"/>
              <a:t>Bust periods are much shorter than boom periods, meaning every cycle, KC slips a little. </a:t>
            </a:r>
            <a:br>
              <a:rPr lang="en-US" sz="2800"/>
            </a:br>
            <a:br>
              <a:rPr lang="en-US" sz="2800"/>
            </a:br>
            <a:r>
              <a:rPr lang="en-US" sz="2800"/>
              <a:t>Looking at the recovery period alone, KC lags US employment growth by 4%.</a:t>
            </a:r>
            <a:br>
              <a:rPr lang="en-US" sz="2800"/>
            </a:br>
            <a:br>
              <a:rPr lang="en-US" sz="2800"/>
            </a:br>
            <a:endParaRPr lang="en-US" sz="2800"/>
          </a:p>
        </p:txBody>
      </p:sp>
      <p:graphicFrame>
        <p:nvGraphicFramePr>
          <p:cNvPr id="4" name="Content Placeholder 3">
            <a:extLst>
              <a:ext uri="{FF2B5EF4-FFF2-40B4-BE49-F238E27FC236}">
                <a16:creationId xmlns:a16="http://schemas.microsoft.com/office/drawing/2014/main" id="{2A8FD29B-0BB2-F431-3AF8-94F601216F6C}"/>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4752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7A51E-463B-0FAF-55CB-3CC1A40CD00B}"/>
              </a:ext>
            </a:extLst>
          </p:cNvPr>
          <p:cNvSpPr>
            <a:spLocks noGrp="1"/>
          </p:cNvSpPr>
          <p:nvPr>
            <p:ph type="title"/>
          </p:nvPr>
        </p:nvSpPr>
        <p:spPr/>
        <p:txBody>
          <a:bodyPr/>
          <a:lstStyle/>
          <a:p>
            <a:r>
              <a:rPr lang="en-US"/>
              <a:t>What industries are driving this difference?</a:t>
            </a:r>
          </a:p>
        </p:txBody>
      </p:sp>
      <p:sp>
        <p:nvSpPr>
          <p:cNvPr id="4" name="Text Placeholder 3">
            <a:extLst>
              <a:ext uri="{FF2B5EF4-FFF2-40B4-BE49-F238E27FC236}">
                <a16:creationId xmlns:a16="http://schemas.microsoft.com/office/drawing/2014/main" id="{5091FB4C-6B84-860F-902C-16417299DF6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84830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1721B-0826-679C-5AC5-27C383134248}"/>
              </a:ext>
            </a:extLst>
          </p:cNvPr>
          <p:cNvSpPr>
            <a:spLocks noGrp="1"/>
          </p:cNvSpPr>
          <p:nvPr>
            <p:ph type="title"/>
          </p:nvPr>
        </p:nvSpPr>
        <p:spPr>
          <a:xfrm>
            <a:off x="130629" y="1123837"/>
            <a:ext cx="3170711" cy="4601183"/>
          </a:xfrm>
        </p:spPr>
        <p:txBody>
          <a:bodyPr>
            <a:normAutofit/>
          </a:bodyPr>
          <a:lstStyle/>
          <a:p>
            <a:r>
              <a:rPr lang="en-US" sz="2800"/>
              <a:t>KC’s good-producing sectors are performing better than the US, but not its service-producing.  </a:t>
            </a:r>
            <a:br>
              <a:rPr lang="en-US" sz="3200"/>
            </a:br>
            <a:br>
              <a:rPr lang="en-US" sz="2400"/>
            </a:br>
            <a:r>
              <a:rPr lang="en-US" sz="2400"/>
              <a:t>And KC specializes in producing services.</a:t>
            </a:r>
            <a:endParaRPr lang="en-US" sz="3200"/>
          </a:p>
        </p:txBody>
      </p:sp>
      <p:graphicFrame>
        <p:nvGraphicFramePr>
          <p:cNvPr id="4" name="Content Placeholder 3">
            <a:extLst>
              <a:ext uri="{FF2B5EF4-FFF2-40B4-BE49-F238E27FC236}">
                <a16:creationId xmlns:a16="http://schemas.microsoft.com/office/drawing/2014/main" id="{6082EE7A-339A-CB40-4AA2-ED5482AAF4A4}"/>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9332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36043-5351-E6A9-F4CE-204D2070E589}"/>
              </a:ext>
            </a:extLst>
          </p:cNvPr>
          <p:cNvSpPr>
            <a:spLocks noGrp="1"/>
          </p:cNvSpPr>
          <p:nvPr>
            <p:ph type="title"/>
          </p:nvPr>
        </p:nvSpPr>
        <p:spPr/>
        <p:txBody>
          <a:bodyPr>
            <a:normAutofit/>
          </a:bodyPr>
          <a:lstStyle/>
          <a:p>
            <a:r>
              <a:rPr lang="en-US" sz="2800"/>
              <a:t>Drilling deeper into the good-producing sectors, durable goods manufacturing leads the way</a:t>
            </a:r>
          </a:p>
        </p:txBody>
      </p:sp>
      <p:graphicFrame>
        <p:nvGraphicFramePr>
          <p:cNvPr id="4" name="Content Placeholder 3">
            <a:extLst>
              <a:ext uri="{FF2B5EF4-FFF2-40B4-BE49-F238E27FC236}">
                <a16:creationId xmlns:a16="http://schemas.microsoft.com/office/drawing/2014/main" id="{2A358859-A3BC-DC59-FF64-D50607AF327B}"/>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1184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74934-AB05-AAF6-8584-664C78018201}"/>
              </a:ext>
            </a:extLst>
          </p:cNvPr>
          <p:cNvSpPr>
            <a:spLocks noGrp="1"/>
          </p:cNvSpPr>
          <p:nvPr>
            <p:ph type="title"/>
          </p:nvPr>
        </p:nvSpPr>
        <p:spPr/>
        <p:txBody>
          <a:bodyPr>
            <a:normAutofit/>
          </a:bodyPr>
          <a:lstStyle/>
          <a:p>
            <a:r>
              <a:rPr lang="en-US" sz="2800"/>
              <a:t>Within durable goods, computer and electronic manufacturing and transportation equipment other than vehicles out-perform the US. </a:t>
            </a:r>
          </a:p>
        </p:txBody>
      </p:sp>
      <p:graphicFrame>
        <p:nvGraphicFramePr>
          <p:cNvPr id="4" name="Content Placeholder 3">
            <a:extLst>
              <a:ext uri="{FF2B5EF4-FFF2-40B4-BE49-F238E27FC236}">
                <a16:creationId xmlns:a16="http://schemas.microsoft.com/office/drawing/2014/main" id="{1CA7C338-C47A-A96F-4AFC-57880D6BDFC0}"/>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4351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FF4F-0492-09DC-7866-2C5EE69AA925}"/>
              </a:ext>
            </a:extLst>
          </p:cNvPr>
          <p:cNvSpPr>
            <a:spLocks noGrp="1"/>
          </p:cNvSpPr>
          <p:nvPr>
            <p:ph type="title"/>
          </p:nvPr>
        </p:nvSpPr>
        <p:spPr>
          <a:xfrm>
            <a:off x="252918" y="1123837"/>
            <a:ext cx="3137981" cy="4601183"/>
          </a:xfrm>
        </p:spPr>
        <p:txBody>
          <a:bodyPr>
            <a:normAutofit/>
          </a:bodyPr>
          <a:lstStyle/>
          <a:p>
            <a:r>
              <a:rPr lang="en-US" sz="3200"/>
              <a:t>Wholesale trade is underperforming the nation while retail trade slightly exceeds it. </a:t>
            </a:r>
          </a:p>
        </p:txBody>
      </p:sp>
      <p:graphicFrame>
        <p:nvGraphicFramePr>
          <p:cNvPr id="4" name="Content Placeholder 3">
            <a:extLst>
              <a:ext uri="{FF2B5EF4-FFF2-40B4-BE49-F238E27FC236}">
                <a16:creationId xmlns:a16="http://schemas.microsoft.com/office/drawing/2014/main" id="{2F343E5A-3708-50E5-2AD3-888B2FE972D5}"/>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27797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E9E0-6990-6CB7-F497-2AED4AC891DC}"/>
              </a:ext>
            </a:extLst>
          </p:cNvPr>
          <p:cNvSpPr>
            <a:spLocks noGrp="1"/>
          </p:cNvSpPr>
          <p:nvPr>
            <p:ph type="title"/>
          </p:nvPr>
        </p:nvSpPr>
        <p:spPr/>
        <p:txBody>
          <a:bodyPr/>
          <a:lstStyle/>
          <a:p>
            <a:r>
              <a:rPr lang="en-US"/>
              <a:t>But all parts of transportation and warehousing are performing below national averages.</a:t>
            </a:r>
          </a:p>
        </p:txBody>
      </p:sp>
      <p:graphicFrame>
        <p:nvGraphicFramePr>
          <p:cNvPr id="4" name="Content Placeholder 3">
            <a:extLst>
              <a:ext uri="{FF2B5EF4-FFF2-40B4-BE49-F238E27FC236}">
                <a16:creationId xmlns:a16="http://schemas.microsoft.com/office/drawing/2014/main" id="{A71B411D-DAFA-1C1E-EC96-A2DAD0DEAE12}"/>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2673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2FBB0-3840-4C76-2AF5-50A81E475212}"/>
              </a:ext>
            </a:extLst>
          </p:cNvPr>
          <p:cNvSpPr>
            <a:spLocks noGrp="1"/>
          </p:cNvSpPr>
          <p:nvPr>
            <p:ph type="title"/>
          </p:nvPr>
        </p:nvSpPr>
        <p:spPr/>
        <p:txBody>
          <a:bodyPr/>
          <a:lstStyle/>
          <a:p>
            <a:r>
              <a:rPr lang="en-US"/>
              <a:t>Real estate employment growth is matching the US, but the rest of the financial sector is not.</a:t>
            </a:r>
          </a:p>
        </p:txBody>
      </p:sp>
      <p:graphicFrame>
        <p:nvGraphicFramePr>
          <p:cNvPr id="4" name="Content Placeholder 3">
            <a:extLst>
              <a:ext uri="{FF2B5EF4-FFF2-40B4-BE49-F238E27FC236}">
                <a16:creationId xmlns:a16="http://schemas.microsoft.com/office/drawing/2014/main" id="{06712D5E-15BF-EEBC-97B8-6F985F90E46E}"/>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409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0AD9D-C33F-3E0E-A7AB-FC94F85D5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1DEFBA-C6C6-ADFE-AF42-DC46051BFFAB}"/>
              </a:ext>
            </a:extLst>
          </p:cNvPr>
          <p:cNvSpPr>
            <a:spLocks noGrp="1"/>
          </p:cNvSpPr>
          <p:nvPr>
            <p:ph type="title"/>
          </p:nvPr>
        </p:nvSpPr>
        <p:spPr/>
        <p:txBody>
          <a:bodyPr>
            <a:normAutofit fontScale="90000"/>
          </a:bodyPr>
          <a:lstStyle/>
          <a:p>
            <a:r>
              <a:rPr lang="en-US"/>
              <a:t>Professional and business services, an historic KC economic strength, is growing significantly slower than the rest of the nation</a:t>
            </a:r>
          </a:p>
        </p:txBody>
      </p:sp>
      <p:graphicFrame>
        <p:nvGraphicFramePr>
          <p:cNvPr id="4" name="Content Placeholder 3">
            <a:extLst>
              <a:ext uri="{FF2B5EF4-FFF2-40B4-BE49-F238E27FC236}">
                <a16:creationId xmlns:a16="http://schemas.microsoft.com/office/drawing/2014/main" id="{C590838D-3513-071E-016E-5753C2937CA3}"/>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5166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2A0CA-3BA7-9663-0F9A-4CA8019F6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17B86-ABF4-BDE4-CD7C-AD9BAEC62D25}"/>
              </a:ext>
            </a:extLst>
          </p:cNvPr>
          <p:cNvSpPr>
            <a:spLocks noGrp="1"/>
          </p:cNvSpPr>
          <p:nvPr>
            <p:ph type="title"/>
          </p:nvPr>
        </p:nvSpPr>
        <p:spPr/>
        <p:txBody>
          <a:bodyPr>
            <a:normAutofit fontScale="90000"/>
          </a:bodyPr>
          <a:lstStyle/>
          <a:p>
            <a:r>
              <a:rPr lang="en-US"/>
              <a:t>Hospital employment is one of the service sectors that is outperforming the nation, but other parts of the health care system are not.</a:t>
            </a:r>
          </a:p>
        </p:txBody>
      </p:sp>
      <p:graphicFrame>
        <p:nvGraphicFramePr>
          <p:cNvPr id="4" name="Content Placeholder 3">
            <a:extLst>
              <a:ext uri="{FF2B5EF4-FFF2-40B4-BE49-F238E27FC236}">
                <a16:creationId xmlns:a16="http://schemas.microsoft.com/office/drawing/2014/main" id="{6525B90C-CDBD-8BFF-EC8E-FF446FB5F3DD}"/>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0941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E7733-9DEB-91F0-62E1-61A995B59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805E4-A84D-F022-7294-6C2DAB1C03BA}"/>
              </a:ext>
            </a:extLst>
          </p:cNvPr>
          <p:cNvSpPr>
            <a:spLocks noGrp="1"/>
          </p:cNvSpPr>
          <p:nvPr>
            <p:ph type="title"/>
          </p:nvPr>
        </p:nvSpPr>
        <p:spPr/>
        <p:txBody>
          <a:bodyPr/>
          <a:lstStyle/>
          <a:p>
            <a:r>
              <a:rPr lang="en-US"/>
              <a:t>Arts and entertainment was the sector worst hit by Covid, and it has recovered here even more than in the US overall. </a:t>
            </a:r>
          </a:p>
        </p:txBody>
      </p:sp>
      <p:graphicFrame>
        <p:nvGraphicFramePr>
          <p:cNvPr id="4" name="Content Placeholder 3">
            <a:extLst>
              <a:ext uri="{FF2B5EF4-FFF2-40B4-BE49-F238E27FC236}">
                <a16:creationId xmlns:a16="http://schemas.microsoft.com/office/drawing/2014/main" id="{27E64A85-98CD-6938-52B3-143E2C017AB3}"/>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68831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3F9F0-B1C6-12C2-9C22-5CF0539CE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60E9F-4349-0EDE-AEE8-B4202EF7AE90}"/>
              </a:ext>
            </a:extLst>
          </p:cNvPr>
          <p:cNvSpPr>
            <a:spLocks noGrp="1"/>
          </p:cNvSpPr>
          <p:nvPr>
            <p:ph type="title"/>
          </p:nvPr>
        </p:nvSpPr>
        <p:spPr/>
        <p:txBody>
          <a:bodyPr>
            <a:normAutofit fontScale="90000"/>
          </a:bodyPr>
          <a:lstStyle/>
          <a:p>
            <a:r>
              <a:rPr lang="en-US"/>
              <a:t>Federal and local government have not experienced the same growth here as in the rest of the nation, but state government employment has exceeded it. </a:t>
            </a:r>
          </a:p>
        </p:txBody>
      </p:sp>
      <p:graphicFrame>
        <p:nvGraphicFramePr>
          <p:cNvPr id="4" name="Content Placeholder 3">
            <a:extLst>
              <a:ext uri="{FF2B5EF4-FFF2-40B4-BE49-F238E27FC236}">
                <a16:creationId xmlns:a16="http://schemas.microsoft.com/office/drawing/2014/main" id="{D06BF050-FA59-EC60-3855-2C105BE00B5C}"/>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4685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8E64-18B4-B1CA-E169-B3369CE86D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7EB6C-4715-F7D7-8A52-A210BEE90F65}"/>
              </a:ext>
            </a:extLst>
          </p:cNvPr>
          <p:cNvSpPr>
            <a:spLocks noGrp="1"/>
          </p:cNvSpPr>
          <p:nvPr>
            <p:ph type="title"/>
          </p:nvPr>
        </p:nvSpPr>
        <p:spPr>
          <a:xfrm>
            <a:off x="0" y="1123837"/>
            <a:ext cx="3396343" cy="4601183"/>
          </a:xfrm>
        </p:spPr>
        <p:txBody>
          <a:bodyPr>
            <a:noAutofit/>
          </a:bodyPr>
          <a:lstStyle/>
          <a:p>
            <a:r>
              <a:rPr lang="en-US" sz="2400"/>
              <a:t>Compared to the US, the best performing KC sectors are Arts, Electronic manufacturing, and transportation equipment manufacturing (other than motor vehicles).  Computer systems design and motor vehicle manufacturing perform the worst. </a:t>
            </a:r>
          </a:p>
        </p:txBody>
      </p:sp>
      <p:graphicFrame>
        <p:nvGraphicFramePr>
          <p:cNvPr id="4" name="Content Placeholder 3">
            <a:extLst>
              <a:ext uri="{FF2B5EF4-FFF2-40B4-BE49-F238E27FC236}">
                <a16:creationId xmlns:a16="http://schemas.microsoft.com/office/drawing/2014/main" id="{6A346ECD-36F4-8DD9-1141-57F16578E556}"/>
              </a:ext>
            </a:extLst>
          </p:cNvPr>
          <p:cNvGraphicFramePr>
            <a:graphicFrameLocks noGrp="1"/>
          </p:cNvGraphicFramePr>
          <p:nvPr>
            <p:ph idx="1"/>
          </p:nvPr>
        </p:nvGraphicFramePr>
        <p:xfrm>
          <a:off x="3868737" y="863600"/>
          <a:ext cx="7923459" cy="58459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8680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806D3-35AF-CDB4-46E3-94513E177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7D524-9CE1-044D-6C92-D5F5B6121604}"/>
              </a:ext>
            </a:extLst>
          </p:cNvPr>
          <p:cNvSpPr>
            <a:spLocks noGrp="1"/>
          </p:cNvSpPr>
          <p:nvPr>
            <p:ph type="title"/>
          </p:nvPr>
        </p:nvSpPr>
        <p:spPr>
          <a:xfrm>
            <a:off x="166255" y="1159463"/>
            <a:ext cx="3200401" cy="4601183"/>
          </a:xfrm>
        </p:spPr>
        <p:txBody>
          <a:bodyPr>
            <a:noAutofit/>
          </a:bodyPr>
          <a:lstStyle/>
          <a:p>
            <a:r>
              <a:rPr lang="en-US" sz="2400"/>
              <a:t>When viewed in terms of the number of jobs created rather than growth rate, durable goods manufacturing overperforms the most –esp. electronic products and  transportation equipment other than vehicles – followed by arts, hospitals, and construction. </a:t>
            </a:r>
          </a:p>
        </p:txBody>
      </p:sp>
      <p:graphicFrame>
        <p:nvGraphicFramePr>
          <p:cNvPr id="4" name="Content Placeholder 3">
            <a:extLst>
              <a:ext uri="{FF2B5EF4-FFF2-40B4-BE49-F238E27FC236}">
                <a16:creationId xmlns:a16="http://schemas.microsoft.com/office/drawing/2014/main" id="{394AEC15-41FE-B55A-62E4-FC45C57A9F9E}"/>
              </a:ext>
            </a:extLst>
          </p:cNvPr>
          <p:cNvGraphicFramePr>
            <a:graphicFrameLocks noGrp="1"/>
          </p:cNvGraphicFramePr>
          <p:nvPr>
            <p:ph idx="1"/>
          </p:nvPr>
        </p:nvGraphicFramePr>
        <p:xfrm>
          <a:off x="3325091" y="201882"/>
          <a:ext cx="8866909" cy="64839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9848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2A3F-1552-AC8F-8CA6-6EDF548812B3}"/>
              </a:ext>
            </a:extLst>
          </p:cNvPr>
          <p:cNvSpPr>
            <a:spLocks noGrp="1"/>
          </p:cNvSpPr>
          <p:nvPr>
            <p:ph type="title"/>
          </p:nvPr>
        </p:nvSpPr>
        <p:spPr/>
        <p:txBody>
          <a:bodyPr>
            <a:noAutofit/>
          </a:bodyPr>
          <a:lstStyle/>
          <a:p>
            <a:r>
              <a:rPr lang="en-US" sz="2800"/>
              <a:t>If KC employment recovered at the same rate as the nation, it  would have nearly 37,000 more jobs in August 2025. </a:t>
            </a:r>
            <a:br>
              <a:rPr lang="en-US" sz="2800"/>
            </a:br>
            <a:br>
              <a:rPr lang="en-US" sz="2800"/>
            </a:br>
            <a:r>
              <a:rPr lang="en-US" sz="2400"/>
              <a:t>Professional, Scientific and Technical Services accounts for nearly half of the shortfall.</a:t>
            </a:r>
            <a:br>
              <a:rPr lang="en-US" sz="2400" b="1">
                <a:solidFill>
                  <a:srgbClr val="000000"/>
                </a:solidFill>
                <a:latin typeface="Arial" panose="020B0604020202020204" pitchFamily="34" charset="0"/>
              </a:rPr>
            </a:br>
            <a:endParaRPr lang="en-US" sz="2800"/>
          </a:p>
        </p:txBody>
      </p:sp>
      <p:graphicFrame>
        <p:nvGraphicFramePr>
          <p:cNvPr id="7" name="Content Placeholder 6">
            <a:extLst>
              <a:ext uri="{FF2B5EF4-FFF2-40B4-BE49-F238E27FC236}">
                <a16:creationId xmlns:a16="http://schemas.microsoft.com/office/drawing/2014/main" id="{A743E29A-FF55-A24A-8220-D55369A63218}"/>
              </a:ext>
            </a:extLst>
          </p:cNvPr>
          <p:cNvGraphicFramePr>
            <a:graphicFrameLocks noGrp="1"/>
          </p:cNvGraphicFramePr>
          <p:nvPr>
            <p:ph idx="1"/>
          </p:nvPr>
        </p:nvGraphicFramePr>
        <p:xfrm>
          <a:off x="3524354" y="875476"/>
          <a:ext cx="8323262"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3708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69FB-B024-544B-297F-D6421ECDD6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3D481D-4758-C054-55D1-B517D92CE3EE}"/>
              </a:ext>
            </a:extLst>
          </p:cNvPr>
          <p:cNvSpPr>
            <a:spLocks noGrp="1"/>
          </p:cNvSpPr>
          <p:nvPr>
            <p:ph type="title"/>
          </p:nvPr>
        </p:nvSpPr>
        <p:spPr/>
        <p:txBody>
          <a:bodyPr/>
          <a:lstStyle/>
          <a:p>
            <a:r>
              <a:rPr lang="en-US"/>
              <a:t>U.S. Assumptions for the KC Forecast</a:t>
            </a:r>
          </a:p>
        </p:txBody>
      </p:sp>
      <p:sp>
        <p:nvSpPr>
          <p:cNvPr id="3" name="Text Placeholder 2">
            <a:extLst>
              <a:ext uri="{FF2B5EF4-FFF2-40B4-BE49-F238E27FC236}">
                <a16:creationId xmlns:a16="http://schemas.microsoft.com/office/drawing/2014/main" id="{92947FCD-9FCA-F612-5541-E813570F11BF}"/>
              </a:ext>
            </a:extLst>
          </p:cNvPr>
          <p:cNvSpPr>
            <a:spLocks noGrp="1"/>
          </p:cNvSpPr>
          <p:nvPr>
            <p:ph type="body" idx="1"/>
          </p:nvPr>
        </p:nvSpPr>
        <p:spPr/>
        <p:txBody>
          <a:bodyPr/>
          <a:lstStyle/>
          <a:p>
            <a:r>
              <a:rPr lang="en-US"/>
              <a:t>University of Michigan</a:t>
            </a:r>
          </a:p>
          <a:p>
            <a:r>
              <a:rPr lang="en-US"/>
              <a:t>Research Seminar in Quantitative Economics (RSQE)</a:t>
            </a:r>
          </a:p>
        </p:txBody>
      </p:sp>
    </p:spTree>
    <p:extLst>
      <p:ext uri="{BB962C8B-B14F-4D97-AF65-F5344CB8AC3E}">
        <p14:creationId xmlns:p14="http://schemas.microsoft.com/office/powerpoint/2010/main" val="2188293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CEA50-A32D-407F-6DE7-3790481FF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7055E-0E23-6373-B219-F97C5858A413}"/>
              </a:ext>
            </a:extLst>
          </p:cNvPr>
          <p:cNvSpPr>
            <a:spLocks noGrp="1"/>
          </p:cNvSpPr>
          <p:nvPr>
            <p:ph type="title"/>
          </p:nvPr>
        </p:nvSpPr>
        <p:spPr/>
        <p:txBody>
          <a:bodyPr>
            <a:normAutofit/>
          </a:bodyPr>
          <a:lstStyle/>
          <a:p>
            <a:r>
              <a:rPr lang="en-US" sz="3200"/>
              <a:t>RSQE Forecast shows the U.S. avoiding a recession.</a:t>
            </a:r>
            <a:br>
              <a:rPr lang="en-US"/>
            </a:br>
            <a:endParaRPr lang="en-US"/>
          </a:p>
        </p:txBody>
      </p:sp>
      <p:graphicFrame>
        <p:nvGraphicFramePr>
          <p:cNvPr id="4" name="Content Placeholder 3">
            <a:extLst>
              <a:ext uri="{FF2B5EF4-FFF2-40B4-BE49-F238E27FC236}">
                <a16:creationId xmlns:a16="http://schemas.microsoft.com/office/drawing/2014/main" id="{CE0DB3A7-4398-901B-93F3-1C779D496D30}"/>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5292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E35E-7BE3-5993-558E-60A97D700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16C1E7-D79C-4E24-E3F8-291143CC99B7}"/>
              </a:ext>
            </a:extLst>
          </p:cNvPr>
          <p:cNvSpPr>
            <a:spLocks noGrp="1"/>
          </p:cNvSpPr>
          <p:nvPr>
            <p:ph type="title"/>
          </p:nvPr>
        </p:nvSpPr>
        <p:spPr/>
        <p:txBody>
          <a:bodyPr>
            <a:normAutofit/>
          </a:bodyPr>
          <a:lstStyle/>
          <a:p>
            <a:r>
              <a:rPr lang="en-US" sz="3200"/>
              <a:t>RSQE’s U.S. employment forecast shows it flattening, but not declining between 2025 Q3 and 2026 Q1.</a:t>
            </a:r>
          </a:p>
        </p:txBody>
      </p:sp>
      <p:graphicFrame>
        <p:nvGraphicFramePr>
          <p:cNvPr id="7" name="Content Placeholder 6">
            <a:extLst>
              <a:ext uri="{FF2B5EF4-FFF2-40B4-BE49-F238E27FC236}">
                <a16:creationId xmlns:a16="http://schemas.microsoft.com/office/drawing/2014/main" id="{488BF22C-9FE7-086C-645E-67C4E129D922}"/>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9850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B713-2898-FAE6-C698-A2C879B45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9521A-87DD-061C-340C-FAFD16C78B8D}"/>
              </a:ext>
            </a:extLst>
          </p:cNvPr>
          <p:cNvSpPr>
            <a:spLocks noGrp="1"/>
          </p:cNvSpPr>
          <p:nvPr>
            <p:ph type="title"/>
          </p:nvPr>
        </p:nvSpPr>
        <p:spPr/>
        <p:txBody>
          <a:bodyPr>
            <a:noAutofit/>
          </a:bodyPr>
          <a:lstStyle/>
          <a:p>
            <a:r>
              <a:rPr lang="en-US" sz="2800"/>
              <a:t>Compared to historical norms of nearly 200,000 jobs added per month, RSQE forecasts job growth in the U.S. to decline to about 1/3 that level before beginning to recover. </a:t>
            </a:r>
          </a:p>
        </p:txBody>
      </p:sp>
      <p:graphicFrame>
        <p:nvGraphicFramePr>
          <p:cNvPr id="7" name="Content Placeholder 6">
            <a:extLst>
              <a:ext uri="{FF2B5EF4-FFF2-40B4-BE49-F238E27FC236}">
                <a16:creationId xmlns:a16="http://schemas.microsoft.com/office/drawing/2014/main" id="{910A2CA6-A03E-C3F1-96EB-B664BA763C8A}"/>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2410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50570-F591-E117-00CA-1C08DF2804EB}"/>
              </a:ext>
            </a:extLst>
          </p:cNvPr>
          <p:cNvSpPr>
            <a:spLocks noGrp="1"/>
          </p:cNvSpPr>
          <p:nvPr>
            <p:ph type="title"/>
          </p:nvPr>
        </p:nvSpPr>
        <p:spPr>
          <a:xfrm>
            <a:off x="252919" y="1123837"/>
            <a:ext cx="3118354" cy="4601183"/>
          </a:xfrm>
        </p:spPr>
        <p:txBody>
          <a:bodyPr>
            <a:normAutofit/>
          </a:bodyPr>
          <a:lstStyle/>
          <a:p>
            <a:r>
              <a:rPr lang="en-US" sz="2800"/>
              <a:t>The U.S. unemployment rate is expected to continue to increase despite job growth also increasing. </a:t>
            </a:r>
          </a:p>
        </p:txBody>
      </p:sp>
      <p:graphicFrame>
        <p:nvGraphicFramePr>
          <p:cNvPr id="4" name="Content Placeholder 3">
            <a:extLst>
              <a:ext uri="{FF2B5EF4-FFF2-40B4-BE49-F238E27FC236}">
                <a16:creationId xmlns:a16="http://schemas.microsoft.com/office/drawing/2014/main" id="{08D33CD1-ABB6-6C41-2032-A0A227DAAFD5}"/>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2541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E788-1063-D91B-77EA-D0F6A7F63A12}"/>
              </a:ext>
            </a:extLst>
          </p:cNvPr>
          <p:cNvSpPr>
            <a:spLocks noGrp="1"/>
          </p:cNvSpPr>
          <p:nvPr>
            <p:ph type="title"/>
          </p:nvPr>
        </p:nvSpPr>
        <p:spPr/>
        <p:txBody>
          <a:bodyPr/>
          <a:lstStyle/>
          <a:p>
            <a:r>
              <a:rPr lang="en-US"/>
              <a:t>KC Employment Forecast</a:t>
            </a:r>
          </a:p>
        </p:txBody>
      </p:sp>
      <p:sp>
        <p:nvSpPr>
          <p:cNvPr id="3" name="Text Placeholder 2">
            <a:extLst>
              <a:ext uri="{FF2B5EF4-FFF2-40B4-BE49-F238E27FC236}">
                <a16:creationId xmlns:a16="http://schemas.microsoft.com/office/drawing/2014/main" id="{66E1234D-45E5-5482-A285-88C77AA182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708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743A3-626A-5E44-3BF3-68EB964E8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F1999-4539-49E7-FDA6-B5F1577C5C1E}"/>
              </a:ext>
            </a:extLst>
          </p:cNvPr>
          <p:cNvSpPr>
            <a:spLocks noGrp="1"/>
          </p:cNvSpPr>
          <p:nvPr>
            <p:ph type="title"/>
          </p:nvPr>
        </p:nvSpPr>
        <p:spPr/>
        <p:txBody>
          <a:bodyPr/>
          <a:lstStyle/>
          <a:p>
            <a:r>
              <a:rPr lang="en-US"/>
              <a:t>Steps to a KC employment forecast</a:t>
            </a:r>
          </a:p>
        </p:txBody>
      </p:sp>
      <p:sp>
        <p:nvSpPr>
          <p:cNvPr id="3" name="Content Placeholder 2">
            <a:extLst>
              <a:ext uri="{FF2B5EF4-FFF2-40B4-BE49-F238E27FC236}">
                <a16:creationId xmlns:a16="http://schemas.microsoft.com/office/drawing/2014/main" id="{DF95586E-2B1E-45FA-7B7C-59C44A414A66}"/>
              </a:ext>
            </a:extLst>
          </p:cNvPr>
          <p:cNvSpPr>
            <a:spLocks noGrp="1"/>
          </p:cNvSpPr>
          <p:nvPr>
            <p:ph idx="1"/>
          </p:nvPr>
        </p:nvSpPr>
        <p:spPr/>
        <p:txBody>
          <a:bodyPr>
            <a:normAutofit/>
          </a:bodyPr>
          <a:lstStyle/>
          <a:p>
            <a:r>
              <a:rPr lang="en-US" sz="2400"/>
              <a:t>Use RSQE forecast to update the national forecast used to drive MARC’s regional economic model, REMI.</a:t>
            </a:r>
          </a:p>
          <a:p>
            <a:r>
              <a:rPr lang="en-US" sz="2400"/>
              <a:t>Calibrate the national forecast to more closely match recent history.</a:t>
            </a:r>
          </a:p>
          <a:p>
            <a:r>
              <a:rPr lang="en-US" sz="2400"/>
              <a:t>Update the Kansas City MSA control forecast based on the new national forecast.</a:t>
            </a:r>
          </a:p>
          <a:p>
            <a:r>
              <a:rPr lang="en-US" sz="2400"/>
              <a:t>Calibrate the Kansas City model to more closely match recent history to create the base forecast.</a:t>
            </a:r>
          </a:p>
          <a:p>
            <a:r>
              <a:rPr lang="en-US" sz="2400"/>
              <a:t>Simulate the expected loss of about 10% of the federal workforce.</a:t>
            </a:r>
          </a:p>
        </p:txBody>
      </p:sp>
    </p:spTree>
    <p:extLst>
      <p:ext uri="{BB962C8B-B14F-4D97-AF65-F5344CB8AC3E}">
        <p14:creationId xmlns:p14="http://schemas.microsoft.com/office/powerpoint/2010/main" val="956033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A1736-4301-F4D9-B6E5-635824F7E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372B10-20AB-70E6-137B-06CE57098B7D}"/>
              </a:ext>
            </a:extLst>
          </p:cNvPr>
          <p:cNvSpPr>
            <a:spLocks noGrp="1"/>
          </p:cNvSpPr>
          <p:nvPr>
            <p:ph type="title"/>
          </p:nvPr>
        </p:nvSpPr>
        <p:spPr/>
        <p:txBody>
          <a:bodyPr>
            <a:noAutofit/>
          </a:bodyPr>
          <a:lstStyle/>
          <a:p>
            <a:r>
              <a:rPr lang="en-US" sz="2400"/>
              <a:t>Employment growth in the base forecast for KC follows a similar pattern as RSQE’s national forecast.   </a:t>
            </a:r>
            <a:br>
              <a:rPr lang="en-US" sz="2400"/>
            </a:br>
            <a:br>
              <a:rPr lang="en-US" sz="2400"/>
            </a:br>
            <a:r>
              <a:rPr lang="en-US" sz="2400"/>
              <a:t>But if, as expected, KC loses about 10% of its federal workforce, this would push us from flat to short-term decline.</a:t>
            </a:r>
          </a:p>
        </p:txBody>
      </p:sp>
      <p:graphicFrame>
        <p:nvGraphicFramePr>
          <p:cNvPr id="4" name="Content Placeholder 3">
            <a:extLst>
              <a:ext uri="{FF2B5EF4-FFF2-40B4-BE49-F238E27FC236}">
                <a16:creationId xmlns:a16="http://schemas.microsoft.com/office/drawing/2014/main" id="{0840C607-9E4D-BE3E-8521-6E890DCE4D93}"/>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85744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8769C-AE28-6E87-FAB3-A91013F559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B061B-7C2C-F7D0-F1B5-807E78212BE3}"/>
              </a:ext>
            </a:extLst>
          </p:cNvPr>
          <p:cNvSpPr>
            <a:spLocks noGrp="1"/>
          </p:cNvSpPr>
          <p:nvPr>
            <p:ph type="title"/>
          </p:nvPr>
        </p:nvSpPr>
        <p:spPr/>
        <p:txBody>
          <a:bodyPr>
            <a:normAutofit/>
          </a:bodyPr>
          <a:lstStyle/>
          <a:p>
            <a:r>
              <a:rPr lang="en-US" sz="2800"/>
              <a:t>A 10% reduction is about 3,000 federal employees. The economy-wide employment loss is estimated at about 6,500. </a:t>
            </a:r>
            <a:br>
              <a:rPr lang="en-US" sz="2800"/>
            </a:br>
            <a:br>
              <a:rPr lang="en-US" sz="2800"/>
            </a:br>
            <a:endParaRPr lang="en-US" sz="2800"/>
          </a:p>
        </p:txBody>
      </p:sp>
      <p:graphicFrame>
        <p:nvGraphicFramePr>
          <p:cNvPr id="7" name="Content Placeholder 6">
            <a:extLst>
              <a:ext uri="{FF2B5EF4-FFF2-40B4-BE49-F238E27FC236}">
                <a16:creationId xmlns:a16="http://schemas.microsoft.com/office/drawing/2014/main" id="{C89CE3FF-FC1D-CE49-B2E7-4571413409A3}"/>
              </a:ext>
            </a:extLst>
          </p:cNvPr>
          <p:cNvGraphicFramePr>
            <a:graphicFrameLocks noGrp="1"/>
          </p:cNvGraphicFramePr>
          <p:nvPr>
            <p:ph idx="1"/>
          </p:nvPr>
        </p:nvGraphicFramePr>
        <p:xfrm>
          <a:off x="3868738" y="863600"/>
          <a:ext cx="7315200" cy="5121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54558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D3D56-07BF-4EA9-6B95-EB02A3177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49C8A-98A3-C436-A14B-4360571115B8}"/>
              </a:ext>
            </a:extLst>
          </p:cNvPr>
          <p:cNvSpPr>
            <a:spLocks noGrp="1"/>
          </p:cNvSpPr>
          <p:nvPr>
            <p:ph type="title"/>
          </p:nvPr>
        </p:nvSpPr>
        <p:spPr/>
        <p:txBody>
          <a:bodyPr>
            <a:noAutofit/>
          </a:bodyPr>
          <a:lstStyle/>
          <a:p>
            <a:r>
              <a:rPr lang="en-US" sz="2800"/>
              <a:t>With overall employment increasing by nearly 16,000 in 2024, most sectors grew, led by health care. Some sectors, like administrative and support and accommodation and food, lost jobs</a:t>
            </a:r>
          </a:p>
        </p:txBody>
      </p:sp>
      <p:graphicFrame>
        <p:nvGraphicFramePr>
          <p:cNvPr id="7" name="Content Placeholder 6">
            <a:extLst>
              <a:ext uri="{FF2B5EF4-FFF2-40B4-BE49-F238E27FC236}">
                <a16:creationId xmlns:a16="http://schemas.microsoft.com/office/drawing/2014/main" id="{DF3F8A78-CCF5-B945-A3CD-11E161996926}"/>
              </a:ext>
            </a:extLst>
          </p:cNvPr>
          <p:cNvGraphicFramePr>
            <a:graphicFrameLocks noGrp="1"/>
          </p:cNvGraphicFramePr>
          <p:nvPr>
            <p:ph idx="1"/>
          </p:nvPr>
        </p:nvGraphicFramePr>
        <p:xfrm>
          <a:off x="3454400" y="0"/>
          <a:ext cx="87376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89671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629C-D8A6-CC8E-4814-14F1FEC5C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C9BBB-8DCD-A955-CFCE-85B330DB6BE7}"/>
              </a:ext>
            </a:extLst>
          </p:cNvPr>
          <p:cNvSpPr>
            <a:spLocks noGrp="1"/>
          </p:cNvSpPr>
          <p:nvPr>
            <p:ph type="title"/>
          </p:nvPr>
        </p:nvSpPr>
        <p:spPr/>
        <p:txBody>
          <a:bodyPr>
            <a:noAutofit/>
          </a:bodyPr>
          <a:lstStyle/>
          <a:p>
            <a:r>
              <a:rPr lang="en-US" sz="2800"/>
              <a:t>In 2025, job growth was trending to be essentially flat which means sectors gaining jobs are offset by those losing them. Once federal resignations kick in, the balance shifted to a net loss.</a:t>
            </a:r>
          </a:p>
        </p:txBody>
      </p:sp>
      <p:graphicFrame>
        <p:nvGraphicFramePr>
          <p:cNvPr id="7" name="Content Placeholder 6">
            <a:extLst>
              <a:ext uri="{FF2B5EF4-FFF2-40B4-BE49-F238E27FC236}">
                <a16:creationId xmlns:a16="http://schemas.microsoft.com/office/drawing/2014/main" id="{F3F091B6-7D58-A94C-897F-3A06816CDFFF}"/>
              </a:ext>
            </a:extLst>
          </p:cNvPr>
          <p:cNvGraphicFramePr>
            <a:graphicFrameLocks noGrp="1"/>
          </p:cNvGraphicFramePr>
          <p:nvPr>
            <p:ph idx="1"/>
          </p:nvPr>
        </p:nvGraphicFramePr>
        <p:xfrm>
          <a:off x="3467100" y="0"/>
          <a:ext cx="87249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21516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C3AF-9D60-FD8F-19EB-6E009641AE82}"/>
              </a:ext>
            </a:extLst>
          </p:cNvPr>
          <p:cNvSpPr>
            <a:spLocks noGrp="1"/>
          </p:cNvSpPr>
          <p:nvPr>
            <p:ph type="title"/>
          </p:nvPr>
        </p:nvSpPr>
        <p:spPr/>
        <p:txBody>
          <a:bodyPr>
            <a:normAutofit/>
          </a:bodyPr>
          <a:lstStyle/>
          <a:p>
            <a:r>
              <a:rPr lang="en-US" sz="2800"/>
              <a:t>In 2026, growth rebounds, though still relatively low.</a:t>
            </a:r>
            <a:br>
              <a:rPr lang="en-US" sz="2800"/>
            </a:br>
            <a:br>
              <a:rPr lang="en-US" sz="2800"/>
            </a:br>
            <a:r>
              <a:rPr lang="en-US" sz="2800"/>
              <a:t>Sectors that are declining see lower losses.</a:t>
            </a:r>
          </a:p>
        </p:txBody>
      </p:sp>
      <p:graphicFrame>
        <p:nvGraphicFramePr>
          <p:cNvPr id="7" name="Content Placeholder 6">
            <a:extLst>
              <a:ext uri="{FF2B5EF4-FFF2-40B4-BE49-F238E27FC236}">
                <a16:creationId xmlns:a16="http://schemas.microsoft.com/office/drawing/2014/main" id="{440F7BEE-9B74-914C-ACB6-202DC7D48029}"/>
              </a:ext>
            </a:extLst>
          </p:cNvPr>
          <p:cNvGraphicFramePr>
            <a:graphicFrameLocks noGrp="1"/>
          </p:cNvGraphicFramePr>
          <p:nvPr>
            <p:ph idx="1"/>
          </p:nvPr>
        </p:nvGraphicFramePr>
        <p:xfrm>
          <a:off x="3467100" y="0"/>
          <a:ext cx="87249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0633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CD7AB-3FE4-8C50-A3E2-CF5665998904}"/>
              </a:ext>
            </a:extLst>
          </p:cNvPr>
          <p:cNvSpPr>
            <a:spLocks noGrp="1"/>
          </p:cNvSpPr>
          <p:nvPr>
            <p:ph type="title"/>
          </p:nvPr>
        </p:nvSpPr>
        <p:spPr/>
        <p:txBody>
          <a:bodyPr>
            <a:normAutofit/>
          </a:bodyPr>
          <a:lstStyle/>
          <a:p>
            <a:r>
              <a:rPr lang="en-US" sz="2800"/>
              <a:t>By 2027, the region’s job growth approaches its 2024 level.   </a:t>
            </a:r>
            <a:br>
              <a:rPr lang="en-US" sz="2800"/>
            </a:br>
            <a:br>
              <a:rPr lang="en-US" sz="2800"/>
            </a:br>
            <a:r>
              <a:rPr lang="en-US" sz="2800"/>
              <a:t>This results in the majority of industries returning to growth.  </a:t>
            </a:r>
          </a:p>
        </p:txBody>
      </p:sp>
      <p:graphicFrame>
        <p:nvGraphicFramePr>
          <p:cNvPr id="7" name="Content Placeholder 6">
            <a:extLst>
              <a:ext uri="{FF2B5EF4-FFF2-40B4-BE49-F238E27FC236}">
                <a16:creationId xmlns:a16="http://schemas.microsoft.com/office/drawing/2014/main" id="{4C3E0BC8-7F7B-7C49-B0C0-D7D3145202BE}"/>
              </a:ext>
            </a:extLst>
          </p:cNvPr>
          <p:cNvGraphicFramePr>
            <a:graphicFrameLocks noGrp="1"/>
          </p:cNvGraphicFramePr>
          <p:nvPr>
            <p:ph idx="1"/>
          </p:nvPr>
        </p:nvGraphicFramePr>
        <p:xfrm>
          <a:off x="3467100" y="0"/>
          <a:ext cx="87249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6555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66EAB-032E-7C63-02A7-F98E2500A7C5}"/>
              </a:ext>
            </a:extLst>
          </p:cNvPr>
          <p:cNvSpPr>
            <a:spLocks noGrp="1"/>
          </p:cNvSpPr>
          <p:nvPr>
            <p:ph type="title"/>
          </p:nvPr>
        </p:nvSpPr>
        <p:spPr/>
        <p:txBody>
          <a:bodyPr/>
          <a:lstStyle/>
          <a:p>
            <a:r>
              <a:rPr lang="en-US"/>
              <a:t>Conclusion</a:t>
            </a:r>
          </a:p>
        </p:txBody>
      </p:sp>
      <p:sp>
        <p:nvSpPr>
          <p:cNvPr id="3" name="Content Placeholder 2">
            <a:extLst>
              <a:ext uri="{FF2B5EF4-FFF2-40B4-BE49-F238E27FC236}">
                <a16:creationId xmlns:a16="http://schemas.microsoft.com/office/drawing/2014/main" id="{F4BF596F-E395-EBEF-1771-F684108671A4}"/>
              </a:ext>
            </a:extLst>
          </p:cNvPr>
          <p:cNvSpPr>
            <a:spLocks noGrp="1"/>
          </p:cNvSpPr>
          <p:nvPr>
            <p:ph idx="1"/>
          </p:nvPr>
        </p:nvSpPr>
        <p:spPr/>
        <p:txBody>
          <a:bodyPr/>
          <a:lstStyle/>
          <a:p>
            <a:r>
              <a:rPr lang="en-US"/>
              <a:t>The KC economy plays a strong defense against recessions, but it’s offense during recovery seems to be missing a few pieces.</a:t>
            </a:r>
          </a:p>
          <a:p>
            <a:r>
              <a:rPr lang="en-US"/>
              <a:t>The goods sector is out-performing the nation, but it is relatively small.</a:t>
            </a:r>
          </a:p>
          <a:p>
            <a:r>
              <a:rPr lang="en-US"/>
              <a:t>The services sector, especially professional, scientific and technical services, is where the region’s job generating weakness is most pronounced.  </a:t>
            </a:r>
          </a:p>
          <a:p>
            <a:pPr lvl="1"/>
            <a:r>
              <a:rPr lang="en-US"/>
              <a:t>The loss of Cerner as a growth engine has really hurt, recalling the loss of Sprint in its heyday. </a:t>
            </a:r>
          </a:p>
          <a:p>
            <a:r>
              <a:rPr lang="en-US"/>
              <a:t>Health, advanced manufacturing, and construction are currently leading the way.  </a:t>
            </a:r>
          </a:p>
          <a:p>
            <a:r>
              <a:rPr lang="en-US"/>
              <a:t>Stay tuned for the second half of our program to learn more about what the region’s business and civic community are doing to increase the number and effectiveness of region’s offensive weapons. </a:t>
            </a:r>
          </a:p>
        </p:txBody>
      </p:sp>
    </p:spTree>
    <p:extLst>
      <p:ext uri="{BB962C8B-B14F-4D97-AF65-F5344CB8AC3E}">
        <p14:creationId xmlns:p14="http://schemas.microsoft.com/office/powerpoint/2010/main" val="1353739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06AB3-6B4A-0F38-88DD-B36F6DF732E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FF7AB1E-9803-1FB0-7230-087F9551807F}"/>
              </a:ext>
            </a:extLst>
          </p:cNvPr>
          <p:cNvSpPr>
            <a:spLocks noGrp="1"/>
          </p:cNvSpPr>
          <p:nvPr>
            <p:ph type="title"/>
          </p:nvPr>
        </p:nvSpPr>
        <p:spPr/>
        <p:txBody>
          <a:bodyPr/>
          <a:lstStyle/>
          <a:p>
            <a:endParaRPr lang="en-US"/>
          </a:p>
        </p:txBody>
      </p:sp>
      <p:sp>
        <p:nvSpPr>
          <p:cNvPr id="10" name="Content Placeholder 9">
            <a:extLst>
              <a:ext uri="{FF2B5EF4-FFF2-40B4-BE49-F238E27FC236}">
                <a16:creationId xmlns:a16="http://schemas.microsoft.com/office/drawing/2014/main" id="{9B853421-9B09-2569-4869-063620460281}"/>
              </a:ext>
            </a:extLst>
          </p:cNvPr>
          <p:cNvSpPr>
            <a:spLocks noGrp="1"/>
          </p:cNvSpPr>
          <p:nvPr>
            <p:ph idx="1"/>
          </p:nvPr>
        </p:nvSpPr>
        <p:spPr>
          <a:xfrm>
            <a:off x="838200" y="2212970"/>
            <a:ext cx="10515600" cy="4351338"/>
          </a:xfrm>
        </p:spPr>
        <p:txBody>
          <a:bodyPr>
            <a:normAutofit/>
          </a:bodyPr>
          <a:lstStyle/>
          <a:p>
            <a:pPr marL="0" indent="0" algn="ctr">
              <a:buNone/>
            </a:pPr>
            <a:r>
              <a:rPr lang="en-US" sz="4400" b="1"/>
              <a:t> </a:t>
            </a:r>
            <a:endParaRPr lang="en-US" b="1"/>
          </a:p>
          <a:p>
            <a:pPr marL="0" indent="0" algn="ctr">
              <a:buNone/>
            </a:pPr>
            <a:r>
              <a:rPr lang="en-US" b="1"/>
              <a:t>We will be taking a short break, please return at 9:45 for our Kansas City Investment Playbook Panel Discussion</a:t>
            </a:r>
          </a:p>
        </p:txBody>
      </p:sp>
      <p:pic>
        <p:nvPicPr>
          <p:cNvPr id="4" name="Picture 3">
            <a:extLst>
              <a:ext uri="{FF2B5EF4-FFF2-40B4-BE49-F238E27FC236}">
                <a16:creationId xmlns:a16="http://schemas.microsoft.com/office/drawing/2014/main" id="{D9973AF2-C5D0-52C8-541D-6E063194D641}"/>
              </a:ext>
            </a:extLst>
          </p:cNvPr>
          <p:cNvPicPr>
            <a:picLocks noChangeAspect="1"/>
          </p:cNvPicPr>
          <p:nvPr/>
        </p:nvPicPr>
        <p:blipFill>
          <a:blip r:embed="rId2"/>
          <a:stretch>
            <a:fillRect/>
          </a:stretch>
        </p:blipFill>
        <p:spPr>
          <a:xfrm>
            <a:off x="-2494" y="259562"/>
            <a:ext cx="12194494" cy="1708938"/>
          </a:xfrm>
          <a:prstGeom prst="rect">
            <a:avLst/>
          </a:prstGeom>
        </p:spPr>
      </p:pic>
    </p:spTree>
    <p:extLst>
      <p:ext uri="{BB962C8B-B14F-4D97-AF65-F5344CB8AC3E}">
        <p14:creationId xmlns:p14="http://schemas.microsoft.com/office/powerpoint/2010/main" val="4748504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4C4B8-99D6-6201-9B94-C3A668A65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42C54-DC49-FC99-7B4C-2DF2451F4057}"/>
              </a:ext>
            </a:extLst>
          </p:cNvPr>
          <p:cNvSpPr>
            <a:spLocks noGrp="1"/>
          </p:cNvSpPr>
          <p:nvPr>
            <p:ph type="title"/>
          </p:nvPr>
        </p:nvSpPr>
        <p:spPr/>
        <p:txBody>
          <a:bodyPr>
            <a:normAutofit/>
          </a:bodyPr>
          <a:lstStyle/>
          <a:p>
            <a:r>
              <a:rPr lang="en-US"/>
              <a:t>Kansas City Investment Playbook Panel</a:t>
            </a:r>
          </a:p>
        </p:txBody>
      </p:sp>
      <p:sp>
        <p:nvSpPr>
          <p:cNvPr id="4" name="Slide Number Placeholder 3">
            <a:extLst>
              <a:ext uri="{FF2B5EF4-FFF2-40B4-BE49-F238E27FC236}">
                <a16:creationId xmlns:a16="http://schemas.microsoft.com/office/drawing/2014/main" id="{8651FF01-60DB-7F31-1980-1A77347F5963}"/>
              </a:ext>
            </a:extLst>
          </p:cNvPr>
          <p:cNvSpPr>
            <a:spLocks noGrp="1"/>
          </p:cNvSpPr>
          <p:nvPr>
            <p:ph type="sldNum" sz="quarter" idx="4"/>
          </p:nvPr>
        </p:nvSpPr>
        <p:spPr>
          <a:xfrm>
            <a:off x="11609924" y="6450365"/>
            <a:ext cx="360680" cy="365125"/>
          </a:xfrm>
          <a:prstGeom prst="rect">
            <a:avLst/>
          </a:prstGeom>
        </p:spPr>
        <p:txBody>
          <a:bodyPr anchor="t"/>
          <a:lstStyle>
            <a:defPPr>
              <a:defRPr lang="en-US"/>
            </a:defPPr>
            <a:lvl1pPr marL="0" algn="r" defTabSz="914400" rtl="0" eaLnBrk="1" latinLnBrk="0" hangingPunct="1">
              <a:defRPr sz="1100" b="1" kern="1200">
                <a:solidFill>
                  <a:srgbClr val="117FA8"/>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D03D2B-15C7-4C40-9D63-249486A78A83}" type="slidenum">
              <a:rPr lang="en-US" smtClean="0"/>
              <a:pPr/>
              <a:t>100</a:t>
            </a:fld>
            <a:endParaRPr lang="en-US"/>
          </a:p>
        </p:txBody>
      </p:sp>
      <p:pic>
        <p:nvPicPr>
          <p:cNvPr id="6" name="Picture 2">
            <a:extLst>
              <a:ext uri="{FF2B5EF4-FFF2-40B4-BE49-F238E27FC236}">
                <a16:creationId xmlns:a16="http://schemas.microsoft.com/office/drawing/2014/main" id="{058C840F-CFAF-4E40-BF47-DB3288D31394}"/>
              </a:ext>
            </a:extLst>
          </p:cNvPr>
          <p:cNvPicPr>
            <a:picLocks noChangeAspect="1" noChangeArrowheads="1"/>
          </p:cNvPicPr>
          <p:nvPr/>
        </p:nvPicPr>
        <p:blipFill rotWithShape="1">
          <a:blip r:embed="rId3"/>
          <a:srcRect l="24535" r="16032"/>
          <a:stretch>
            <a:fillRect/>
          </a:stretch>
        </p:blipFill>
        <p:spPr bwMode="auto">
          <a:xfrm>
            <a:off x="182992" y="2158905"/>
            <a:ext cx="2246436" cy="2222588"/>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9" descr="A person wearing glasses and a suit&#10;&#10;AI-generated content may be incorrect.">
            <a:extLst>
              <a:ext uri="{FF2B5EF4-FFF2-40B4-BE49-F238E27FC236}">
                <a16:creationId xmlns:a16="http://schemas.microsoft.com/office/drawing/2014/main" id="{1E764040-D7C9-5303-6ECE-C7676902F2F7}"/>
              </a:ext>
            </a:extLst>
          </p:cNvPr>
          <p:cNvPicPr>
            <a:picLocks noGrp="1" noChangeAspect="1"/>
          </p:cNvPicPr>
          <p:nvPr>
            <p:ph idx="1"/>
          </p:nvPr>
        </p:nvPicPr>
        <p:blipFill>
          <a:blip r:embed="rId4"/>
          <a:stretch>
            <a:fillRect/>
          </a:stretch>
        </p:blipFill>
        <p:spPr>
          <a:xfrm>
            <a:off x="3327285" y="2153531"/>
            <a:ext cx="2246435" cy="2233336"/>
          </a:xfrm>
        </p:spPr>
      </p:pic>
      <p:pic>
        <p:nvPicPr>
          <p:cNvPr id="12" name="Picture 11" descr="A person wearing glasses and a suit&#10;&#10;AI-generated content may be incorrect.">
            <a:extLst>
              <a:ext uri="{FF2B5EF4-FFF2-40B4-BE49-F238E27FC236}">
                <a16:creationId xmlns:a16="http://schemas.microsoft.com/office/drawing/2014/main" id="{DD41EAB8-58B2-D4FE-FFB8-731D26AFDDC6}"/>
              </a:ext>
            </a:extLst>
          </p:cNvPr>
          <p:cNvPicPr>
            <a:picLocks noChangeAspect="1"/>
          </p:cNvPicPr>
          <p:nvPr/>
        </p:nvPicPr>
        <p:blipFill>
          <a:blip r:embed="rId5"/>
          <a:srcRect l="15785" r="26447"/>
          <a:stretch>
            <a:fillRect/>
          </a:stretch>
        </p:blipFill>
        <p:spPr>
          <a:xfrm>
            <a:off x="6469803" y="2153532"/>
            <a:ext cx="2246435" cy="2233337"/>
          </a:xfrm>
          <a:prstGeom prst="rect">
            <a:avLst/>
          </a:prstGeom>
        </p:spPr>
      </p:pic>
      <p:pic>
        <p:nvPicPr>
          <p:cNvPr id="14" name="Picture 13" descr="A picture containing person, person, suit, indoor&#10;&#10;AI-generated content may be incorrect.">
            <a:extLst>
              <a:ext uri="{FF2B5EF4-FFF2-40B4-BE49-F238E27FC236}">
                <a16:creationId xmlns:a16="http://schemas.microsoft.com/office/drawing/2014/main" id="{A501FFD3-C690-2849-2487-9F90A4BA1F4E}"/>
              </a:ext>
            </a:extLst>
          </p:cNvPr>
          <p:cNvPicPr>
            <a:picLocks noChangeAspect="1"/>
          </p:cNvPicPr>
          <p:nvPr/>
        </p:nvPicPr>
        <p:blipFill>
          <a:blip r:embed="rId6"/>
          <a:srcRect l="14798" r="9119"/>
          <a:stretch>
            <a:fillRect/>
          </a:stretch>
        </p:blipFill>
        <p:spPr>
          <a:xfrm>
            <a:off x="9615870" y="2143565"/>
            <a:ext cx="2246435" cy="2227193"/>
          </a:xfrm>
          <a:prstGeom prst="rect">
            <a:avLst/>
          </a:prstGeom>
        </p:spPr>
      </p:pic>
      <p:sp>
        <p:nvSpPr>
          <p:cNvPr id="15" name="TextBox 14">
            <a:extLst>
              <a:ext uri="{FF2B5EF4-FFF2-40B4-BE49-F238E27FC236}">
                <a16:creationId xmlns:a16="http://schemas.microsoft.com/office/drawing/2014/main" id="{9BF5592C-B219-C286-B1FD-4E71CD85EA20}"/>
              </a:ext>
            </a:extLst>
          </p:cNvPr>
          <p:cNvSpPr txBox="1"/>
          <p:nvPr/>
        </p:nvSpPr>
        <p:spPr>
          <a:xfrm>
            <a:off x="182992" y="4427468"/>
            <a:ext cx="2246436" cy="2031325"/>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Mario Azar</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Chairman &amp; Chief Executive Officer</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Black &amp; Veatch</a:t>
            </a:r>
          </a:p>
          <a:p>
            <a:endParaRPr lang="en-US" b="1"/>
          </a:p>
        </p:txBody>
      </p:sp>
      <p:sp>
        <p:nvSpPr>
          <p:cNvPr id="16" name="TextBox 15">
            <a:extLst>
              <a:ext uri="{FF2B5EF4-FFF2-40B4-BE49-F238E27FC236}">
                <a16:creationId xmlns:a16="http://schemas.microsoft.com/office/drawing/2014/main" id="{868F0A2B-C2F6-6B94-01AB-583DB6387D4C}"/>
              </a:ext>
            </a:extLst>
          </p:cNvPr>
          <p:cNvSpPr txBox="1"/>
          <p:nvPr/>
        </p:nvSpPr>
        <p:spPr>
          <a:xfrm>
            <a:off x="3290391" y="4427468"/>
            <a:ext cx="2313124" cy="2031325"/>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Dr. Ian Colrain</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President &amp; Chief Executive Officer</a:t>
            </a:r>
          </a:p>
          <a:p>
            <a:pPr algn="ctr"/>
            <a:endParaRPr lang="en-US" b="1">
              <a:latin typeface="Arial" panose="020B0604020202020204" pitchFamily="34" charset="0"/>
              <a:cs typeface="Arial" panose="020B0604020202020204" pitchFamily="34" charset="0"/>
            </a:endParaRPr>
          </a:p>
          <a:p>
            <a:pPr algn="ctr"/>
            <a:r>
              <a:rPr lang="en-US" b="1" err="1">
                <a:latin typeface="Arial" panose="020B0604020202020204" pitchFamily="34" charset="0"/>
                <a:cs typeface="Arial" panose="020B0604020202020204" pitchFamily="34" charset="0"/>
              </a:rPr>
              <a:t>MRIGlobal</a:t>
            </a:r>
            <a:endParaRPr lang="en-US" b="1">
              <a:latin typeface="Arial" panose="020B0604020202020204" pitchFamily="34" charset="0"/>
              <a:cs typeface="Arial" panose="020B0604020202020204" pitchFamily="34" charset="0"/>
            </a:endParaRPr>
          </a:p>
          <a:p>
            <a:endParaRPr lang="en-US" b="1"/>
          </a:p>
        </p:txBody>
      </p:sp>
      <p:sp>
        <p:nvSpPr>
          <p:cNvPr id="17" name="TextBox 16">
            <a:extLst>
              <a:ext uri="{FF2B5EF4-FFF2-40B4-BE49-F238E27FC236}">
                <a16:creationId xmlns:a16="http://schemas.microsoft.com/office/drawing/2014/main" id="{1C827907-3E75-8939-C89C-D576656F6DA7}"/>
              </a:ext>
            </a:extLst>
          </p:cNvPr>
          <p:cNvSpPr txBox="1"/>
          <p:nvPr/>
        </p:nvSpPr>
        <p:spPr>
          <a:xfrm>
            <a:off x="6461466" y="4427468"/>
            <a:ext cx="2246435" cy="2308324"/>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Douglas Girod</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Chancellor</a:t>
            </a:r>
          </a:p>
          <a:p>
            <a:pPr algn="ctr"/>
            <a:endParaRPr lang="en-US" b="1">
              <a:latin typeface="Arial" panose="020B0604020202020204" pitchFamily="34" charset="0"/>
              <a:cs typeface="Arial" panose="020B0604020202020204" pitchFamily="34" charset="0"/>
            </a:endParaRP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University of Kansas</a:t>
            </a:r>
          </a:p>
          <a:p>
            <a:endParaRPr lang="en-US" b="1"/>
          </a:p>
        </p:txBody>
      </p:sp>
      <p:sp>
        <p:nvSpPr>
          <p:cNvPr id="18" name="TextBox 17">
            <a:extLst>
              <a:ext uri="{FF2B5EF4-FFF2-40B4-BE49-F238E27FC236}">
                <a16:creationId xmlns:a16="http://schemas.microsoft.com/office/drawing/2014/main" id="{72E5775A-F023-F417-AF91-2038F2BABDBE}"/>
              </a:ext>
            </a:extLst>
          </p:cNvPr>
          <p:cNvSpPr txBox="1"/>
          <p:nvPr/>
        </p:nvSpPr>
        <p:spPr>
          <a:xfrm>
            <a:off x="9565852" y="4427468"/>
            <a:ext cx="2279779" cy="2585323"/>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Bob Page</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President &amp; Chief Executive Officer</a:t>
            </a:r>
          </a:p>
          <a:p>
            <a:pPr algn="ctr"/>
            <a:endParaRPr lang="en-US" b="1">
              <a:latin typeface="Arial" panose="020B0604020202020204" pitchFamily="34" charset="0"/>
              <a:cs typeface="Arial" panose="020B0604020202020204" pitchFamily="34" charset="0"/>
            </a:endParaRPr>
          </a:p>
          <a:p>
            <a:pPr algn="ctr"/>
            <a:r>
              <a:rPr lang="en-US" b="1">
                <a:latin typeface="Arial" panose="020B0604020202020204" pitchFamily="34" charset="0"/>
                <a:cs typeface="Arial" panose="020B0604020202020204" pitchFamily="34" charset="0"/>
              </a:rPr>
              <a:t>University of Kansas Health System</a:t>
            </a:r>
          </a:p>
          <a:p>
            <a:endParaRPr lang="en-US" b="1"/>
          </a:p>
        </p:txBody>
      </p:sp>
    </p:spTree>
    <p:extLst>
      <p:ext uri="{BB962C8B-B14F-4D97-AF65-F5344CB8AC3E}">
        <p14:creationId xmlns:p14="http://schemas.microsoft.com/office/powerpoint/2010/main" val="28872890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A5535-8392-2B0E-B68E-0F9E042CCF8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5368ADB-CB2F-0678-6FD0-47FC1E243030}"/>
              </a:ext>
            </a:extLst>
          </p:cNvPr>
          <p:cNvSpPr>
            <a:spLocks noGrp="1"/>
          </p:cNvSpPr>
          <p:nvPr>
            <p:ph type="title"/>
          </p:nvPr>
        </p:nvSpPr>
        <p:spPr/>
        <p:txBody>
          <a:bodyPr/>
          <a:lstStyle/>
          <a:p>
            <a:endParaRPr lang="en-US"/>
          </a:p>
        </p:txBody>
      </p:sp>
      <p:sp>
        <p:nvSpPr>
          <p:cNvPr id="10" name="Content Placeholder 9">
            <a:extLst>
              <a:ext uri="{FF2B5EF4-FFF2-40B4-BE49-F238E27FC236}">
                <a16:creationId xmlns:a16="http://schemas.microsoft.com/office/drawing/2014/main" id="{7F8B52E5-95B2-D680-7316-70E8E783A50B}"/>
              </a:ext>
            </a:extLst>
          </p:cNvPr>
          <p:cNvSpPr>
            <a:spLocks noGrp="1"/>
          </p:cNvSpPr>
          <p:nvPr>
            <p:ph idx="1"/>
          </p:nvPr>
        </p:nvSpPr>
        <p:spPr>
          <a:xfrm>
            <a:off x="838200" y="2212970"/>
            <a:ext cx="10515600" cy="4351338"/>
          </a:xfrm>
        </p:spPr>
        <p:txBody>
          <a:bodyPr vert="horz" lIns="91440" tIns="45720" rIns="91440" bIns="45720" rtlCol="0" anchor="t">
            <a:normAutofit lnSpcReduction="10000"/>
          </a:bodyPr>
          <a:lstStyle/>
          <a:p>
            <a:pPr marL="0" indent="0" algn="ctr">
              <a:buNone/>
            </a:pPr>
            <a:r>
              <a:rPr lang="en-US" sz="4400" b="1">
                <a:latin typeface="Arial"/>
                <a:cs typeface="Arial"/>
              </a:rPr>
              <a:t>On behalf of the Federal Reserve Bank of Kansas City and the Mid-America Regional Council,</a:t>
            </a:r>
          </a:p>
          <a:p>
            <a:pPr marL="0" indent="0" algn="ctr">
              <a:buNone/>
            </a:pPr>
            <a:endParaRPr lang="en-US" sz="4400" b="1">
              <a:latin typeface="Arial"/>
              <a:cs typeface="Arial"/>
            </a:endParaRPr>
          </a:p>
          <a:p>
            <a:pPr marL="0" indent="0" algn="ctr">
              <a:buNone/>
            </a:pPr>
            <a:r>
              <a:rPr lang="en-US" sz="4400" b="1">
                <a:latin typeface="Arial"/>
                <a:cs typeface="Arial"/>
              </a:rPr>
              <a:t>Thank you for attending the </a:t>
            </a:r>
            <a:endParaRPr lang="en-US"/>
          </a:p>
          <a:p>
            <a:pPr marL="0" indent="0" algn="ctr">
              <a:buNone/>
            </a:pPr>
            <a:r>
              <a:rPr lang="en-US" sz="4400" b="1"/>
              <a:t>2025 KC Economic Outlook Conference!</a:t>
            </a:r>
          </a:p>
          <a:p>
            <a:pPr marL="0" indent="0" algn="ctr">
              <a:buNone/>
            </a:pPr>
            <a:endParaRPr lang="en-US" b="1"/>
          </a:p>
          <a:p>
            <a:pPr marL="0" indent="0" algn="ctr">
              <a:buNone/>
            </a:pPr>
            <a:endParaRPr lang="en-US" b="1"/>
          </a:p>
        </p:txBody>
      </p:sp>
      <p:pic>
        <p:nvPicPr>
          <p:cNvPr id="4" name="Picture 3">
            <a:extLst>
              <a:ext uri="{FF2B5EF4-FFF2-40B4-BE49-F238E27FC236}">
                <a16:creationId xmlns:a16="http://schemas.microsoft.com/office/drawing/2014/main" id="{F27ACA4B-FE63-2901-2DC0-2F69074B1964}"/>
              </a:ext>
            </a:extLst>
          </p:cNvPr>
          <p:cNvPicPr>
            <a:picLocks noChangeAspect="1"/>
          </p:cNvPicPr>
          <p:nvPr/>
        </p:nvPicPr>
        <p:blipFill>
          <a:blip r:embed="rId2"/>
          <a:stretch>
            <a:fillRect/>
          </a:stretch>
        </p:blipFill>
        <p:spPr>
          <a:xfrm>
            <a:off x="-2494" y="259562"/>
            <a:ext cx="12194494" cy="1708938"/>
          </a:xfrm>
          <a:prstGeom prst="rect">
            <a:avLst/>
          </a:prstGeom>
        </p:spPr>
      </p:pic>
    </p:spTree>
    <p:extLst>
      <p:ext uri="{BB962C8B-B14F-4D97-AF65-F5344CB8AC3E}">
        <p14:creationId xmlns:p14="http://schemas.microsoft.com/office/powerpoint/2010/main" val="309271863"/>
      </p:ext>
    </p:extLst>
  </p:cSld>
  <p:clrMapOvr>
    <a:masterClrMapping/>
  </p:clrMapOvr>
</p:sld>
</file>

<file path=ppt/theme/theme1.xml><?xml version="1.0" encoding="utf-8"?>
<a:theme xmlns:a="http://schemas.openxmlformats.org/drawingml/2006/main" name="TITLE SLIDE ALT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836AB8AA-2FA1-B449-95AD-C6A8CF33B166}"/>
    </a:ext>
  </a:extLst>
</a:theme>
</file>

<file path=ppt/theme/theme2.xml><?xml version="1.0" encoding="utf-8"?>
<a:theme xmlns:a="http://schemas.openxmlformats.org/drawingml/2006/main" name="CHAPTER BREAK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424E6277-3949-FB48-B85C-0F4098E92175}"/>
    </a:ext>
  </a:extLst>
</a:theme>
</file>

<file path=ppt/theme/theme3.xml><?xml version="1.0" encoding="utf-8"?>
<a:theme xmlns:a="http://schemas.openxmlformats.org/drawingml/2006/main" name="CHAPTER BREAK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352E1B13-DB41-7A49-B37D-B503BCCBA99D}"/>
    </a:ext>
  </a:extLst>
</a:theme>
</file>

<file path=ppt/theme/theme4.xml><?xml version="1.0" encoding="utf-8"?>
<a:theme xmlns:a="http://schemas.openxmlformats.org/drawingml/2006/main" name="CONTENT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34A81C74-3685-6445-8AD4-C6BF3461D090}"/>
    </a:ext>
  </a:extLst>
</a:theme>
</file>

<file path=ppt/theme/theme5.xml><?xml version="1.0" encoding="utf-8"?>
<a:theme xmlns:a="http://schemas.openxmlformats.org/drawingml/2006/main" name="CONTENT ALT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BB86CF45-D9C4-7644-8850-00BE6BEFAB97}"/>
    </a:ext>
  </a:extLst>
</a:theme>
</file>

<file path=ppt/theme/theme6.xml><?xml version="1.0" encoding="utf-8"?>
<a:theme xmlns:a="http://schemas.openxmlformats.org/drawingml/2006/main" name="CONTENT ALT 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37EEF7EE-52CF-4F48-B2B8-609C6C71FCC4}"/>
    </a:ext>
  </a:extLst>
</a:theme>
</file>

<file path=ppt/theme/theme7.xml><?xml version="1.0" encoding="utf-8"?>
<a:theme xmlns:a="http://schemas.openxmlformats.org/drawingml/2006/main" name="CONTENT ALT 4">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707EBBCF-D661-0840-A286-064F84A407CD}"/>
    </a:ext>
  </a:extLst>
</a:theme>
</file>

<file path=ppt/theme/theme8.xml><?xml version="1.0" encoding="utf-8"?>
<a:theme xmlns:a="http://schemas.openxmlformats.org/drawingml/2006/main" name="10 J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 J theme" id="{4A8D3255-C791-4D47-9471-1377FF399E22}" vid="{273BB90F-3EDC-43B9-B3B3-D93C91630989}"/>
    </a:ext>
  </a:extLst>
</a:theme>
</file>

<file path=ppt/theme/theme9.xml><?xml version="1.0" encoding="utf-8"?>
<a:theme xmlns:a="http://schemas.openxmlformats.org/drawingml/2006/main" name="1_CONTENT ALT 4">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707EBBCF-D661-0840-A286-064F84A407CD}"/>
    </a:ext>
  </a:extLst>
</a:theme>
</file>

<file path=ppt/theme/theme10.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11.xml><?xml version="1.0" encoding="utf-8"?>
<a:theme xmlns:a="http://schemas.openxmlformats.org/drawingml/2006/main" name="TITLE SLIDE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STRICT PPT BLUE copy" id="{C9E36523-9C8B-CB4F-A37E-71799C12276A}" vid="{4F7FDE92-134F-2E41-B114-37EA703A85F3}"/>
    </a:ext>
  </a:extLst>
</a:theme>
</file>

<file path=ppt/theme/theme12.xml><?xml version="1.0" encoding="utf-8"?>
<a:theme xmlns:a="http://schemas.openxmlformats.org/drawingml/2006/main" name="1_10 J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 J theme" id="{4A8D3255-C791-4D47-9471-1377FF399E22}" vid="{273BB90F-3EDC-43B9-B3B3-D93C91630989}"/>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E2F9DF11EE0548B621CBF4D49D112B" ma:contentTypeVersion="18" ma:contentTypeDescription="Create a new document." ma:contentTypeScope="" ma:versionID="73341e41b6e1274e2f86652a24d89249">
  <xsd:schema xmlns:xsd="http://www.w3.org/2001/XMLSchema" xmlns:xs="http://www.w3.org/2001/XMLSchema" xmlns:p="http://schemas.microsoft.com/office/2006/metadata/properties" xmlns:ns2="23ac5205-a2c3-49f7-8c20-a8f587211804" xmlns:ns3="ac41dc91-9f32-4b97-8c93-1f29b13478e0" targetNamespace="http://schemas.microsoft.com/office/2006/metadata/properties" ma:root="true" ma:fieldsID="d3d3d41ae0abd2bc9761e9300dd46c9f" ns2:_="" ns3:_="">
    <xsd:import namespace="23ac5205-a2c3-49f7-8c20-a8f587211804"/>
    <xsd:import namespace="ac41dc91-9f32-4b97-8c93-1f29b13478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View" minOccurs="0"/>
                <xsd:element ref="ns2:SRRMCategory" minOccurs="0"/>
                <xsd:element ref="ns2:RetentionTime" minOccurs="0"/>
                <xsd:element ref="ns2:Record_x003f_"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item_x002d_is_x002d_a_x002d_record" minOccurs="0"/>
                <xsd:element ref="ns2:FolderDescrip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c5205-a2c3-49f7-8c20-a8f587211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View" ma:index="12" nillable="true" ma:displayName="View" ma:format="Dropdown" ma:internalName="View">
      <xsd:simpleType>
        <xsd:restriction base="dms:Choice">
          <xsd:enumeration value="Beige Book"/>
          <xsd:enumeration value="Data Resources"/>
          <xsd:enumeration value="Research"/>
          <xsd:enumeration value="Presentation"/>
          <xsd:enumeration value="Summits"/>
          <xsd:enumeration value="Rountables"/>
          <xsd:enumeration value="1:1"/>
          <xsd:enumeration value="Board and Council"/>
        </xsd:restriction>
      </xsd:simpleType>
    </xsd:element>
    <xsd:element name="SRRMCategory" ma:index="13" nillable="true" ma:displayName="retention-label" ma:description="jennifer-kira-created column for SRRM label" ma:format="Dropdown" ma:internalName="SRRMCategory">
      <xsd:simpleType>
        <xsd:union memberTypes="dms:Text">
          <xsd:simpleType>
            <xsd:restriction base="dms:Choice">
              <xsd:enumeration value="1020-Business-Analysis-Planning-MgtRpt"/>
              <xsd:enumeration value="1023-Business-Continuity-Disaster-Recovery-Backup"/>
              <xsd:enumeration value="1027 Public Education and Community Development"/>
              <xsd:enumeration value="1045-BOD-Administrative"/>
              <xsd:enumeration value="1047-BOD-Mtgs-Committee-Records"/>
              <xsd:enumeration value="1117 Policy Research and Analysis"/>
              <xsd:enumeration value="1239 Academic Research Projects"/>
              <xsd:enumeration value="2076 Brochures and Publications"/>
              <xsd:enumeration value="2091 Media Relations and Bank Policy Presentations"/>
              <xsd:enumeration value="9998 Monetary and Economic Policy"/>
            </xsd:restriction>
          </xsd:simpleType>
        </xsd:union>
      </xsd:simpleType>
    </xsd:element>
    <xsd:element name="RetentionTime" ma:index="14" nillable="true" ma:displayName="retention-time" ma:description="jennifer-kira-created column for time period until disposition" ma:format="Dropdown" ma:internalName="RetentionTime">
      <xsd:simpleType>
        <xsd:union memberTypes="dms:Text">
          <xsd:simpleType>
            <xsd:restriction base="dms:Choice">
              <xsd:enumeration value="1yr"/>
              <xsd:enumeration value="3yrs"/>
              <xsd:enumeration value="5yrs"/>
              <xsd:enumeration value="7 years"/>
              <xsd:enumeration value="10yrs"/>
              <xsd:enumeration value="Permanent"/>
              <xsd:enumeration value="Superseded or Expiration+7Years"/>
              <xsd:enumeration value="JH-Permanent"/>
              <xsd:enumeration value="Superceded"/>
            </xsd:restriction>
          </xsd:simpleType>
        </xsd:union>
      </xsd:simpleType>
    </xsd:element>
    <xsd:element name="Record_x003f_" ma:index="15" nillable="true" ma:displayName="Record?" ma:default="0" ma:format="Dropdown" ma:internalName="Record_x003f_">
      <xsd:simpleType>
        <xsd:restriction base="dms:Boolea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item_x002d_is_x002d_a_x002d_record" ma:index="24" nillable="true" ma:displayName="item-is-a-record" ma:default="0" ma:description="jennifer-kira-created column" ma:format="Dropdown" ma:internalName="item_x002d_is_x002d_a_x002d_record">
      <xsd:simpleType>
        <xsd:restriction base="dms:Boolean"/>
      </xsd:simpleType>
    </xsd:element>
    <xsd:element name="FolderDescription" ma:index="25" nillable="true" ma:displayName="Folder Description" ma:description="describing what should be added to this folder" ma:format="Dropdown" ma:internalName="FolderDescript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41dc91-9f32-4b97-8c93-1f29b13478e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df25c34-9928-4ec8-af3a-1c99250a45db}" ma:internalName="TaxCatchAll" ma:showField="CatchAllData" ma:web="ac41dc91-9f32-4b97-8c93-1f29b13478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RRMCategory xmlns="23ac5205-a2c3-49f7-8c20-a8f587211804" xsi:nil="true"/>
    <FolderDescription xmlns="23ac5205-a2c3-49f7-8c20-a8f587211804" xsi:nil="true"/>
    <item_x002d_is_x002d_a_x002d_record xmlns="23ac5205-a2c3-49f7-8c20-a8f587211804">false</item_x002d_is_x002d_a_x002d_record>
    <Record_x003f_ xmlns="23ac5205-a2c3-49f7-8c20-a8f587211804">false</Record_x003f_>
    <TaxCatchAll xmlns="ac41dc91-9f32-4b97-8c93-1f29b13478e0" xsi:nil="true"/>
    <View xmlns="23ac5205-a2c3-49f7-8c20-a8f587211804" xsi:nil="true"/>
    <RetentionTime xmlns="23ac5205-a2c3-49f7-8c20-a8f587211804" xsi:nil="true"/>
    <lcf76f155ced4ddcb4097134ff3c332f xmlns="23ac5205-a2c3-49f7-8c20-a8f58721180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9C3EBF-AE2C-41C7-8F1F-D25790DA05D4}">
  <ds:schemaRefs>
    <ds:schemaRef ds:uri="23ac5205-a2c3-49f7-8c20-a8f587211804"/>
    <ds:schemaRef ds:uri="ac41dc91-9f32-4b97-8c93-1f29b13478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AF7058E-1F4A-44FE-9C87-B179A34783A9}">
  <ds:schemaRefs>
    <ds:schemaRef ds:uri="http://purl.org/dc/dcmitype/"/>
    <ds:schemaRef ds:uri="http://purl.org/dc/terms/"/>
    <ds:schemaRef ds:uri="http://purl.org/dc/elements/1.1/"/>
    <ds:schemaRef ds:uri="http://www.w3.org/XML/1998/namespace"/>
    <ds:schemaRef ds:uri="http://schemas.microsoft.com/office/2006/metadata/properties"/>
    <ds:schemaRef ds:uri="23ac5205-a2c3-49f7-8c20-a8f587211804"/>
    <ds:schemaRef ds:uri="http://schemas.microsoft.com/office/2006/documentManagement/types"/>
    <ds:schemaRef ds:uri="http://schemas.microsoft.com/office/infopath/2007/PartnerControls"/>
    <ds:schemaRef ds:uri="http://schemas.openxmlformats.org/package/2006/metadata/core-properties"/>
    <ds:schemaRef ds:uri="ac41dc91-9f32-4b97-8c93-1f29b13478e0"/>
  </ds:schemaRefs>
</ds:datastoreItem>
</file>

<file path=customXml/itemProps3.xml><?xml version="1.0" encoding="utf-8"?>
<ds:datastoreItem xmlns:ds="http://schemas.openxmlformats.org/officeDocument/2006/customXml" ds:itemID="{E37E82D1-BD65-48ED-A6F4-52209A144634}">
  <ds:schemaRefs>
    <ds:schemaRef ds:uri="http://schemas.microsoft.com/sharepoint/v3/contenttype/forms"/>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DISTRICT BRAND PPT BLUE (2)</Template>
  <TotalTime>0</TotalTime>
  <Words>3748</Words>
  <Application>Microsoft Office PowerPoint</Application>
  <PresentationFormat>Widescreen</PresentationFormat>
  <Paragraphs>548</Paragraphs>
  <Slides>101</Slides>
  <Notes>11</Notes>
  <HiddenSlides>0</HiddenSlides>
  <MMClips>0</MMClips>
  <ScaleCrop>false</ScaleCrop>
  <HeadingPairs>
    <vt:vector size="6" baseType="variant">
      <vt:variant>
        <vt:lpstr>Fonts Used</vt:lpstr>
      </vt:variant>
      <vt:variant>
        <vt:i4>9</vt:i4>
      </vt:variant>
      <vt:variant>
        <vt:lpstr>Theme</vt:lpstr>
      </vt:variant>
      <vt:variant>
        <vt:i4>12</vt:i4>
      </vt:variant>
      <vt:variant>
        <vt:lpstr>Slide Titles</vt:lpstr>
      </vt:variant>
      <vt:variant>
        <vt:i4>101</vt:i4>
      </vt:variant>
    </vt:vector>
  </HeadingPairs>
  <TitlesOfParts>
    <vt:vector size="122" baseType="lpstr">
      <vt:lpstr>ＭＳ Ｐゴシック</vt:lpstr>
      <vt:lpstr>Aptos</vt:lpstr>
      <vt:lpstr>Aptos Display</vt:lpstr>
      <vt:lpstr>Aptos Narrow</vt:lpstr>
      <vt:lpstr>Arial</vt:lpstr>
      <vt:lpstr>Arial Narrow</vt:lpstr>
      <vt:lpstr>Calibri</vt:lpstr>
      <vt:lpstr>Corbel</vt:lpstr>
      <vt:lpstr>Wingdings 2</vt:lpstr>
      <vt:lpstr>TITLE SLIDE ALT 2</vt:lpstr>
      <vt:lpstr>CHAPTER BREAK 1</vt:lpstr>
      <vt:lpstr>CHAPTER BREAK 2</vt:lpstr>
      <vt:lpstr>CONTENT 1</vt:lpstr>
      <vt:lpstr>CONTENT ALT 2</vt:lpstr>
      <vt:lpstr>CONTENT ALT 3</vt:lpstr>
      <vt:lpstr>CONTENT ALT 4</vt:lpstr>
      <vt:lpstr>10 J theme</vt:lpstr>
      <vt:lpstr>1_CONTENT ALT 4</vt:lpstr>
      <vt:lpstr>Frame</vt:lpstr>
      <vt:lpstr>TITLE SLIDE 1</vt:lpstr>
      <vt:lpstr>1_10 J theme</vt:lpstr>
      <vt:lpstr>PowerPoint Presentation</vt:lpstr>
      <vt:lpstr>Jeff Schmid – President and Chief Executive Officer; Federal Reserve Bank of Kansas City</vt:lpstr>
      <vt:lpstr>Lee Smith – Senior Vice President &amp; Economist; Federal Reserve Bank of Kansas City</vt:lpstr>
      <vt:lpstr>U.S. Economic Outlook November 2025</vt:lpstr>
      <vt:lpstr>U.S. Economic Outlook </vt:lpstr>
      <vt:lpstr>The economy is currently operating near the Fed’s dual mandate</vt:lpstr>
      <vt:lpstr>Tariffs are much higher now</vt:lpstr>
      <vt:lpstr>Not much imprint from tariffs in the inflation data thus far</vt:lpstr>
      <vt:lpstr>Even for goods prices, tariff effects are modest so far</vt:lpstr>
      <vt:lpstr>Tariff collections have increased substantially</vt:lpstr>
      <vt:lpstr>Little sign that foreign suppliers are lowering prices to offset the tariffs</vt:lpstr>
      <vt:lpstr>Firms across industries report paying higher input prices</vt:lpstr>
      <vt:lpstr>Labor costs are rising, primarily due to large increases in health insurance expenses</vt:lpstr>
      <vt:lpstr>Profit margins are elevated, giving firms some scope to absorb higher input costs</vt:lpstr>
      <vt:lpstr>As we learned in recent years, firms will pass through higher costs when demand is strong</vt:lpstr>
      <vt:lpstr>Job growth slowed sharply over the summer, but the unemployment rate only slightly increased</vt:lpstr>
      <vt:lpstr>A reduction in immigration is likely reducing the available supply of labor</vt:lpstr>
      <vt:lpstr>Even as hiring slows, declines in labor supply are keeping the labor market broadly in balance</vt:lpstr>
      <vt:lpstr>Firms have slowed hiring, but have also been reluctant to lay off workers</vt:lpstr>
      <vt:lpstr>The low hiring, low firing labor market is a challenge for those entering the workforce</vt:lpstr>
      <vt:lpstr>Policy is likely restrictive, but perhaps only modestly so </vt:lpstr>
      <vt:lpstr>The supply of government debt continues to grow</vt:lpstr>
      <vt:lpstr>Slower population growth is likely to depress economic growth and interest rates</vt:lpstr>
      <vt:lpstr>PowerPoint Presentation</vt:lpstr>
      <vt:lpstr>Jeremy Hill – Regional Executive &amp; Assistant Vice President; Federal Reserve Bank of Kansas City </vt:lpstr>
      <vt:lpstr> Economic Update</vt:lpstr>
      <vt:lpstr>Economic progression of themes</vt:lpstr>
      <vt:lpstr>PowerPoint Presentation</vt:lpstr>
      <vt:lpstr>Labor Market – Help wanted: Demand vs. AI</vt:lpstr>
      <vt:lpstr>Labor is cooling, but so is supply </vt:lpstr>
      <vt:lpstr>KS has slowed and MO appears to have picked up</vt:lpstr>
      <vt:lpstr>Growth is inline with previous tight labor markets</vt:lpstr>
      <vt:lpstr>The labor market is balanced</vt:lpstr>
      <vt:lpstr>Manufacturing EMP is down, but optimism is high</vt:lpstr>
      <vt:lpstr>KS metro areas are slowing down more than the US</vt:lpstr>
      <vt:lpstr>MO – St. Joseph has accelerated over the summer</vt:lpstr>
      <vt:lpstr>Labor expansion decision framework</vt:lpstr>
      <vt:lpstr>US wage growth continues to outpace inflation </vt:lpstr>
      <vt:lpstr>KS nominal wages are falling behind the US</vt:lpstr>
      <vt:lpstr>Manufacturing – Built to Last?</vt:lpstr>
      <vt:lpstr>Expectations remain positive for most firms</vt:lpstr>
      <vt:lpstr>KS exports have more global exposure </vt:lpstr>
      <vt:lpstr>Manufacturing survey – all components are now positive</vt:lpstr>
      <vt:lpstr>Manufacturing – demand has shifted to low cost </vt:lpstr>
      <vt:lpstr>Globally Connectedness – Is there a Midwest advantage?</vt:lpstr>
      <vt:lpstr>51% of Manufacturing firms are passing through 20% or less of the cost increases</vt:lpstr>
      <vt:lpstr>Manufacturing employment has slowed down like the US</vt:lpstr>
      <vt:lpstr>KS: Aero, other durables, and food has propped up the economy</vt:lpstr>
      <vt:lpstr>MO: Transportation employment has been volatile over the summer</vt:lpstr>
      <vt:lpstr>Manufacturing Wages</vt:lpstr>
      <vt:lpstr>Services – At your Service…For Now</vt:lpstr>
      <vt:lpstr>Consumers sentiment declined while business uncertainty remains high</vt:lpstr>
      <vt:lpstr>Where did my customer go?</vt:lpstr>
      <vt:lpstr>Services survey – consumers are shifting consumption to lower cost goods</vt:lpstr>
      <vt:lpstr>Services survey – components have declined</vt:lpstr>
      <vt:lpstr>Employment in KS and MO have cooled</vt:lpstr>
      <vt:lpstr>Leisure weighed down the economy- Kansas</vt:lpstr>
      <vt:lpstr>Leisure has picked back up - Missouri</vt:lpstr>
      <vt:lpstr>Wages</vt:lpstr>
      <vt:lpstr>PowerPoint Presentation</vt:lpstr>
      <vt:lpstr>PowerPoint Presentation</vt:lpstr>
      <vt:lpstr>Frank Lenk – Director, Office of Economic Research; Mid-America Regional Council</vt:lpstr>
      <vt:lpstr>2026 Kansas City Metro Economic Outlook</vt:lpstr>
      <vt:lpstr>Historical Context</vt:lpstr>
      <vt:lpstr>KC continues to see a large amount of new construction, especially industrial and apartments. </vt:lpstr>
      <vt:lpstr>Yet the labor market is showing signs of weakening.  The last time the KC unemployment rate was this high was in 2017.</vt:lpstr>
      <vt:lpstr>Most historical periods that include recessions experience roughly a doubling of the unemployment rate from the trough to the peak </vt:lpstr>
      <vt:lpstr>That’s where we are today.   Moody’s calls this “Jobcession,” where growth hasn’t stopped but it is low enough that unemployment rises. </vt:lpstr>
      <vt:lpstr>During Covid, KC’s economy  didn’t bust as low, but it didn’t boom as high. Result, KC lags US growth since Jan 2020 by 1.3%</vt:lpstr>
      <vt:lpstr>Bust periods are much shorter than boom periods, meaning every cycle, KC slips a little.   Looking at the recovery period alone, KC lags US employment growth by 4%.  </vt:lpstr>
      <vt:lpstr>What industries are driving this difference?</vt:lpstr>
      <vt:lpstr>KC’s good-producing sectors are performing better than the US, but not its service-producing.    And KC specializes in producing services.</vt:lpstr>
      <vt:lpstr>Drilling deeper into the good-producing sectors, durable goods manufacturing leads the way</vt:lpstr>
      <vt:lpstr>Within durable goods, computer and electronic manufacturing and transportation equipment other than vehicles out-perform the US. </vt:lpstr>
      <vt:lpstr>Wholesale trade is underperforming the nation while retail trade slightly exceeds it. </vt:lpstr>
      <vt:lpstr>But all parts of transportation and warehousing are performing below national averages.</vt:lpstr>
      <vt:lpstr>Real estate employment growth is matching the US, but the rest of the financial sector is not.</vt:lpstr>
      <vt:lpstr>Professional and business services, an historic KC economic strength, is growing significantly slower than the rest of the nation</vt:lpstr>
      <vt:lpstr>Hospital employment is one of the service sectors that is outperforming the nation, but other parts of the health care system are not.</vt:lpstr>
      <vt:lpstr>Arts and entertainment was the sector worst hit by Covid, and it has recovered here even more than in the US overall. </vt:lpstr>
      <vt:lpstr>Federal and local government have not experienced the same growth here as in the rest of the nation, but state government employment has exceeded it. </vt:lpstr>
      <vt:lpstr>Compared to the US, the best performing KC sectors are Arts, Electronic manufacturing, and transportation equipment manufacturing (other than motor vehicles).  Computer systems design and motor vehicle manufacturing perform the worst. </vt:lpstr>
      <vt:lpstr>When viewed in terms of the number of jobs created rather than growth rate, durable goods manufacturing overperforms the most –esp. electronic products and  transportation equipment other than vehicles – followed by arts, hospitals, and construction. </vt:lpstr>
      <vt:lpstr>If KC employment recovered at the same rate as the nation, it  would have nearly 37,000 more jobs in August 2025.   Professional, Scientific and Technical Services accounts for nearly half of the shortfall. </vt:lpstr>
      <vt:lpstr>U.S. Assumptions for the KC Forecast</vt:lpstr>
      <vt:lpstr>RSQE Forecast shows the U.S. avoiding a recession. </vt:lpstr>
      <vt:lpstr>RSQE’s U.S. employment forecast shows it flattening, but not declining between 2025 Q3 and 2026 Q1.</vt:lpstr>
      <vt:lpstr>Compared to historical norms of nearly 200,000 jobs added per month, RSQE forecasts job growth in the U.S. to decline to about 1/3 that level before beginning to recover. </vt:lpstr>
      <vt:lpstr>The U.S. unemployment rate is expected to continue to increase despite job growth also increasing. </vt:lpstr>
      <vt:lpstr>KC Employment Forecast</vt:lpstr>
      <vt:lpstr>Steps to a KC employment forecast</vt:lpstr>
      <vt:lpstr>Employment growth in the base forecast for KC follows a similar pattern as RSQE’s national forecast.     But if, as expected, KC loses about 10% of its federal workforce, this would push us from flat to short-term decline.</vt:lpstr>
      <vt:lpstr>A 10% reduction is about 3,000 federal employees. The economy-wide employment loss is estimated at about 6,500.   </vt:lpstr>
      <vt:lpstr>With overall employment increasing by nearly 16,000 in 2024, most sectors grew, led by health care. Some sectors, like administrative and support and accommodation and food, lost jobs</vt:lpstr>
      <vt:lpstr>In 2025, job growth was trending to be essentially flat which means sectors gaining jobs are offset by those losing them. Once federal resignations kick in, the balance shifted to a net loss.</vt:lpstr>
      <vt:lpstr>In 2026, growth rebounds, though still relatively low.  Sectors that are declining see lower losses.</vt:lpstr>
      <vt:lpstr>By 2027, the region’s job growth approaches its 2024 level.     This results in the majority of industries returning to growth.  </vt:lpstr>
      <vt:lpstr>Conclusion</vt:lpstr>
      <vt:lpstr>PowerPoint Presentation</vt:lpstr>
      <vt:lpstr>Kansas City Investment Playbook Panel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Rhoades, Chandler</dc:creator>
  <cp:lastModifiedBy>Rhoades, Chandler</cp:lastModifiedBy>
  <cp:revision>1</cp:revision>
  <dcterms:created xsi:type="dcterms:W3CDTF">2025-11-03T14:46:10Z</dcterms:created>
  <dcterms:modified xsi:type="dcterms:W3CDTF">2025-11-05T01:46:44Z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0a845d3-2b08-4410-a62e-4321eae94757_Enabled">
    <vt:lpwstr>true</vt:lpwstr>
  </property>
  <property fmtid="{D5CDD505-2E9C-101B-9397-08002B2CF9AE}" pid="3" name="MSIP_Label_60a845d3-2b08-4410-a62e-4321eae94757_SetDate">
    <vt:lpwstr>2025-03-25T15:42:12Z</vt:lpwstr>
  </property>
  <property fmtid="{D5CDD505-2E9C-101B-9397-08002B2CF9AE}" pid="4" name="MSIP_Label_60a845d3-2b08-4410-a62e-4321eae94757_Method">
    <vt:lpwstr>Privileged</vt:lpwstr>
  </property>
  <property fmtid="{D5CDD505-2E9C-101B-9397-08002B2CF9AE}" pid="5" name="MSIP_Label_60a845d3-2b08-4410-a62e-4321eae94757_Name">
    <vt:lpwstr>60a845d3-2b08-4410-a62e-4321eae94757</vt:lpwstr>
  </property>
  <property fmtid="{D5CDD505-2E9C-101B-9397-08002B2CF9AE}" pid="6" name="MSIP_Label_60a845d3-2b08-4410-a62e-4321eae94757_SiteId">
    <vt:lpwstr>b397c653-5b19-463f-b9fc-af658ded9128</vt:lpwstr>
  </property>
  <property fmtid="{D5CDD505-2E9C-101B-9397-08002B2CF9AE}" pid="7" name="MSIP_Label_60a845d3-2b08-4410-a62e-4321eae94757_ActionId">
    <vt:lpwstr>ab2bdb64-3464-43e0-9c0f-d8bce16422d2</vt:lpwstr>
  </property>
  <property fmtid="{D5CDD505-2E9C-101B-9397-08002B2CF9AE}" pid="8" name="MSIP_Label_60a845d3-2b08-4410-a62e-4321eae94757_ContentBits">
    <vt:lpwstr>1</vt:lpwstr>
  </property>
  <property fmtid="{D5CDD505-2E9C-101B-9397-08002B2CF9AE}" pid="9" name="MSIP_Label_60a845d3-2b08-4410-a62e-4321eae94757_Tag">
    <vt:lpwstr>50, 0, 1, 1</vt:lpwstr>
  </property>
  <property fmtid="{D5CDD505-2E9C-101B-9397-08002B2CF9AE}" pid="10" name="ContentTypeId">
    <vt:lpwstr>0x010100A4E2F9DF11EE0548B621CBF4D49D112B</vt:lpwstr>
  </property>
  <property fmtid="{D5CDD505-2E9C-101B-9397-08002B2CF9AE}" pid="11" name="MediaServiceImageTags">
    <vt:lpwstr/>
  </property>
</Properties>
</file>