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9"/>
  </p:notesMasterIdLst>
  <p:sldIdLst>
    <p:sldId id="256" r:id="rId2"/>
    <p:sldId id="257" r:id="rId3"/>
    <p:sldId id="282" r:id="rId4"/>
    <p:sldId id="258" r:id="rId5"/>
    <p:sldId id="259" r:id="rId6"/>
    <p:sldId id="260" r:id="rId7"/>
    <p:sldId id="261" r:id="rId8"/>
    <p:sldId id="262" r:id="rId9"/>
    <p:sldId id="263" r:id="rId10"/>
    <p:sldId id="264" r:id="rId11"/>
    <p:sldId id="265" r:id="rId12"/>
    <p:sldId id="266" r:id="rId13"/>
    <p:sldId id="271" r:id="rId14"/>
    <p:sldId id="267" r:id="rId15"/>
    <p:sldId id="268" r:id="rId16"/>
    <p:sldId id="283" r:id="rId17"/>
    <p:sldId id="269" r:id="rId18"/>
    <p:sldId id="276" r:id="rId19"/>
    <p:sldId id="272" r:id="rId20"/>
    <p:sldId id="270" r:id="rId21"/>
    <p:sldId id="284" r:id="rId22"/>
    <p:sldId id="274" r:id="rId23"/>
    <p:sldId id="277" r:id="rId24"/>
    <p:sldId id="275" r:id="rId25"/>
    <p:sldId id="285" r:id="rId26"/>
    <p:sldId id="286" r:id="rId27"/>
    <p:sldId id="279" r:id="rId28"/>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a:srgbClr val="FFFD0F"/>
    <a:srgbClr val="AD0795"/>
    <a:srgbClr val="FB9DEE"/>
    <a:srgbClr val="F3FC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86" autoAdjust="0"/>
    <p:restoredTop sz="67151" autoAdjust="0"/>
  </p:normalViewPr>
  <p:slideViewPr>
    <p:cSldViewPr>
      <p:cViewPr varScale="1">
        <p:scale>
          <a:sx n="72" d="100"/>
          <a:sy n="72" d="100"/>
        </p:scale>
        <p:origin x="-69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3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53251"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34820"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3"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3254"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53255"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19FD657-B80A-47B7-859A-C9D9A7959598}" type="slidenum">
              <a:rPr lang="en-US"/>
              <a:pPr>
                <a:defRPr/>
              </a:pPr>
              <a:t>‹#›</a:t>
            </a:fld>
            <a:endParaRPr lang="en-US" dirty="0"/>
          </a:p>
        </p:txBody>
      </p:sp>
    </p:spTree>
    <p:extLst>
      <p:ext uri="{BB962C8B-B14F-4D97-AF65-F5344CB8AC3E}">
        <p14:creationId xmlns:p14="http://schemas.microsoft.com/office/powerpoint/2010/main" val="23486987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5894730-766C-4240-8E32-0868E9E9A63A}" type="slidenum">
              <a:rPr lang="en-US" smtClean="0"/>
              <a:pPr eaLnBrk="1" hangingPunct="1"/>
              <a:t>1</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a:p>
            <a:pPr eaLnBrk="1" hangingPunct="1"/>
            <a:r>
              <a:rPr lang="en-US" smtClean="0"/>
              <a:t>In this module, we’ll give you tools to help you analyze your own lending.  We’ll show you using methods typically employed by examiners.  You’ll also have a stronger understanding of the lending test for small and ISB at the end of this module.</a:t>
            </a:r>
          </a:p>
          <a:p>
            <a:pPr eaLnBrk="1" hangingPunct="1"/>
            <a:endParaRPr lang="en-US" smtClean="0"/>
          </a:p>
          <a:p>
            <a:pPr eaLnBrk="1" hangingPunct="1"/>
            <a:r>
              <a:rPr lang="en-US" smtClean="0"/>
              <a:t>Point out  - - get it digging and tools:   there is a yellow shovel sign for items that are tools you can bring back with you throughout this module</a:t>
            </a:r>
          </a:p>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CEECD59-1B3E-4B49-871F-E76EBBCA17FB}" type="slidenum">
              <a:rPr lang="en-US" smtClean="0"/>
              <a:pPr eaLnBrk="1" hangingPunct="1"/>
              <a:t>10</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This slide shows the UBPR website.  This way you will have the correct address.</a:t>
            </a:r>
          </a:p>
          <a:p>
            <a:pPr eaLnBrk="1" hangingPunct="1"/>
            <a:r>
              <a:rPr lang="en-US" smtClean="0"/>
              <a:t>Just type in your information.  The search doesn’t have great fuzzy logic so you may want to use the cert number if known.  Otherwise, city, state and a little bit of the bank’s name.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0845EEF-FBFD-4026-90B6-191C1F63DB3A}" type="slidenum">
              <a:rPr lang="en-US" smtClean="0"/>
              <a:pPr eaLnBrk="1" hangingPunct="1"/>
              <a:t>11</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You can get one quarter or up to 5.  Select custom and you can select current and last four quarters using the drop down menu.</a:t>
            </a:r>
          </a:p>
          <a:p>
            <a:pPr eaLnBrk="1" hangingPunct="1"/>
            <a:endParaRPr lang="en-US" smtClean="0"/>
          </a:p>
          <a:p>
            <a:pPr eaLnBrk="1" hangingPunct="1"/>
            <a:r>
              <a:rPr lang="en-US" smtClean="0"/>
              <a:t>You can do this again using older dates to get all quarters since your last CRA evaluation.</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96ADD9E-1AF5-43E1-98FA-A0B0F93D7192}" type="slidenum">
              <a:rPr lang="en-US" smtClean="0"/>
              <a:pPr eaLnBrk="1" hangingPunct="1"/>
              <a:t>12</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This shows the number you are looking for and the website lets you download into excel or print the UBPR by individual page.</a:t>
            </a:r>
          </a:p>
          <a:p>
            <a:pPr eaLnBrk="1" hangingPunct="1"/>
            <a:endParaRPr lang="en-US" smtClean="0"/>
          </a:p>
          <a:p>
            <a:pPr eaLnBrk="1" hangingPunct="1"/>
            <a:r>
              <a:rPr lang="en-US" smtClean="0"/>
              <a:t>The red circles show you are on page 10, and need the Net Loan &amp; Leases to Deposits.  Be careful to select the bank ratio and not the peer.</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F6BC8C4-369E-408D-A6D1-7CEBBCFF9297}" type="slidenum">
              <a:rPr lang="en-US" smtClean="0"/>
              <a:pPr eaLnBrk="1" hangingPunct="1"/>
              <a:t>13</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This slide contains a made up example to show you an easy way to organize your data and compare with SSI.</a:t>
            </a:r>
          </a:p>
          <a:p>
            <a:pPr eaLnBrk="1" hangingPunct="1"/>
            <a:endParaRPr lang="en-US" smtClean="0"/>
          </a:p>
          <a:p>
            <a:pPr eaLnBrk="1" hangingPunct="1"/>
            <a:r>
              <a:rPr lang="en-US" smtClean="0"/>
              <a:t>Send the report to excel, combine all the SSI information, and you can add a column to the right and have excel calculate the average LTD% for each bank.</a:t>
            </a:r>
          </a:p>
          <a:p>
            <a:pPr eaLnBrk="1" hangingPunct="1"/>
            <a:endParaRPr lang="en-US" smtClean="0"/>
          </a:p>
          <a:p>
            <a:pPr eaLnBrk="1" hangingPunct="1"/>
            <a:r>
              <a:rPr lang="en-US" smtClean="0"/>
              <a:t>I have the subject bank on the bottom line.  You can easily compare this ratio at 76% to the average for all SSI at 83%.  You should also look at the range, so I put the lowest and highest in italics.  The subject bank falls within the SSI range and is slightly lower than the average.  This represents satisfactory performance.</a:t>
            </a:r>
          </a:p>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545D692-B5D9-41C6-8BA9-A807C04CF39A}" type="slidenum">
              <a:rPr lang="en-US" smtClean="0"/>
              <a:pPr eaLnBrk="1" hangingPunct="1"/>
              <a:t>14</a:t>
            </a:fld>
            <a:endParaRPr 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Lending in AA also gives an understanding of your level of lending and some information about how much of your lending goes back to your community.</a:t>
            </a:r>
          </a:p>
          <a:p>
            <a:pPr eaLnBrk="1" hangingPunct="1"/>
            <a:endParaRPr lang="en-US" smtClean="0"/>
          </a:p>
          <a:p>
            <a:pPr eaLnBrk="1" hangingPunct="1"/>
            <a:r>
              <a:rPr lang="en-US" smtClean="0"/>
              <a:t>We’ll use your primary products.  If you have HMDA or CRA data we can use all of the data instead of a sample.  Remember even if you have the ability to calculate this for all of your loans – stratify by loan type – you don’t want to end up with weak performance for a type of loan that is masked when using overall numbers.  For example, this may happen if consumer lending is great, but commercial lending isn’t as strong, when you evaluate the number of loans in the AA it looks great overall since many banks have a larger number of consumer loans.</a:t>
            </a:r>
          </a:p>
          <a:p>
            <a:pPr eaLnBrk="1" hangingPunct="1"/>
            <a:endParaRPr lang="en-US" smtClean="0"/>
          </a:p>
          <a:p>
            <a:pPr eaLnBrk="1" hangingPunct="1"/>
            <a:r>
              <a:rPr lang="en-US" smtClean="0"/>
              <a:t>You can use FFIEC geocoder to geocode loans, another tool included in the CRA Toolkit module.</a:t>
            </a:r>
          </a:p>
          <a:p>
            <a:pPr eaLnBrk="1" hangingPunct="1"/>
            <a:endParaRPr lang="en-US" smtClean="0"/>
          </a:p>
          <a:p>
            <a:pPr eaLnBrk="1" hangingPunct="1"/>
            <a:r>
              <a:rPr lang="en-US" smtClean="0"/>
              <a:t>Make the points on the slide:  look at # and $, and must have 50% for satisfactory without strong performance context.</a:t>
            </a:r>
          </a:p>
          <a:p>
            <a:pPr eaLnBrk="1" hangingPunct="1"/>
            <a:endParaRPr lang="en-US" smtClean="0"/>
          </a:p>
          <a:p>
            <a:pPr eaLnBrk="1" hangingPunct="1"/>
            <a:r>
              <a:rPr lang="en-US" smtClean="0"/>
              <a:t>You set assessment area – not examiners, so the numbers should be relatively high.</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3F4013A-A993-4AC9-A9D4-643842B9FF21}" type="slidenum">
              <a:rPr lang="en-US" smtClean="0"/>
              <a:pPr eaLnBrk="1" hangingPunct="1"/>
              <a:t>15</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Here is an example of capturing lending in AA in table.  This is similar to many SB/ISB PE tables.</a:t>
            </a:r>
          </a:p>
          <a:p>
            <a:pPr eaLnBrk="1" hangingPunct="1"/>
            <a:endParaRPr lang="en-US" smtClean="0"/>
          </a:p>
          <a:p>
            <a:pPr eaLnBrk="1" hangingPunct="1"/>
            <a:r>
              <a:rPr lang="en-US" smtClean="0"/>
              <a:t>This shows that performance may differ between products. </a:t>
            </a:r>
          </a:p>
          <a:p>
            <a:pPr eaLnBrk="1" hangingPunct="1"/>
            <a:endParaRPr lang="en-US" smtClean="0"/>
          </a:p>
          <a:p>
            <a:pPr eaLnBrk="1" hangingPunct="1"/>
            <a:r>
              <a:rPr lang="en-US" smtClean="0"/>
              <a:t>This is a combined analysis – not separated by each AA if there is more than one</a:t>
            </a:r>
            <a:br>
              <a:rPr lang="en-US" smtClean="0"/>
            </a:br>
            <a:endParaRPr lang="en-US" smtClean="0"/>
          </a:p>
          <a:p>
            <a:pPr eaLnBrk="1" hangingPunct="1"/>
            <a:r>
              <a:rPr lang="en-US" b="1" smtClean="0"/>
              <a:t>Ask Participants</a:t>
            </a:r>
            <a:r>
              <a:rPr lang="en-US" smtClean="0"/>
              <a:t>: It also shows a difference in the number of loans reviewed do you know why?  Answer – HMDA, the table includes all HMDA reported originations so shows a large number of residential real estate loans.  Commercial loans were reviewed using a sample so the table includes a much smaller number of commercial loans.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F15223D-EFC3-462E-B9B6-721572F87E7A}" type="slidenum">
              <a:rPr lang="en-US" smtClean="0"/>
              <a:pPr eaLnBrk="1" hangingPunct="1"/>
              <a:t>16</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EDED42D-83F1-4D3F-B313-BD2E54541A52}" type="slidenum">
              <a:rPr lang="en-US" smtClean="0"/>
              <a:pPr eaLnBrk="1" hangingPunct="1"/>
              <a:t>17</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Measures your loans to LMI and small businesses and farms.  Not as concerned with middle- and upper-income borrowers.  May look at middle if performance context reason like housing costs in resort areas.</a:t>
            </a:r>
          </a:p>
          <a:p>
            <a:pPr eaLnBrk="1" hangingPunct="1"/>
            <a:endParaRPr lang="en-US" smtClean="0"/>
          </a:p>
          <a:p>
            <a:pPr eaLnBrk="1" hangingPunct="1"/>
            <a:r>
              <a:rPr lang="en-US" smtClean="0"/>
              <a:t>Borrower distribution is usually the most complex analysis.</a:t>
            </a:r>
          </a:p>
          <a:p>
            <a:pPr eaLnBrk="1" hangingPunct="1"/>
            <a:endParaRPr lang="en-US" smtClean="0"/>
          </a:p>
          <a:p>
            <a:pPr eaLnBrk="1" hangingPunct="1"/>
            <a:r>
              <a:rPr lang="en-US" smtClean="0"/>
              <a:t>Only uses loans in your AA.  Should look at each AAs results separately if multiple AAs, as results may be different</a:t>
            </a:r>
          </a:p>
          <a:p>
            <a:pPr eaLnBrk="1" hangingPunct="1"/>
            <a:endParaRPr lang="en-US" smtClean="0"/>
          </a:p>
          <a:p>
            <a:pPr eaLnBrk="1" hangingPunct="1"/>
            <a:r>
              <a:rPr lang="en-US" b="1" smtClean="0"/>
              <a:t>ASK Participants:</a:t>
            </a:r>
            <a:r>
              <a:rPr lang="en-US" smtClean="0"/>
              <a:t>  If you have two primary products (say consumer and commercial lending) and two assessment areas – how many loan samples would examiners analyze? Answer:  one sample for each loan type for each AA.</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4D8C52A-2E55-488A-8806-C22268C53C88}" type="slidenum">
              <a:rPr lang="en-US" smtClean="0"/>
              <a:pPr eaLnBrk="1" hangingPunct="1"/>
              <a:t>18</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This slide shows what income information is used for borrower distribution analysis.  </a:t>
            </a:r>
          </a:p>
          <a:p>
            <a:pPr eaLnBrk="1" hangingPunct="1"/>
            <a:endParaRPr lang="en-US" smtClean="0"/>
          </a:p>
          <a:p>
            <a:pPr eaLnBrk="1" hangingPunct="1"/>
            <a:r>
              <a:rPr lang="en-US" smtClean="0"/>
              <a:t>This slide has the link to get the updated HUD MFI.  You should compare each loan to this number for the correct year.</a:t>
            </a:r>
          </a:p>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076D41D-16EB-42B8-8A12-87A0F97368BB}" type="slidenum">
              <a:rPr lang="en-US" smtClean="0"/>
              <a:pPr eaLnBrk="1" hangingPunct="1"/>
              <a:t>19</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Good slide to help you remember what makes up each category.</a:t>
            </a:r>
          </a:p>
          <a:p>
            <a:pPr eaLnBrk="1" hangingPunct="1"/>
            <a:endParaRPr lang="en-US" smtClean="0"/>
          </a:p>
          <a:p>
            <a:pPr eaLnBrk="1" hangingPunct="1"/>
            <a:r>
              <a:rPr lang="en-US" smtClean="0"/>
              <a:t>Remember don’t combine LMI when analyzing data.</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EFEC955-1C53-4035-A1C5-241E287AE438}" type="slidenum">
              <a:rPr lang="en-US" smtClean="0"/>
              <a:pPr eaLnBrk="1" hangingPunct="1"/>
              <a:t>2</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The topics we’ll cover include the slide listing.</a:t>
            </a:r>
          </a:p>
          <a:p>
            <a:pPr eaLnBrk="1" hangingPunct="1"/>
            <a:endParaRPr lang="en-US" smtClean="0"/>
          </a:p>
          <a:p>
            <a:pPr eaLnBrk="1" hangingPunct="1"/>
            <a:r>
              <a:rPr lang="en-US" smtClean="0"/>
              <a:t>We’ll help you understand how to identify your primary products.</a:t>
            </a:r>
          </a:p>
          <a:p>
            <a:pPr eaLnBrk="1" hangingPunct="1"/>
            <a:r>
              <a:rPr lang="en-US" smtClean="0"/>
              <a:t>We’ll go over the lending assessment factors – and what we look at as examiners when analyzing your data.</a:t>
            </a:r>
          </a:p>
          <a:p>
            <a:pPr eaLnBrk="1" hangingPunct="1"/>
            <a:r>
              <a:rPr lang="en-US" smtClean="0"/>
              <a:t>We’ll give you a few simple tips for analyzing your own data.</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0E1AE96-64A0-466F-950D-2D453960E979}" type="slidenum">
              <a:rPr lang="en-US" smtClean="0"/>
              <a:pPr eaLnBrk="1" hangingPunct="1"/>
              <a:t>20</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This slide gives you the comparables examiners use, and their source of information.</a:t>
            </a:r>
          </a:p>
          <a:p>
            <a:pPr eaLnBrk="1" hangingPunct="1"/>
            <a:endParaRPr lang="en-US" smtClean="0"/>
          </a:p>
          <a:p>
            <a:pPr eaLnBrk="1" hangingPunct="1"/>
            <a:r>
              <a:rPr lang="en-US" smtClean="0"/>
              <a:t>US Census – you can get this from the Census website down to county or MSA levels.</a:t>
            </a:r>
          </a:p>
          <a:p>
            <a:pPr eaLnBrk="1" hangingPunct="1"/>
            <a:r>
              <a:rPr lang="en-US" smtClean="0"/>
              <a:t>D&amp;B may be harder to get – if use CRA software you should be able to get this information.  You may be able to get it from someplace in your bank, a local chamber of commerce, you may want to see if another bank in your AA has a recent PE or look at your last PE which will not give you perfect data, but may give you some idea of the business breakout in your area.</a:t>
            </a:r>
          </a:p>
          <a:p>
            <a:pPr eaLnBrk="1" hangingPunct="1"/>
            <a:endParaRPr lang="en-US" smtClean="0"/>
          </a:p>
          <a:p>
            <a:pPr eaLnBrk="1" hangingPunct="1"/>
            <a:r>
              <a:rPr lang="en-US" smtClean="0"/>
              <a:t>HMDA aggregate data at FFIEC.gov/HMDA/On-line reports</a:t>
            </a:r>
          </a:p>
          <a:p>
            <a:pPr eaLnBrk="1" hangingPunct="1"/>
            <a:r>
              <a:rPr lang="en-US" smtClean="0"/>
              <a:t>CRA aggregate data at FFIEC.gov/CRA/On-line reports</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EE4D351-F8B7-46DF-82EC-5AF2D2127B20}" type="slidenum">
              <a:rPr lang="en-US" smtClean="0"/>
              <a:pPr eaLnBrk="1" hangingPunct="1"/>
              <a:t>21</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b="1"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B2A26F4-9761-4851-9148-79DDB84219A7}" type="slidenum">
              <a:rPr lang="en-US" smtClean="0"/>
              <a:pPr eaLnBrk="1" hangingPunct="1"/>
              <a:t>22</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Geographic distribution is similar to borrower – but looking at where your loans are located.  Again only loans in the AA </a:t>
            </a:r>
          </a:p>
          <a:p>
            <a:pPr eaLnBrk="1" hangingPunct="1"/>
            <a:endParaRPr lang="en-US" smtClean="0"/>
          </a:p>
          <a:p>
            <a:pPr eaLnBrk="1" hangingPunct="1"/>
            <a:r>
              <a:rPr lang="en-US" b="1" smtClean="0"/>
              <a:t>Ask Participants: </a:t>
            </a:r>
            <a:r>
              <a:rPr lang="en-US" smtClean="0"/>
              <a:t> what areas are we most concerned about: LMI areas.</a:t>
            </a:r>
          </a:p>
          <a:p>
            <a:pPr eaLnBrk="1" hangingPunct="1"/>
            <a:endParaRPr lang="en-US" smtClean="0"/>
          </a:p>
          <a:p>
            <a:pPr eaLnBrk="1" hangingPunct="1"/>
            <a:r>
              <a:rPr lang="en-US" smtClean="0"/>
              <a:t>Look at each type of primary loan separately and each AA separately.</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92EF8EF-BA94-451C-BDA5-94050EC088F6}" type="slidenum">
              <a:rPr lang="en-US" smtClean="0"/>
              <a:pPr eaLnBrk="1" hangingPunct="1"/>
              <a:t>23</a:t>
            </a:fld>
            <a:endParaRPr lang="en-U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This slide shows how you can find Census reports through the FFIEC website and this is also in the CRA Toolkit.  </a:t>
            </a:r>
          </a:p>
          <a:p>
            <a:pPr eaLnBrk="1" hangingPunct="1"/>
            <a:endParaRPr lang="en-US" smtClean="0"/>
          </a:p>
          <a:p>
            <a:pPr eaLnBrk="1" hangingPunct="1"/>
            <a:r>
              <a:rPr lang="en-US" smtClean="0"/>
              <a:t>Remember CT incomes only change with a new census.</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2A31218-4ADA-4A46-928D-23C38E682D70}" type="slidenum">
              <a:rPr lang="en-US" smtClean="0"/>
              <a:pPr eaLnBrk="1" hangingPunct="1"/>
              <a:t>24</a:t>
            </a:fld>
            <a:endParaRPr 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This slide shows what we compare lending data with and the source of the information.  Good news is that all the geographic comparative information comes from the Census.</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A55CB58-0695-4047-9E94-9A7EFB02ADAE}" type="slidenum">
              <a:rPr lang="en-US" smtClean="0"/>
              <a:pPr eaLnBrk="1" hangingPunct="1"/>
              <a:t>25</a:t>
            </a:fld>
            <a:endParaRPr lang="en-U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44038E9-AEC0-4BAB-8C01-FD4EC410DEF9}" type="slidenum">
              <a:rPr lang="en-US" smtClean="0"/>
              <a:pPr eaLnBrk="1" hangingPunct="1"/>
              <a:t>26</a:t>
            </a:fld>
            <a:endParaRPr lang="en-U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Keep track of your CD loans between examinations and have documented support for why you believe the loan qualifies as a CD loan</a:t>
            </a:r>
          </a:p>
          <a:p>
            <a:pPr eaLnBrk="1" hangingPunct="1"/>
            <a:endParaRPr lang="en-US" smtClean="0"/>
          </a:p>
          <a:p>
            <a:pPr eaLnBrk="1" hangingPunct="1"/>
            <a:r>
              <a:rPr lang="en-US" smtClean="0"/>
              <a:t>CD activities should be in relation to capital levels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F6355AC-5B3F-4C65-A608-C09903B4C852}" type="slidenum">
              <a:rPr lang="en-US" smtClean="0"/>
              <a:pPr eaLnBrk="1" hangingPunct="1"/>
              <a:t>3</a:t>
            </a:fld>
            <a:endParaRPr 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The topics we’ll cover include the slide listing.</a:t>
            </a:r>
          </a:p>
          <a:p>
            <a:pPr eaLnBrk="1" hangingPunct="1"/>
            <a:endParaRPr lang="en-US" smtClean="0"/>
          </a:p>
          <a:p>
            <a:pPr eaLnBrk="1" hangingPunct="1"/>
            <a:r>
              <a:rPr lang="en-US" smtClean="0"/>
              <a:t>We’ll help you understand how to identify your primary products.</a:t>
            </a:r>
          </a:p>
          <a:p>
            <a:pPr eaLnBrk="1" hangingPunct="1"/>
            <a:r>
              <a:rPr lang="en-US" smtClean="0"/>
              <a:t>We’ll go over the lending assessment factors – and what we look at as examiners when analyzing your data.</a:t>
            </a:r>
          </a:p>
          <a:p>
            <a:pPr eaLnBrk="1" hangingPunct="1"/>
            <a:r>
              <a:rPr lang="en-US" smtClean="0"/>
              <a:t>We’ll give you a few simple tips for analyzing your own data.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7A97FBD-C861-4D46-97A3-0DC9F38FB240}" type="slidenum">
              <a:rPr lang="en-US" smtClean="0"/>
              <a:pPr eaLnBrk="1" hangingPunct="1"/>
              <a:t>4</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What is your lending focus?  What are the lending needs for your AAs?  Are they the same in each AA.  Usually examiners will look at the same primary products across AA, but may assess different primary products if needed for your bank’s focal points.</a:t>
            </a:r>
          </a:p>
          <a:p>
            <a:pPr eaLnBrk="1" hangingPunct="1"/>
            <a:endParaRPr lang="en-US" smtClean="0"/>
          </a:p>
          <a:p>
            <a:pPr eaLnBrk="1" hangingPunct="1"/>
            <a:r>
              <a:rPr lang="en-US" smtClean="0"/>
              <a:t>CRA is interested in originations, not outstanding loans.</a:t>
            </a:r>
          </a:p>
          <a:p>
            <a:pPr eaLnBrk="1" hangingPunct="1"/>
            <a:endParaRPr lang="en-US" smtClean="0"/>
          </a:p>
          <a:p>
            <a:pPr eaLnBrk="1" hangingPunct="1"/>
            <a:r>
              <a:rPr lang="en-US" smtClean="0"/>
              <a:t>Make sure you know what products the examiners identify as primary products at the beginning of your examination process.</a:t>
            </a:r>
          </a:p>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06CCC03-6F56-43A8-8FE4-A1E4C8F97B3F}" type="slidenum">
              <a:rPr lang="en-US" smtClean="0"/>
              <a:pPr eaLnBrk="1" hangingPunct="1"/>
              <a:t>5</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In this module any time you see the yellow shovel sign – it means a tool for you.  Something you can use when in your job.</a:t>
            </a:r>
          </a:p>
          <a:p>
            <a:pPr eaLnBrk="1" hangingPunct="1"/>
            <a:r>
              <a:rPr lang="en-US" smtClean="0"/>
              <a:t>This slide has some tools to help you ID your primary products:</a:t>
            </a:r>
          </a:p>
          <a:p>
            <a:pPr eaLnBrk="1" hangingPunct="1"/>
            <a:r>
              <a:rPr lang="en-US" smtClean="0"/>
              <a:t>	Look at your loan trial balance, bank strategy, call report and your last PE.</a:t>
            </a:r>
          </a:p>
          <a:p>
            <a:pPr eaLnBrk="1" hangingPunct="1"/>
            <a:endParaRPr lang="en-US" smtClean="0"/>
          </a:p>
          <a:p>
            <a:pPr eaLnBrk="1" hangingPunct="1"/>
            <a:r>
              <a:rPr lang="en-US" smtClean="0"/>
              <a:t>Some typical primary products:  Residential RE (Purchase, HI, Refi), commercial, consumer, farm</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963C65E-43CF-4C7E-97FB-FA2454A2987F}" type="slidenum">
              <a:rPr lang="en-US" smtClean="0"/>
              <a:pPr eaLnBrk="1" hangingPunct="1"/>
              <a:t>6</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These are the lending factors as we introduced in the performance context  They apply to all banks reviewed under small and ISB.  </a:t>
            </a:r>
          </a:p>
          <a:p>
            <a:pPr eaLnBrk="1" hangingPunct="1"/>
            <a:endParaRPr lang="en-US" smtClean="0"/>
          </a:p>
          <a:p>
            <a:pPr eaLnBrk="1" hangingPunct="1"/>
            <a:r>
              <a:rPr lang="en-US" smtClean="0"/>
              <a:t>LTD% does not use primary products – it is the ratio for all lending from the call report.</a:t>
            </a:r>
          </a:p>
          <a:p>
            <a:pPr eaLnBrk="1" hangingPunct="1"/>
            <a:endParaRPr lang="en-US" smtClean="0"/>
          </a:p>
          <a:p>
            <a:pPr eaLnBrk="1" hangingPunct="1"/>
            <a:r>
              <a:rPr lang="en-US" smtClean="0"/>
              <a:t>The other lending performance factors will be assessed based on your primary products.</a:t>
            </a:r>
          </a:p>
          <a:p>
            <a:pPr eaLnBrk="1" hangingPunct="1"/>
            <a:endParaRPr lang="en-US" smtClean="0"/>
          </a:p>
          <a:p>
            <a:pPr eaLnBrk="1" hangingPunct="1"/>
            <a:r>
              <a:rPr lang="en-US" smtClean="0"/>
              <a:t>We’ll talk about each in some detail.</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17B5012-1A17-4FA9-93C5-AB3592245A22}" type="slidenum">
              <a:rPr lang="en-US" smtClean="0"/>
              <a:pPr eaLnBrk="1" hangingPunct="1"/>
              <a:t>7</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Lets look at LTD% first  - It gives sense of overall lending.</a:t>
            </a:r>
          </a:p>
          <a:p>
            <a:pPr eaLnBrk="1" hangingPunct="1"/>
            <a:endParaRPr lang="en-US" smtClean="0"/>
          </a:p>
          <a:p>
            <a:pPr eaLnBrk="1" hangingPunct="1"/>
            <a:r>
              <a:rPr lang="en-US" smtClean="0"/>
              <a:t>What is a SSI?  It may or may not  be direct competitors.  Need to be similar in product focus and size.  This may be hard to determine for some banks.  We’ll talk about this more with the next slide</a:t>
            </a:r>
          </a:p>
          <a:p>
            <a:pPr eaLnBrk="1" hangingPunct="1"/>
            <a:endParaRPr lang="en-US" smtClean="0"/>
          </a:p>
          <a:p>
            <a:pPr eaLnBrk="1" hangingPunct="1"/>
            <a:r>
              <a:rPr lang="en-US" b="1" smtClean="0"/>
              <a:t>Ask participants:  What factors impact LTD%?</a:t>
            </a:r>
            <a:r>
              <a:rPr lang="en-US" smtClean="0"/>
              <a:t>  Especially important if relatively low compared with SSI.  Consider internal and external factors.  Hopefully you’ll get some internal and external examples.</a:t>
            </a:r>
          </a:p>
          <a:p>
            <a:pPr eaLnBrk="1" hangingPunct="1"/>
            <a:endParaRPr lang="en-US" smtClean="0"/>
          </a:p>
          <a:p>
            <a:pPr eaLnBrk="1" hangingPunct="1"/>
            <a:r>
              <a:rPr lang="en-US" b="1" smtClean="0"/>
              <a:t>External:</a:t>
            </a:r>
            <a:r>
              <a:rPr lang="en-US" smtClean="0"/>
              <a:t> Loan demand, economic indicators like unemployment, demographics like area losing population and relatively old population, interest rate environment to some extent</a:t>
            </a:r>
          </a:p>
          <a:p>
            <a:pPr eaLnBrk="1" hangingPunct="1"/>
            <a:r>
              <a:rPr lang="en-US" b="1" smtClean="0"/>
              <a:t>Internal</a:t>
            </a:r>
            <a:r>
              <a:rPr lang="en-US" smtClean="0"/>
              <a:t>: Lending policies and product offering (less likely to be a reasonable mitigating factory)  Loans sold, recent acquisitions, trend of ratio, regulatory actions or restrictions</a:t>
            </a:r>
          </a:p>
          <a:p>
            <a:pPr eaLnBrk="1" hangingPunct="1"/>
            <a:endParaRPr lang="en-US" smtClean="0"/>
          </a:p>
          <a:p>
            <a:pPr eaLnBrk="1" hangingPunct="1"/>
            <a:r>
              <a:rPr lang="en-US" smtClean="0"/>
              <a:t>These are all part of your performance context.</a:t>
            </a:r>
          </a:p>
          <a:p>
            <a:pPr eaLnBrk="1" hangingPunct="1"/>
            <a:endParaRPr lang="en-US" smtClean="0"/>
          </a:p>
          <a:p>
            <a:pPr eaLnBrk="1" hangingPunct="1"/>
            <a:r>
              <a:rPr lang="en-US" smtClean="0"/>
              <a:t>Not used in large bank analysis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BBDD1C5-8507-49DB-B798-6E98FAFBBE88}" type="slidenum">
              <a:rPr lang="en-US" smtClean="0"/>
              <a:pPr eaLnBrk="1" hangingPunct="1"/>
              <a:t>8</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You can use the FDIC Summary of Deposits to see what other institutions report deposits in your county/MSA.  We show you this site in the CRA tools module.  This won’t include credit unions.</a:t>
            </a:r>
          </a:p>
          <a:p>
            <a:pPr eaLnBrk="1" hangingPunct="1"/>
            <a:endParaRPr lang="en-US" smtClean="0"/>
          </a:p>
          <a:p>
            <a:pPr eaLnBrk="1" hangingPunct="1"/>
            <a:r>
              <a:rPr lang="en-US" smtClean="0"/>
              <a:t>UBPR state peer may be good starting point, but need to look at more closely since it provides a large and broad peer group.</a:t>
            </a:r>
          </a:p>
          <a:p>
            <a:pPr eaLnBrk="1" hangingPunct="1"/>
            <a:endParaRPr lang="en-US" smtClean="0"/>
          </a:p>
          <a:p>
            <a:pPr eaLnBrk="1" hangingPunct="1"/>
            <a:r>
              <a:rPr lang="en-US" smtClean="0"/>
              <a:t>Try to find institutions that offer similar products/services.  If possible in same AA, sometimes need to go beyond AA and that is okay if the bank and its location are similar to your bank.</a:t>
            </a:r>
          </a:p>
          <a:p>
            <a:pPr eaLnBrk="1" hangingPunct="1"/>
            <a:endParaRPr lang="en-US" smtClean="0"/>
          </a:p>
          <a:p>
            <a:pPr eaLnBrk="1" hangingPunct="1"/>
            <a:r>
              <a:rPr lang="en-US" smtClean="0"/>
              <a:t>You may be able to identify the SSI from the last exam, although this may not be useful since banks may change, especially for small banks on a  4-5 year cycle.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8A5E165-949D-4422-99B0-DAC86DD51FCB}" type="slidenum">
              <a:rPr lang="en-US" smtClean="0"/>
              <a:pPr eaLnBrk="1" hangingPunct="1"/>
              <a:t>9</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This slide is a tool for you to take home.  Again, all the slides with the two shovels in this module represent job tools – they help you dig into your lending information.</a:t>
            </a:r>
          </a:p>
          <a:p>
            <a:pPr eaLnBrk="1" hangingPunct="1"/>
            <a:endParaRPr lang="en-US" smtClean="0"/>
          </a:p>
          <a:p>
            <a:pPr eaLnBrk="1" hangingPunct="1"/>
            <a:r>
              <a:rPr lang="en-US" smtClean="0"/>
              <a:t>The slide shows you how to use the UBPR to get your LTD% and the ratio for SSIs.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927100"/>
            <a:ext cx="8991600" cy="4495800"/>
            <a:chOff x="0" y="584"/>
            <a:chExt cx="5664" cy="2832"/>
          </a:xfrm>
        </p:grpSpPr>
        <p:sp>
          <p:nvSpPr>
            <p:cNvPr id="5" name="AutoShape 3"/>
            <p:cNvSpPr>
              <a:spLocks noChangeArrowheads="1"/>
            </p:cNvSpPr>
            <p:nvPr userDrawn="1"/>
          </p:nvSpPr>
          <p:spPr bwMode="auto">
            <a:xfrm>
              <a:off x="432" y="1304"/>
              <a:ext cx="4656" cy="2112"/>
            </a:xfrm>
            <a:prstGeom prst="roundRect">
              <a:avLst>
                <a:gd name="adj" fmla="val 16667"/>
              </a:avLst>
            </a:prstGeom>
            <a:noFill/>
            <a:ln w="50800">
              <a:solidFill>
                <a:schemeClr val="bg2"/>
              </a:solidFill>
              <a:round/>
              <a:headEnd/>
              <a:tailEnd/>
            </a:ln>
            <a:effectLst/>
          </p:spPr>
          <p:txBody>
            <a:bodyPr wrap="none" anchor="ctr"/>
            <a:lstStyle/>
            <a:p>
              <a:pPr algn="ctr">
                <a:defRPr/>
              </a:pPr>
              <a:endParaRPr lang="en-US" sz="2400" dirty="0">
                <a:latin typeface="Times New Roman" pitchFamily="18" charset="0"/>
              </a:endParaRPr>
            </a:p>
          </p:txBody>
        </p:sp>
        <p:sp>
          <p:nvSpPr>
            <p:cNvPr id="6" name="Rectangle 4"/>
            <p:cNvSpPr>
              <a:spLocks noChangeArrowheads="1"/>
            </p:cNvSpPr>
            <p:nvPr userDrawn="1"/>
          </p:nvSpPr>
          <p:spPr bwMode="blackWhite">
            <a:xfrm>
              <a:off x="144" y="584"/>
              <a:ext cx="4512" cy="624"/>
            </a:xfrm>
            <a:prstGeom prst="rect">
              <a:avLst/>
            </a:prstGeom>
            <a:solidFill>
              <a:schemeClr val="bg1"/>
            </a:solidFill>
            <a:ln w="57150">
              <a:solidFill>
                <a:schemeClr val="bg2"/>
              </a:solidFill>
              <a:miter lim="800000"/>
              <a:headEnd/>
              <a:tailEnd/>
            </a:ln>
            <a:effectLst/>
          </p:spPr>
          <p:txBody>
            <a:bodyPr wrap="none" anchor="ctr"/>
            <a:lstStyle/>
            <a:p>
              <a:pPr algn="ctr">
                <a:defRPr/>
              </a:pPr>
              <a:endParaRPr lang="en-US" sz="2400" dirty="0">
                <a:latin typeface="Times New Roman" pitchFamily="18" charset="0"/>
              </a:endParaRPr>
            </a:p>
          </p:txBody>
        </p:sp>
        <p:sp>
          <p:nvSpPr>
            <p:cNvPr id="7" name="AutoShape 5"/>
            <p:cNvSpPr>
              <a:spLocks noChangeArrowheads="1"/>
            </p:cNvSpPr>
            <p:nvPr userDrawn="1"/>
          </p:nvSpPr>
          <p:spPr bwMode="blackWhite">
            <a:xfrm>
              <a:off x="0" y="872"/>
              <a:ext cx="5664" cy="1152"/>
            </a:xfrm>
            <a:custGeom>
              <a:avLst/>
              <a:gdLst>
                <a:gd name="G0" fmla="+- 1000 0 0"/>
                <a:gd name="G1" fmla="+- 1000 0 0"/>
                <a:gd name="G2" fmla="+- G0 0 G1"/>
                <a:gd name="G3" fmla="*/ G1 1 2"/>
                <a:gd name="G4" fmla="+- G0 0 G3"/>
                <a:gd name="T0" fmla="*/ 0 w 1000"/>
                <a:gd name="T1" fmla="*/ 0 h 1000"/>
                <a:gd name="T2" fmla="*/ G4 w 1000"/>
                <a:gd name="T3" fmla="*/ G1 h 1000"/>
              </a:gdLst>
              <a:ahLst/>
              <a:cxnLst>
                <a:cxn ang="0">
                  <a:pos x="0" y="0"/>
                </a:cxn>
                <a:cxn ang="0">
                  <a:pos x="4416" y="0"/>
                </a:cxn>
                <a:cxn ang="0">
                  <a:pos x="4917" y="500"/>
                </a:cxn>
                <a:cxn ang="0">
                  <a:pos x="4417" y="1000"/>
                </a:cxn>
                <a:cxn ang="0">
                  <a:pos x="0" y="1000"/>
                </a:cxn>
              </a:cxnLst>
              <a:rect l="T0" t="T1" r="T2" b="T3"/>
              <a:pathLst>
                <a:path w="4917" h="1000">
                  <a:moveTo>
                    <a:pt x="0" y="0"/>
                  </a:moveTo>
                  <a:lnTo>
                    <a:pt x="4416" y="0"/>
                  </a:lnTo>
                  <a:cubicBezTo>
                    <a:pt x="4693" y="0"/>
                    <a:pt x="4917" y="223"/>
                    <a:pt x="4917" y="500"/>
                  </a:cubicBezTo>
                  <a:cubicBezTo>
                    <a:pt x="4917" y="776"/>
                    <a:pt x="4693" y="999"/>
                    <a:pt x="4417" y="1000"/>
                  </a:cubicBezTo>
                  <a:lnTo>
                    <a:pt x="0" y="1000"/>
                  </a:lnTo>
                  <a:close/>
                </a:path>
              </a:pathLst>
            </a:custGeom>
            <a:solidFill>
              <a:schemeClr val="folHlink"/>
            </a:solidFill>
            <a:ln w="9525">
              <a:noFill/>
              <a:miter lim="800000"/>
              <a:headEnd/>
              <a:tailEnd/>
            </a:ln>
          </p:spPr>
          <p:txBody>
            <a:bodyPr/>
            <a:lstStyle/>
            <a:p>
              <a:pPr>
                <a:defRPr/>
              </a:pPr>
              <a:endParaRPr lang="en-US" sz="2400" dirty="0">
                <a:latin typeface="Times New Roman" pitchFamily="18" charset="0"/>
              </a:endParaRPr>
            </a:p>
          </p:txBody>
        </p:sp>
        <p:sp>
          <p:nvSpPr>
            <p:cNvPr id="8" name="Line 6"/>
            <p:cNvSpPr>
              <a:spLocks noChangeShapeType="1"/>
            </p:cNvSpPr>
            <p:nvPr userDrawn="1"/>
          </p:nvSpPr>
          <p:spPr bwMode="auto">
            <a:xfrm>
              <a:off x="0" y="1928"/>
              <a:ext cx="5232" cy="0"/>
            </a:xfrm>
            <a:prstGeom prst="line">
              <a:avLst/>
            </a:prstGeom>
            <a:noFill/>
            <a:ln w="50800">
              <a:solidFill>
                <a:schemeClr val="bg1"/>
              </a:solidFill>
              <a:round/>
              <a:headEnd/>
              <a:tailEnd/>
            </a:ln>
            <a:effectLst/>
          </p:spPr>
          <p:txBody>
            <a:bodyPr/>
            <a:lstStyle/>
            <a:p>
              <a:pPr eaLnBrk="0" hangingPunct="0">
                <a:defRPr/>
              </a:pPr>
              <a:endParaRPr lang="en-US" dirty="0"/>
            </a:p>
          </p:txBody>
        </p:sp>
      </p:grpSp>
      <p:sp>
        <p:nvSpPr>
          <p:cNvPr id="5127" name="Rectangle 7"/>
          <p:cNvSpPr>
            <a:spLocks noGrp="1" noChangeArrowheads="1"/>
          </p:cNvSpPr>
          <p:nvPr>
            <p:ph type="ctrTitle"/>
          </p:nvPr>
        </p:nvSpPr>
        <p:spPr>
          <a:xfrm>
            <a:off x="228600" y="1427163"/>
            <a:ext cx="8077200" cy="1609725"/>
          </a:xfrm>
        </p:spPr>
        <p:txBody>
          <a:bodyPr/>
          <a:lstStyle>
            <a:lvl1pPr>
              <a:defRPr sz="4600"/>
            </a:lvl1pPr>
          </a:lstStyle>
          <a:p>
            <a:r>
              <a:rPr lang="en-US"/>
              <a:t>Click to edit Master title style</a:t>
            </a:r>
          </a:p>
        </p:txBody>
      </p:sp>
      <p:sp>
        <p:nvSpPr>
          <p:cNvPr id="5128" name="Rectangle 8"/>
          <p:cNvSpPr>
            <a:spLocks noGrp="1" noChangeArrowheads="1"/>
          </p:cNvSpPr>
          <p:nvPr>
            <p:ph type="subTitle" idx="1"/>
          </p:nvPr>
        </p:nvSpPr>
        <p:spPr>
          <a:xfrm>
            <a:off x="1066800" y="3441700"/>
            <a:ext cx="6629400" cy="1676400"/>
          </a:xfrm>
        </p:spPr>
        <p:txBody>
          <a:bodyPr/>
          <a:lstStyle>
            <a:lvl1pPr marL="0" indent="0">
              <a:buFont typeface="Wingdings" pitchFamily="2" charset="2"/>
              <a:buNone/>
              <a:defRPr/>
            </a:lvl1pPr>
          </a:lstStyle>
          <a:p>
            <a:r>
              <a:rPr lang="en-US"/>
              <a:t>Click to edit Master subtitle style</a:t>
            </a:r>
          </a:p>
        </p:txBody>
      </p:sp>
      <p:sp>
        <p:nvSpPr>
          <p:cNvPr id="9" name="Rectangle 9"/>
          <p:cNvSpPr>
            <a:spLocks noGrp="1" noChangeArrowheads="1"/>
          </p:cNvSpPr>
          <p:nvPr>
            <p:ph type="dt" sz="half" idx="10"/>
          </p:nvPr>
        </p:nvSpPr>
        <p:spPr>
          <a:xfrm>
            <a:off x="457200" y="6248400"/>
            <a:ext cx="2133600" cy="471488"/>
          </a:xfrm>
        </p:spPr>
        <p:txBody>
          <a:bodyPr/>
          <a:lstStyle>
            <a:lvl1pPr>
              <a:defRPr/>
            </a:lvl1pPr>
          </a:lstStyle>
          <a:p>
            <a:pPr>
              <a:defRPr/>
            </a:pPr>
            <a:endParaRPr lang="en-US"/>
          </a:p>
        </p:txBody>
      </p:sp>
      <p:sp>
        <p:nvSpPr>
          <p:cNvPr id="10" name="Rectangle 10"/>
          <p:cNvSpPr>
            <a:spLocks noGrp="1" noChangeArrowheads="1"/>
          </p:cNvSpPr>
          <p:nvPr>
            <p:ph type="ftr" sz="quarter" idx="11"/>
          </p:nvPr>
        </p:nvSpPr>
        <p:spPr>
          <a:xfrm>
            <a:off x="3124200" y="6253163"/>
            <a:ext cx="2895600" cy="457200"/>
          </a:xfrm>
        </p:spPr>
        <p:txBody>
          <a:bodyPr/>
          <a:lstStyle>
            <a:lvl1pPr>
              <a:defRPr/>
            </a:lvl1pPr>
          </a:lstStyle>
          <a:p>
            <a:pPr>
              <a:defRPr/>
            </a:pPr>
            <a:endParaRPr lang="en-US"/>
          </a:p>
        </p:txBody>
      </p:sp>
      <p:sp>
        <p:nvSpPr>
          <p:cNvPr id="11" name="Rectangle 11"/>
          <p:cNvSpPr>
            <a:spLocks noGrp="1" noChangeArrowheads="1"/>
          </p:cNvSpPr>
          <p:nvPr>
            <p:ph type="sldNum" sz="quarter" idx="12"/>
          </p:nvPr>
        </p:nvSpPr>
        <p:spPr>
          <a:xfrm>
            <a:off x="6553200" y="6248400"/>
            <a:ext cx="2133600" cy="471488"/>
          </a:xfrm>
        </p:spPr>
        <p:txBody>
          <a:bodyPr/>
          <a:lstStyle>
            <a:lvl1pPr>
              <a:defRPr/>
            </a:lvl1pPr>
          </a:lstStyle>
          <a:p>
            <a:pPr>
              <a:defRPr/>
            </a:pPr>
            <a:fld id="{4D23AB04-2DCD-4BD5-8ADB-39A0E095A13E}" type="slidenum">
              <a:rPr lang="en-US"/>
              <a:pPr>
                <a:defRPr/>
              </a:pPr>
              <a:t>‹#›</a:t>
            </a:fld>
            <a:endParaRPr lang="en-US" dirty="0"/>
          </a:p>
        </p:txBody>
      </p:sp>
    </p:spTree>
    <p:extLst>
      <p:ext uri="{BB962C8B-B14F-4D97-AF65-F5344CB8AC3E}">
        <p14:creationId xmlns:p14="http://schemas.microsoft.com/office/powerpoint/2010/main" val="3378162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558C5913-4526-4FA5-855E-D997990E6283}" type="slidenum">
              <a:rPr lang="en-US"/>
              <a:pPr>
                <a:defRPr/>
              </a:pPr>
              <a:t>‹#›</a:t>
            </a:fld>
            <a:endParaRPr lang="en-US" dirty="0"/>
          </a:p>
        </p:txBody>
      </p:sp>
    </p:spTree>
    <p:extLst>
      <p:ext uri="{BB962C8B-B14F-4D97-AF65-F5344CB8AC3E}">
        <p14:creationId xmlns:p14="http://schemas.microsoft.com/office/powerpoint/2010/main" val="3056605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0013" y="228600"/>
            <a:ext cx="2084387"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5263" y="228600"/>
            <a:ext cx="61023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E9E62134-5EB1-416C-B360-C199F6335BB3}" type="slidenum">
              <a:rPr lang="en-US"/>
              <a:pPr>
                <a:defRPr/>
              </a:pPr>
              <a:t>‹#›</a:t>
            </a:fld>
            <a:endParaRPr lang="en-US" dirty="0"/>
          </a:p>
        </p:txBody>
      </p:sp>
    </p:spTree>
    <p:extLst>
      <p:ext uri="{BB962C8B-B14F-4D97-AF65-F5344CB8AC3E}">
        <p14:creationId xmlns:p14="http://schemas.microsoft.com/office/powerpoint/2010/main" val="366207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95263" y="228600"/>
            <a:ext cx="8015287" cy="914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600200"/>
            <a:ext cx="7924800" cy="4419600"/>
          </a:xfrm>
        </p:spPr>
        <p:txBody>
          <a:bodyPr/>
          <a:lstStyle/>
          <a:p>
            <a:pPr lvl="0"/>
            <a:endParaRPr lang="en-US" noProof="0" dirty="0"/>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EF437213-E8BD-497A-AA69-B8B262B952BC}" type="slidenum">
              <a:rPr lang="en-US"/>
              <a:pPr>
                <a:defRPr/>
              </a:pPr>
              <a:t>‹#›</a:t>
            </a:fld>
            <a:endParaRPr lang="en-US" dirty="0"/>
          </a:p>
        </p:txBody>
      </p:sp>
    </p:spTree>
    <p:extLst>
      <p:ext uri="{BB962C8B-B14F-4D97-AF65-F5344CB8AC3E}">
        <p14:creationId xmlns:p14="http://schemas.microsoft.com/office/powerpoint/2010/main" val="265487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70299BF3-64C0-4A24-8F73-69C4F9EC6387}" type="slidenum">
              <a:rPr lang="en-US"/>
              <a:pPr>
                <a:defRPr/>
              </a:pPr>
              <a:t>‹#›</a:t>
            </a:fld>
            <a:endParaRPr lang="en-US" dirty="0"/>
          </a:p>
        </p:txBody>
      </p:sp>
    </p:spTree>
    <p:extLst>
      <p:ext uri="{BB962C8B-B14F-4D97-AF65-F5344CB8AC3E}">
        <p14:creationId xmlns:p14="http://schemas.microsoft.com/office/powerpoint/2010/main" val="1406016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B1B88D6D-2336-48F5-8463-1D36A1757250}" type="slidenum">
              <a:rPr lang="en-US"/>
              <a:pPr>
                <a:defRPr/>
              </a:pPr>
              <a:t>‹#›</a:t>
            </a:fld>
            <a:endParaRPr lang="en-US" dirty="0"/>
          </a:p>
        </p:txBody>
      </p:sp>
    </p:spTree>
    <p:extLst>
      <p:ext uri="{BB962C8B-B14F-4D97-AF65-F5344CB8AC3E}">
        <p14:creationId xmlns:p14="http://schemas.microsoft.com/office/powerpoint/2010/main" val="2039788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16F94C14-48C9-4F60-90D7-C68933CC132E}" type="slidenum">
              <a:rPr lang="en-US"/>
              <a:pPr>
                <a:defRPr/>
              </a:pPr>
              <a:t>‹#›</a:t>
            </a:fld>
            <a:endParaRPr lang="en-US" dirty="0"/>
          </a:p>
        </p:txBody>
      </p:sp>
    </p:spTree>
    <p:extLst>
      <p:ext uri="{BB962C8B-B14F-4D97-AF65-F5344CB8AC3E}">
        <p14:creationId xmlns:p14="http://schemas.microsoft.com/office/powerpoint/2010/main" val="4079816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dt" sz="half" idx="10"/>
          </p:nvPr>
        </p:nvSpPr>
        <p:spPr>
          <a:ln/>
        </p:spPr>
        <p:txBody>
          <a:bodyPr/>
          <a:lstStyle>
            <a:lvl1pPr>
              <a:defRPr/>
            </a:lvl1pPr>
          </a:lstStyle>
          <a:p>
            <a:pPr>
              <a:defRPr/>
            </a:pPr>
            <a:endParaRPr lang="en-US"/>
          </a:p>
        </p:txBody>
      </p:sp>
      <p:sp>
        <p:nvSpPr>
          <p:cNvPr id="8" name="Rectangle 9"/>
          <p:cNvSpPr>
            <a:spLocks noGrp="1" noChangeArrowheads="1"/>
          </p:cNvSpPr>
          <p:nvPr>
            <p:ph type="ftr" sz="quarter" idx="11"/>
          </p:nvPr>
        </p:nvSpPr>
        <p:spPr>
          <a:ln/>
        </p:spPr>
        <p:txBody>
          <a:bodyPr/>
          <a:lstStyle>
            <a:lvl1pPr>
              <a:defRPr/>
            </a:lvl1pPr>
          </a:lstStyle>
          <a:p>
            <a:pPr>
              <a:defRPr/>
            </a:pPr>
            <a:endParaRPr lang="en-US"/>
          </a:p>
        </p:txBody>
      </p:sp>
      <p:sp>
        <p:nvSpPr>
          <p:cNvPr id="9" name="Rectangle 10"/>
          <p:cNvSpPr>
            <a:spLocks noGrp="1" noChangeArrowheads="1"/>
          </p:cNvSpPr>
          <p:nvPr>
            <p:ph type="sldNum" sz="quarter" idx="12"/>
          </p:nvPr>
        </p:nvSpPr>
        <p:spPr>
          <a:ln/>
        </p:spPr>
        <p:txBody>
          <a:bodyPr/>
          <a:lstStyle>
            <a:lvl1pPr>
              <a:defRPr/>
            </a:lvl1pPr>
          </a:lstStyle>
          <a:p>
            <a:pPr>
              <a:defRPr/>
            </a:pPr>
            <a:fld id="{3EA3114B-CD12-4226-97A7-AAEED01D2B53}" type="slidenum">
              <a:rPr lang="en-US"/>
              <a:pPr>
                <a:defRPr/>
              </a:pPr>
              <a:t>‹#›</a:t>
            </a:fld>
            <a:endParaRPr lang="en-US" dirty="0"/>
          </a:p>
        </p:txBody>
      </p:sp>
    </p:spTree>
    <p:extLst>
      <p:ext uri="{BB962C8B-B14F-4D97-AF65-F5344CB8AC3E}">
        <p14:creationId xmlns:p14="http://schemas.microsoft.com/office/powerpoint/2010/main" val="47739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dt" sz="half" idx="10"/>
          </p:nvPr>
        </p:nvSpPr>
        <p:spPr>
          <a:ln/>
        </p:spPr>
        <p:txBody>
          <a:bodyPr/>
          <a:lstStyle>
            <a:lvl1pPr>
              <a:defRPr/>
            </a:lvl1pPr>
          </a:lstStyle>
          <a:p>
            <a:pPr>
              <a:defRPr/>
            </a:pPr>
            <a:endParaRPr lang="en-US"/>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
        <p:nvSpPr>
          <p:cNvPr id="5" name="Rectangle 10"/>
          <p:cNvSpPr>
            <a:spLocks noGrp="1" noChangeArrowheads="1"/>
          </p:cNvSpPr>
          <p:nvPr>
            <p:ph type="sldNum" sz="quarter" idx="12"/>
          </p:nvPr>
        </p:nvSpPr>
        <p:spPr>
          <a:ln/>
        </p:spPr>
        <p:txBody>
          <a:bodyPr/>
          <a:lstStyle>
            <a:lvl1pPr>
              <a:defRPr/>
            </a:lvl1pPr>
          </a:lstStyle>
          <a:p>
            <a:pPr>
              <a:defRPr/>
            </a:pPr>
            <a:fld id="{AB7DBD9C-B5FE-4002-97EB-C07141298D3B}" type="slidenum">
              <a:rPr lang="en-US"/>
              <a:pPr>
                <a:defRPr/>
              </a:pPr>
              <a:t>‹#›</a:t>
            </a:fld>
            <a:endParaRPr lang="en-US" dirty="0"/>
          </a:p>
        </p:txBody>
      </p:sp>
    </p:spTree>
    <p:extLst>
      <p:ext uri="{BB962C8B-B14F-4D97-AF65-F5344CB8AC3E}">
        <p14:creationId xmlns:p14="http://schemas.microsoft.com/office/powerpoint/2010/main" val="1955728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p>
        </p:txBody>
      </p:sp>
      <p:sp>
        <p:nvSpPr>
          <p:cNvPr id="3" name="Rectangle 9"/>
          <p:cNvSpPr>
            <a:spLocks noGrp="1" noChangeArrowheads="1"/>
          </p:cNvSpPr>
          <p:nvPr>
            <p:ph type="ftr" sz="quarter" idx="11"/>
          </p:nvPr>
        </p:nvSpPr>
        <p:spPr>
          <a:ln/>
        </p:spPr>
        <p:txBody>
          <a:bodyPr/>
          <a:lstStyle>
            <a:lvl1pPr>
              <a:defRPr/>
            </a:lvl1pPr>
          </a:lstStyle>
          <a:p>
            <a:pPr>
              <a:defRPr/>
            </a:pPr>
            <a:endParaRPr lang="en-US"/>
          </a:p>
        </p:txBody>
      </p:sp>
      <p:sp>
        <p:nvSpPr>
          <p:cNvPr id="4" name="Rectangle 10"/>
          <p:cNvSpPr>
            <a:spLocks noGrp="1" noChangeArrowheads="1"/>
          </p:cNvSpPr>
          <p:nvPr>
            <p:ph type="sldNum" sz="quarter" idx="12"/>
          </p:nvPr>
        </p:nvSpPr>
        <p:spPr>
          <a:ln/>
        </p:spPr>
        <p:txBody>
          <a:bodyPr/>
          <a:lstStyle>
            <a:lvl1pPr>
              <a:defRPr/>
            </a:lvl1pPr>
          </a:lstStyle>
          <a:p>
            <a:pPr>
              <a:defRPr/>
            </a:pPr>
            <a:fld id="{D31BE9AF-5FC9-4217-B33C-372316EE6E25}" type="slidenum">
              <a:rPr lang="en-US"/>
              <a:pPr>
                <a:defRPr/>
              </a:pPr>
              <a:t>‹#›</a:t>
            </a:fld>
            <a:endParaRPr lang="en-US" dirty="0"/>
          </a:p>
        </p:txBody>
      </p:sp>
    </p:spTree>
    <p:extLst>
      <p:ext uri="{BB962C8B-B14F-4D97-AF65-F5344CB8AC3E}">
        <p14:creationId xmlns:p14="http://schemas.microsoft.com/office/powerpoint/2010/main" val="614795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727A70B3-1BDE-4401-A439-47AED9EEF03B}" type="slidenum">
              <a:rPr lang="en-US"/>
              <a:pPr>
                <a:defRPr/>
              </a:pPr>
              <a:t>‹#›</a:t>
            </a:fld>
            <a:endParaRPr lang="en-US" dirty="0"/>
          </a:p>
        </p:txBody>
      </p:sp>
    </p:spTree>
    <p:extLst>
      <p:ext uri="{BB962C8B-B14F-4D97-AF65-F5344CB8AC3E}">
        <p14:creationId xmlns:p14="http://schemas.microsoft.com/office/powerpoint/2010/main" val="4287074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A4661912-6704-4A70-9E4E-26CAF97A1DA8}" type="slidenum">
              <a:rPr lang="en-US"/>
              <a:pPr>
                <a:defRPr/>
              </a:pPr>
              <a:t>‹#›</a:t>
            </a:fld>
            <a:endParaRPr lang="en-US" dirty="0"/>
          </a:p>
        </p:txBody>
      </p:sp>
    </p:spTree>
    <p:extLst>
      <p:ext uri="{BB962C8B-B14F-4D97-AF65-F5344CB8AC3E}">
        <p14:creationId xmlns:p14="http://schemas.microsoft.com/office/powerpoint/2010/main" val="3020974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4099"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ffectLst/>
          </p:spPr>
          <p:txBody>
            <a:bodyPr wrap="none" anchor="ctr"/>
            <a:lstStyle/>
            <a:p>
              <a:pPr algn="ctr">
                <a:defRPr/>
              </a:pPr>
              <a:endParaRPr lang="en-US" sz="2400" dirty="0">
                <a:latin typeface="Times New Roman" pitchFamily="18" charset="0"/>
              </a:endParaRPr>
            </a:p>
          </p:txBody>
        </p:sp>
        <p:sp>
          <p:nvSpPr>
            <p:cNvPr id="4100" name="AutoShape 4"/>
            <p:cNvSpPr>
              <a:spLocks noChangeArrowheads="1"/>
            </p:cNvSpPr>
            <p:nvPr/>
          </p:nvSpPr>
          <p:spPr bwMode="blackWhite">
            <a:xfrm>
              <a:off x="0" y="96"/>
              <a:ext cx="5376" cy="768"/>
            </a:xfrm>
            <a:custGeom>
              <a:avLst/>
              <a:gdLst>
                <a:gd name="G0" fmla="+- 1000 0 0"/>
                <a:gd name="G1" fmla="+- 1000 0 0"/>
                <a:gd name="G2" fmla="+- G0 0 G1"/>
                <a:gd name="G3" fmla="*/ G1 1 2"/>
                <a:gd name="G4" fmla="+- G0 0 G3"/>
                <a:gd name="T0" fmla="*/ 0 w 1000"/>
                <a:gd name="T1" fmla="*/ 0 h 1000"/>
                <a:gd name="T2" fmla="*/ G4 w 1000"/>
                <a:gd name="T3" fmla="*/ G1 h 1000"/>
              </a:gdLst>
              <a:ahLst/>
              <a:cxnLst>
                <a:cxn ang="0">
                  <a:pos x="0" y="0"/>
                </a:cxn>
                <a:cxn ang="0">
                  <a:pos x="6499" y="0"/>
                </a:cxn>
                <a:cxn ang="0">
                  <a:pos x="7000" y="500"/>
                </a:cxn>
                <a:cxn ang="0">
                  <a:pos x="6500" y="1000"/>
                </a:cxn>
                <a:cxn ang="0">
                  <a:pos x="0" y="1000"/>
                </a:cxn>
              </a:cxnLst>
              <a:rect l="T0" t="T1" r="T2" b="T3"/>
              <a:pathLst>
                <a:path w="7000" h="1000">
                  <a:moveTo>
                    <a:pt x="0" y="0"/>
                  </a:moveTo>
                  <a:lnTo>
                    <a:pt x="6499" y="0"/>
                  </a:lnTo>
                  <a:cubicBezTo>
                    <a:pt x="6776" y="0"/>
                    <a:pt x="7000" y="223"/>
                    <a:pt x="7000" y="500"/>
                  </a:cubicBezTo>
                  <a:cubicBezTo>
                    <a:pt x="7000" y="776"/>
                    <a:pt x="6776" y="999"/>
                    <a:pt x="6500" y="1000"/>
                  </a:cubicBezTo>
                  <a:lnTo>
                    <a:pt x="0" y="1000"/>
                  </a:lnTo>
                  <a:close/>
                </a:path>
              </a:pathLst>
            </a:custGeom>
            <a:solidFill>
              <a:schemeClr val="folHlink"/>
            </a:solidFill>
            <a:ln w="9525">
              <a:noFill/>
              <a:miter lim="800000"/>
              <a:headEnd/>
              <a:tailEnd/>
            </a:ln>
          </p:spPr>
          <p:txBody>
            <a:bodyPr/>
            <a:lstStyle/>
            <a:p>
              <a:pPr>
                <a:defRPr/>
              </a:pPr>
              <a:endParaRPr lang="en-US" sz="2400" dirty="0">
                <a:latin typeface="Times New Roman" pitchFamily="18" charset="0"/>
              </a:endParaRPr>
            </a:p>
          </p:txBody>
        </p:sp>
        <p:sp>
          <p:nvSpPr>
            <p:cNvPr id="4101" name="Line 5"/>
            <p:cNvSpPr>
              <a:spLocks noChangeShapeType="1"/>
            </p:cNvSpPr>
            <p:nvPr/>
          </p:nvSpPr>
          <p:spPr bwMode="auto">
            <a:xfrm>
              <a:off x="0" y="768"/>
              <a:ext cx="5088" cy="0"/>
            </a:xfrm>
            <a:prstGeom prst="line">
              <a:avLst/>
            </a:prstGeom>
            <a:noFill/>
            <a:ln w="38100">
              <a:solidFill>
                <a:schemeClr val="bg1"/>
              </a:solidFill>
              <a:round/>
              <a:headEnd/>
              <a:tailEnd/>
            </a:ln>
            <a:effectLst/>
          </p:spPr>
          <p:txBody>
            <a:bodyPr/>
            <a:lstStyle/>
            <a:p>
              <a:pPr eaLnBrk="0" hangingPunct="0">
                <a:defRPr/>
              </a:pPr>
              <a:endParaRPr lang="en-US" dirty="0"/>
            </a:p>
          </p:txBody>
        </p:sp>
      </p:grpSp>
      <p:sp>
        <p:nvSpPr>
          <p:cNvPr id="1027" name="Rectangle 6"/>
          <p:cNvSpPr>
            <a:spLocks noGrp="1" noChangeArrowheads="1"/>
          </p:cNvSpPr>
          <p:nvPr>
            <p:ph type="title"/>
          </p:nvPr>
        </p:nvSpPr>
        <p:spPr bwMode="auto">
          <a:xfrm>
            <a:off x="195263" y="228600"/>
            <a:ext cx="8015287"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7"/>
          <p:cNvSpPr>
            <a:spLocks noGrp="1" noChangeArrowheads="1"/>
          </p:cNvSpPr>
          <p:nvPr>
            <p:ph type="body" idx="1"/>
          </p:nvPr>
        </p:nvSpPr>
        <p:spPr bwMode="auto">
          <a:xfrm>
            <a:off x="609600" y="1600200"/>
            <a:ext cx="79248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4"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4105"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endParaRPr lang="en-US"/>
          </a:p>
        </p:txBody>
      </p:sp>
      <p:sp>
        <p:nvSpPr>
          <p:cNvPr id="4106"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pPr>
              <a:defRPr/>
            </a:pPr>
            <a:fld id="{B17964FA-2CA6-4562-BD84-27BC7450C31B}"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13" r:id="rId1"/>
    <p:sldLayoutId id="2147483712" r:id="rId2"/>
    <p:sldLayoutId id="2147483711" r:id="rId3"/>
    <p:sldLayoutId id="2147483710" r:id="rId4"/>
    <p:sldLayoutId id="2147483709" r:id="rId5"/>
    <p:sldLayoutId id="2147483708" r:id="rId6"/>
    <p:sldLayoutId id="2147483707" r:id="rId7"/>
    <p:sldLayoutId id="2147483706" r:id="rId8"/>
    <p:sldLayoutId id="2147483705" r:id="rId9"/>
    <p:sldLayoutId id="2147483704" r:id="rId10"/>
    <p:sldLayoutId id="2147483703" r:id="rId11"/>
    <p:sldLayoutId id="2147483702" r:id="rId12"/>
  </p:sldLayoutIdLst>
  <p:timing>
    <p:tnLst>
      <p:par>
        <p:cTn id="1" dur="indefinite" restart="never" nodeType="tmRoot"/>
      </p:par>
    </p:tnLst>
  </p:timing>
  <p:hf hdr="0" ftr="0" dt="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mtClean="0"/>
              <a:t>Assessing Your Lending Performance</a:t>
            </a:r>
          </a:p>
        </p:txBody>
      </p:sp>
      <p:pic>
        <p:nvPicPr>
          <p:cNvPr id="3075" name="Picture 12" descr="http://www.clker.com/cliparts/b/c/9/8/11970893501834871428hawk88_Statistics.svg.me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3276600"/>
            <a:ext cx="30480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AF39E21-BFCD-4A2E-9754-4334C754CAC8}" type="slidenum">
              <a:rPr lang="en-US" smtClean="0">
                <a:latin typeface="Arial Black" pitchFamily="34" charset="0"/>
              </a:rPr>
              <a:pPr eaLnBrk="1" hangingPunct="1"/>
              <a:t>10</a:t>
            </a:fld>
            <a:endParaRPr lang="en-US" smtClean="0">
              <a:latin typeface="Arial Black" pitchFamily="34" charset="0"/>
            </a:endParaRPr>
          </a:p>
        </p:txBody>
      </p:sp>
      <p:pic>
        <p:nvPicPr>
          <p:cNvPr id="12291"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352550"/>
            <a:ext cx="8153400" cy="459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 name="Rectangle 5"/>
          <p:cNvSpPr>
            <a:spLocks noGrp="1" noChangeArrowheads="1"/>
          </p:cNvSpPr>
          <p:nvPr>
            <p:ph type="title"/>
          </p:nvPr>
        </p:nvSpPr>
        <p:spPr>
          <a:xfrm>
            <a:off x="381000" y="228600"/>
            <a:ext cx="7829550" cy="914400"/>
          </a:xfrm>
        </p:spPr>
        <p:txBody>
          <a:bodyPr/>
          <a:lstStyle/>
          <a:p>
            <a:pPr eaLnBrk="1" hangingPunct="1"/>
            <a:r>
              <a:rPr lang="en-US" sz="4000" b="1" smtClean="0"/>
              <a:t>UBPR </a:t>
            </a:r>
            <a:r>
              <a:rPr lang="en-US" b="1" smtClean="0"/>
              <a:t>– </a:t>
            </a:r>
            <a:r>
              <a:rPr lang="en-US" sz="3200" b="1" smtClean="0"/>
              <a:t>Insert Bank Info and Hit Find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B43D736-7D0C-4CE7-90F4-77E8B7AB81B5}" type="slidenum">
              <a:rPr lang="en-US" smtClean="0">
                <a:latin typeface="Arial Black" pitchFamily="34" charset="0"/>
              </a:rPr>
              <a:pPr eaLnBrk="1" hangingPunct="1"/>
              <a:t>11</a:t>
            </a:fld>
            <a:endParaRPr lang="en-US" smtClean="0">
              <a:latin typeface="Arial Black" pitchFamily="34" charset="0"/>
            </a:endParaRPr>
          </a:p>
        </p:txBody>
      </p:sp>
      <p:sp>
        <p:nvSpPr>
          <p:cNvPr id="13315" name="Rectangle 4"/>
          <p:cNvSpPr>
            <a:spLocks noGrp="1" noChangeArrowheads="1"/>
          </p:cNvSpPr>
          <p:nvPr>
            <p:ph type="title"/>
          </p:nvPr>
        </p:nvSpPr>
        <p:spPr>
          <a:xfrm>
            <a:off x="381000" y="228600"/>
            <a:ext cx="7829550" cy="914400"/>
          </a:xfrm>
        </p:spPr>
        <p:txBody>
          <a:bodyPr/>
          <a:lstStyle/>
          <a:p>
            <a:pPr eaLnBrk="1" hangingPunct="1"/>
            <a:r>
              <a:rPr lang="en-US" sz="4000" b="1" smtClean="0"/>
              <a:t>UBPR – </a:t>
            </a:r>
            <a:r>
              <a:rPr lang="en-US" sz="3200" b="1" smtClean="0"/>
              <a:t>Select Custom Pick Dates</a:t>
            </a:r>
          </a:p>
        </p:txBody>
      </p:sp>
      <p:pic>
        <p:nvPicPr>
          <p:cNvPr id="1331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728788"/>
            <a:ext cx="7924800" cy="451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0B6172A-97C0-4872-A13D-3586F43322A8}" type="slidenum">
              <a:rPr lang="en-US" smtClean="0">
                <a:latin typeface="Arial Black" pitchFamily="34" charset="0"/>
              </a:rPr>
              <a:pPr eaLnBrk="1" hangingPunct="1"/>
              <a:t>12</a:t>
            </a:fld>
            <a:endParaRPr lang="en-US" smtClean="0">
              <a:latin typeface="Arial Black" pitchFamily="34" charset="0"/>
            </a:endParaRPr>
          </a:p>
        </p:txBody>
      </p:sp>
      <p:sp>
        <p:nvSpPr>
          <p:cNvPr id="14339" name="Rectangle 2"/>
          <p:cNvSpPr>
            <a:spLocks noGrp="1" noChangeArrowheads="1"/>
          </p:cNvSpPr>
          <p:nvPr>
            <p:ph type="title"/>
          </p:nvPr>
        </p:nvSpPr>
        <p:spPr/>
        <p:txBody>
          <a:bodyPr/>
          <a:lstStyle/>
          <a:p>
            <a:pPr eaLnBrk="1" hangingPunct="1"/>
            <a:r>
              <a:rPr lang="en-US" sz="3800" b="1" smtClean="0"/>
              <a:t>UBPR - Page 10</a:t>
            </a:r>
            <a:br>
              <a:rPr lang="en-US" sz="3800" b="1" smtClean="0"/>
            </a:br>
            <a:r>
              <a:rPr lang="en-US" sz="3800" b="1" smtClean="0"/>
              <a:t>Net Loan &amp; Leases to Deposits</a:t>
            </a:r>
          </a:p>
        </p:txBody>
      </p:sp>
      <p:sp>
        <p:nvSpPr>
          <p:cNvPr id="14340" name="Rectangle 3"/>
          <p:cNvSpPr>
            <a:spLocks noGrp="1" noChangeArrowheads="1"/>
          </p:cNvSpPr>
          <p:nvPr>
            <p:ph type="body" idx="1"/>
          </p:nvPr>
        </p:nvSpPr>
        <p:spPr/>
        <p:txBody>
          <a:bodyPr/>
          <a:lstStyle/>
          <a:p>
            <a:pPr eaLnBrk="1" hangingPunct="1"/>
            <a:endParaRPr lang="en-US" smtClean="0"/>
          </a:p>
        </p:txBody>
      </p:sp>
      <p:pic>
        <p:nvPicPr>
          <p:cNvPr id="14341"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850" y="1233488"/>
            <a:ext cx="8489950" cy="5167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4EBAC56-4D2D-4729-87CD-35042CD98E1D}" type="slidenum">
              <a:rPr lang="en-US" smtClean="0">
                <a:latin typeface="Arial Black" pitchFamily="34" charset="0"/>
              </a:rPr>
              <a:pPr eaLnBrk="1" hangingPunct="1"/>
              <a:t>13</a:t>
            </a:fld>
            <a:endParaRPr lang="en-US" smtClean="0">
              <a:latin typeface="Arial Black" pitchFamily="34" charset="0"/>
            </a:endParaRPr>
          </a:p>
        </p:txBody>
      </p:sp>
      <p:sp>
        <p:nvSpPr>
          <p:cNvPr id="15363" name="Rectangle 82"/>
          <p:cNvSpPr>
            <a:spLocks noGrp="1" noChangeArrowheads="1"/>
          </p:cNvSpPr>
          <p:nvPr>
            <p:ph type="title"/>
          </p:nvPr>
        </p:nvSpPr>
        <p:spPr>
          <a:xfrm>
            <a:off x="304800" y="228600"/>
            <a:ext cx="7905750" cy="914400"/>
          </a:xfrm>
        </p:spPr>
        <p:txBody>
          <a:bodyPr/>
          <a:lstStyle/>
          <a:p>
            <a:pPr eaLnBrk="1" hangingPunct="1"/>
            <a:r>
              <a:rPr lang="en-US" sz="3800" b="1" smtClean="0"/>
              <a:t>Loan-to-Deposit Ratio</a:t>
            </a:r>
            <a:br>
              <a:rPr lang="en-US" sz="3800" b="1" smtClean="0"/>
            </a:br>
            <a:r>
              <a:rPr lang="en-US" sz="2800" b="1" smtClean="0"/>
              <a:t>Example</a:t>
            </a:r>
          </a:p>
        </p:txBody>
      </p:sp>
      <p:graphicFrame>
        <p:nvGraphicFramePr>
          <p:cNvPr id="15445" name="Group 85"/>
          <p:cNvGraphicFramePr>
            <a:graphicFrameLocks noGrp="1"/>
          </p:cNvGraphicFramePr>
          <p:nvPr>
            <p:ph idx="1"/>
          </p:nvPr>
        </p:nvGraphicFramePr>
        <p:xfrm>
          <a:off x="457200" y="1447800"/>
          <a:ext cx="8153400" cy="4791711"/>
        </p:xfrm>
        <a:graphic>
          <a:graphicData uri="http://schemas.openxmlformats.org/drawingml/2006/table">
            <a:tbl>
              <a:tblPr/>
              <a:tblGrid>
                <a:gridCol w="914400"/>
                <a:gridCol w="1357313"/>
                <a:gridCol w="520700"/>
                <a:gridCol w="1217612"/>
                <a:gridCol w="955675"/>
                <a:gridCol w="1031875"/>
                <a:gridCol w="1031875"/>
                <a:gridCol w="1123950"/>
              </a:tblGrid>
              <a:tr h="441325">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ea typeface="Times New Roman" pitchFamily="18" charset="0"/>
                          <a:cs typeface="Arial" charset="0"/>
                        </a:rPr>
                        <a:t>BANK NAME</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CCFFFF"/>
                    </a:solid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ea typeface="Times New Roman" pitchFamily="18" charset="0"/>
                          <a:cs typeface="Arial" charset="0"/>
                        </a:rPr>
                        <a:t>CITY</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CCFFFF"/>
                    </a:solid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ea typeface="Times New Roman" pitchFamily="18" charset="0"/>
                          <a:cs typeface="Arial" charset="0"/>
                        </a:rPr>
                        <a:t>ST</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CCFFFF"/>
                    </a:solidFill>
                  </a:tcPr>
                </a:tc>
                <a:tc rowSpan="2">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ea typeface="Times New Roman" pitchFamily="18" charset="0"/>
                          <a:cs typeface="Arial" charset="0"/>
                        </a:rPr>
                        <a:t>Total Asset 2007Q1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CCFFFF"/>
                    </a:solidFill>
                  </a:tcPr>
                </a:tc>
                <a:tc gridSpan="3">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ea typeface="Times New Roman" pitchFamily="18" charset="0"/>
                          <a:cs typeface="Arial" charset="0"/>
                        </a:rPr>
                        <a:t>NET LN&amp; LS / TOT DEPS</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hMerge="1">
                  <a:txBody>
                    <a:bodyPr/>
                    <a:lstStyle/>
                    <a:p>
                      <a:endParaRPr lang="en-US"/>
                    </a:p>
                  </a:txBody>
                  <a:tcPr/>
                </a:tc>
                <a:tc hMerge="1">
                  <a:txBody>
                    <a:bodyPr/>
                    <a:lstStyle/>
                    <a:p>
                      <a:endParaRPr lang="en-US"/>
                    </a:p>
                  </a:txBody>
                  <a:tcPr/>
                </a:tc>
                <a:tc rowSpan="2">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ea typeface="Times New Roman" pitchFamily="18" charset="0"/>
                          <a:cs typeface="Arial" charset="0"/>
                        </a:rPr>
                        <a:t>Average LTD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CCFFFF"/>
                    </a:solidFill>
                  </a:tcPr>
                </a:tc>
              </a:tr>
              <a:tr h="46355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ea typeface="Times New Roman" pitchFamily="18" charset="0"/>
                          <a:cs typeface="Arial" charset="0"/>
                        </a:rPr>
                        <a:t>2006Q4</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ea typeface="Times New Roman" pitchFamily="18" charset="0"/>
                          <a:cs typeface="Arial" charset="0"/>
                        </a:rPr>
                        <a:t>2006Q3</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CC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ea typeface="Times New Roman" pitchFamily="18" charset="0"/>
                          <a:cs typeface="Arial" charset="0"/>
                        </a:rPr>
                        <a:t>2006Q2</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CCFFFF"/>
                    </a:solidFill>
                  </a:tcPr>
                </a:tc>
                <a:tc vMerge="1">
                  <a:txBody>
                    <a:bodyPr/>
                    <a:lstStyle/>
                    <a:p>
                      <a:endParaRPr lang="en-US"/>
                    </a:p>
                  </a:txBody>
                  <a:tcPr/>
                </a:tc>
              </a:tr>
              <a:tr h="4603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A</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Anycity</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AL</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$626,843</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61.36</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60.44</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61.48</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smtClean="0">
                          <a:ln>
                            <a:noFill/>
                          </a:ln>
                          <a:solidFill>
                            <a:schemeClr val="tx1"/>
                          </a:solidFill>
                          <a:effectLst/>
                          <a:latin typeface="Arial" charset="0"/>
                          <a:ea typeface="Times New Roman" pitchFamily="18" charset="0"/>
                          <a:cs typeface="Arial" charset="0"/>
                        </a:rPr>
                        <a:t>61.09</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5365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B</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This City</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AL</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    </a:t>
                      </a:r>
                      <a:r>
                        <a:rPr kumimoji="0" lang="en-US" sz="1200" b="0" i="0" u="none" strike="noStrike" cap="none" normalizeH="0" baseline="0" smtClean="0">
                          <a:ln>
                            <a:noFill/>
                          </a:ln>
                          <a:solidFill>
                            <a:schemeClr val="tx1"/>
                          </a:solidFill>
                          <a:effectLst/>
                          <a:latin typeface="Arial" charset="0"/>
                        </a:rPr>
                        <a:t>$217,568</a:t>
                      </a: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84.19</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97.54</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98.5</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93.41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4508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C</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Anycity</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AL</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$241,998</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98.29</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90.81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85.52</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91.54</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4619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D</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Anycity</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AL</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$244,378</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97.31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97.79</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90.08</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smtClean="0">
                          <a:ln>
                            <a:noFill/>
                          </a:ln>
                          <a:solidFill>
                            <a:schemeClr val="tx1"/>
                          </a:solidFill>
                          <a:effectLst/>
                          <a:latin typeface="Arial" charset="0"/>
                          <a:ea typeface="Times New Roman" pitchFamily="18" charset="0"/>
                          <a:cs typeface="Arial" charset="0"/>
                        </a:rPr>
                        <a:t>95.06</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4619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E</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Anycity</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AL</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$271,759</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73.96</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68.88</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70.14</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70.99</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4603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F</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Anycity</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AL</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$79,018</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90.85</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86.89</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86.11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87.95</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5365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ea typeface="Times New Roman" pitchFamily="18" charset="0"/>
                          <a:cs typeface="Arial" charset="0"/>
                        </a:rPr>
                        <a:t>Total</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ea typeface="Times New Roman" pitchFamily="18" charset="0"/>
                          <a:cs typeface="Arial" charset="0"/>
                        </a:rPr>
                        <a:t>83.34</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4508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Our Bank</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This City</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AL</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$205,122</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76.01</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74.29</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78.89</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76.40</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B0030F9-A04D-4B45-9D50-94B469C32073}" type="slidenum">
              <a:rPr lang="en-US" smtClean="0">
                <a:latin typeface="Arial Black" pitchFamily="34" charset="0"/>
              </a:rPr>
              <a:pPr eaLnBrk="1" hangingPunct="1"/>
              <a:t>14</a:t>
            </a:fld>
            <a:endParaRPr lang="en-US" smtClean="0">
              <a:latin typeface="Arial Black" pitchFamily="34" charset="0"/>
            </a:endParaRPr>
          </a:p>
        </p:txBody>
      </p:sp>
      <p:sp>
        <p:nvSpPr>
          <p:cNvPr id="16387" name="Rectangle 2"/>
          <p:cNvSpPr>
            <a:spLocks noGrp="1" noChangeArrowheads="1"/>
          </p:cNvSpPr>
          <p:nvPr>
            <p:ph type="title"/>
          </p:nvPr>
        </p:nvSpPr>
        <p:spPr>
          <a:xfrm>
            <a:off x="381000" y="228600"/>
            <a:ext cx="7829550" cy="914400"/>
          </a:xfrm>
        </p:spPr>
        <p:txBody>
          <a:bodyPr/>
          <a:lstStyle/>
          <a:p>
            <a:pPr eaLnBrk="1" hangingPunct="1"/>
            <a:r>
              <a:rPr lang="en-US" sz="4000" b="1" smtClean="0"/>
              <a:t>Lending in Assessment Area</a:t>
            </a:r>
          </a:p>
        </p:txBody>
      </p:sp>
      <p:sp>
        <p:nvSpPr>
          <p:cNvPr id="19459" name="Rectangle 3"/>
          <p:cNvSpPr>
            <a:spLocks noGrp="1" noChangeArrowheads="1"/>
          </p:cNvSpPr>
          <p:nvPr>
            <p:ph type="body" idx="1"/>
          </p:nvPr>
        </p:nvSpPr>
        <p:spPr>
          <a:xfrm>
            <a:off x="609600" y="1600200"/>
            <a:ext cx="7924800" cy="4267200"/>
          </a:xfrm>
        </p:spPr>
        <p:txBody>
          <a:bodyPr/>
          <a:lstStyle/>
          <a:p>
            <a:pPr eaLnBrk="1" hangingPunct="1">
              <a:lnSpc>
                <a:spcPct val="110000"/>
              </a:lnSpc>
            </a:pPr>
            <a:r>
              <a:rPr lang="en-US" sz="2400" smtClean="0"/>
              <a:t>Measures level of lending within all of your assessment areas</a:t>
            </a:r>
          </a:p>
          <a:p>
            <a:pPr eaLnBrk="1" hangingPunct="1">
              <a:lnSpc>
                <a:spcPct val="110000"/>
              </a:lnSpc>
            </a:pPr>
            <a:r>
              <a:rPr lang="en-US" sz="2400" smtClean="0"/>
              <a:t>Use your loan originations.  Consider using a sample of loans for primary products, or your whole portfolio, or HMDA loans</a:t>
            </a:r>
          </a:p>
          <a:p>
            <a:pPr eaLnBrk="1" hangingPunct="1">
              <a:lnSpc>
                <a:spcPct val="110000"/>
              </a:lnSpc>
            </a:pPr>
            <a:r>
              <a:rPr lang="en-US" sz="2400" smtClean="0"/>
              <a:t>Geocode loans</a:t>
            </a:r>
          </a:p>
          <a:p>
            <a:pPr eaLnBrk="1" hangingPunct="1">
              <a:lnSpc>
                <a:spcPct val="110000"/>
              </a:lnSpc>
            </a:pPr>
            <a:r>
              <a:rPr lang="en-US" sz="2400" smtClean="0"/>
              <a:t>Determine percentage within assessment area by # and $</a:t>
            </a:r>
          </a:p>
          <a:p>
            <a:pPr eaLnBrk="1" hangingPunct="1">
              <a:lnSpc>
                <a:spcPct val="110000"/>
              </a:lnSpc>
            </a:pPr>
            <a:r>
              <a:rPr lang="en-US" sz="2400" smtClean="0"/>
              <a:t>Want 50% or higher in the assessment area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additive="base">
                                        <p:cTn id="7" dur="5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59">
                                            <p:txEl>
                                              <p:pRg st="0" end="0"/>
                                            </p:txEl>
                                          </p:spTgt>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 calcmode="lin" valueType="num">
                                      <p:cBhvr additive="base">
                                        <p:cTn id="12" dur="5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9459">
                                            <p:txEl>
                                              <p:pRg st="1" end="1"/>
                                            </p:txEl>
                                          </p:spTgt>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 calcmode="lin" valueType="num">
                                      <p:cBhvr additive="base">
                                        <p:cTn id="17" dur="5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9459">
                                            <p:txEl>
                                              <p:pRg st="2" end="2"/>
                                            </p:txEl>
                                          </p:spTgt>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19459">
                                            <p:txEl>
                                              <p:pRg st="3" end="3"/>
                                            </p:txEl>
                                          </p:spTgt>
                                        </p:tgtEl>
                                        <p:attrNameLst>
                                          <p:attrName>style.visibility</p:attrName>
                                        </p:attrNameLst>
                                      </p:cBhvr>
                                      <p:to>
                                        <p:strVal val="visible"/>
                                      </p:to>
                                    </p:set>
                                    <p:anim calcmode="lin" valueType="num">
                                      <p:cBhvr additive="base">
                                        <p:cTn id="22" dur="500" fill="hold"/>
                                        <p:tgtEl>
                                          <p:spTgt spid="19459">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9459">
                                            <p:txEl>
                                              <p:pRg st="3" end="3"/>
                                            </p:txEl>
                                          </p:spTgt>
                                        </p:tgtEl>
                                        <p:attrNameLst>
                                          <p:attrName>ppt_y</p:attrName>
                                        </p:attrNameLst>
                                      </p:cBhvr>
                                      <p:tavLst>
                                        <p:tav tm="0">
                                          <p:val>
                                            <p:strVal val="1+#ppt_h/2"/>
                                          </p:val>
                                        </p:tav>
                                        <p:tav tm="100000">
                                          <p:val>
                                            <p:strVal val="#ppt_y"/>
                                          </p:val>
                                        </p:tav>
                                      </p:tavLst>
                                    </p:anim>
                                  </p:childTnLst>
                                </p:cTn>
                              </p:par>
                            </p:childTnLst>
                          </p:cTn>
                        </p:par>
                        <p:par>
                          <p:cTn id="24" fill="hold" nodeType="afterGroup">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19459">
                                            <p:txEl>
                                              <p:pRg st="4" end="4"/>
                                            </p:txEl>
                                          </p:spTgt>
                                        </p:tgtEl>
                                        <p:attrNameLst>
                                          <p:attrName>style.visibility</p:attrName>
                                        </p:attrNameLst>
                                      </p:cBhvr>
                                      <p:to>
                                        <p:strVal val="visible"/>
                                      </p:to>
                                    </p:set>
                                    <p:anim calcmode="lin" valueType="num">
                                      <p:cBhvr additive="base">
                                        <p:cTn id="27" dur="500" fill="hold"/>
                                        <p:tgtEl>
                                          <p:spTgt spid="19459">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945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FE92DF7-695D-4182-84F0-246FF97CA551}" type="slidenum">
              <a:rPr lang="en-US" smtClean="0">
                <a:latin typeface="Arial Black" pitchFamily="34" charset="0"/>
              </a:rPr>
              <a:pPr eaLnBrk="1" hangingPunct="1"/>
              <a:t>15</a:t>
            </a:fld>
            <a:endParaRPr lang="en-US" smtClean="0">
              <a:latin typeface="Arial Black" pitchFamily="34" charset="0"/>
            </a:endParaRPr>
          </a:p>
        </p:txBody>
      </p:sp>
      <p:sp>
        <p:nvSpPr>
          <p:cNvPr id="18435" name="Rectangle 613"/>
          <p:cNvSpPr>
            <a:spLocks noGrp="1" noChangeArrowheads="1"/>
          </p:cNvSpPr>
          <p:nvPr>
            <p:ph type="title"/>
          </p:nvPr>
        </p:nvSpPr>
        <p:spPr>
          <a:xfrm>
            <a:off x="381000" y="228600"/>
            <a:ext cx="7829550" cy="914400"/>
          </a:xfrm>
        </p:spPr>
        <p:txBody>
          <a:bodyPr/>
          <a:lstStyle/>
          <a:p>
            <a:pPr eaLnBrk="1" hangingPunct="1"/>
            <a:r>
              <a:rPr lang="en-US" sz="3800" b="1" smtClean="0"/>
              <a:t>Lending in Assessment Area</a:t>
            </a:r>
            <a:br>
              <a:rPr lang="en-US" sz="3800" b="1" smtClean="0"/>
            </a:br>
            <a:r>
              <a:rPr lang="en-US" sz="2800" b="1" smtClean="0"/>
              <a:t>Example</a:t>
            </a:r>
          </a:p>
        </p:txBody>
      </p:sp>
      <p:graphicFrame>
        <p:nvGraphicFramePr>
          <p:cNvPr id="24574" name="Group 1022"/>
          <p:cNvGraphicFramePr>
            <a:graphicFrameLocks noGrp="1"/>
          </p:cNvGraphicFramePr>
          <p:nvPr>
            <p:ph idx="1"/>
          </p:nvPr>
        </p:nvGraphicFramePr>
        <p:xfrm>
          <a:off x="533400" y="1981200"/>
          <a:ext cx="8001000" cy="3341974"/>
        </p:xfrm>
        <a:graphic>
          <a:graphicData uri="http://schemas.openxmlformats.org/drawingml/2006/table">
            <a:tbl>
              <a:tblPr/>
              <a:tblGrid>
                <a:gridCol w="2232025"/>
                <a:gridCol w="1441450"/>
                <a:gridCol w="1443038"/>
                <a:gridCol w="1441450"/>
                <a:gridCol w="1443037"/>
              </a:tblGrid>
              <a:tr h="609484">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dirty="0" smtClean="0">
                        <a:ln>
                          <a:noFill/>
                        </a:ln>
                        <a:solidFill>
                          <a:schemeClr val="tx1"/>
                        </a:solidFill>
                        <a:effectLst/>
                        <a:latin typeface="Arial" charset="0"/>
                      </a:endParaRPr>
                    </a:p>
                  </a:txBody>
                  <a:tcPr marT="45711" marB="4571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Number of Loans In AA</a:t>
                      </a:r>
                      <a:endParaRPr kumimoji="0" lang="en-US" sz="2000" b="0" i="0" u="none" strike="noStrike" cap="none" normalizeH="0" baseline="0" dirty="0" smtClean="0">
                        <a:ln>
                          <a:noFill/>
                        </a:ln>
                        <a:solidFill>
                          <a:schemeClr val="tx1"/>
                        </a:solidFill>
                        <a:effectLst/>
                        <a:latin typeface="Arial" charset="0"/>
                      </a:endParaRPr>
                    </a:p>
                  </a:txBody>
                  <a:tcPr marT="45711" marB="4571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Dollar of Loans In AA</a:t>
                      </a:r>
                      <a:endParaRPr kumimoji="0" lang="en-US" sz="2000" b="0" i="0" u="none" strike="noStrike" cap="none" normalizeH="0" baseline="0" dirty="0" smtClean="0">
                        <a:ln>
                          <a:noFill/>
                        </a:ln>
                        <a:solidFill>
                          <a:schemeClr val="tx1"/>
                        </a:solidFill>
                        <a:effectLst/>
                        <a:latin typeface="Arial" charset="0"/>
                      </a:endParaRPr>
                    </a:p>
                  </a:txBody>
                  <a:tcPr marT="45711" marB="4571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hMerge="1">
                  <a:txBody>
                    <a:bodyPr/>
                    <a:lstStyle/>
                    <a:p>
                      <a:endParaRPr lang="en-US"/>
                    </a:p>
                  </a:txBody>
                  <a:tcPr/>
                </a:tc>
              </a:tr>
              <a:tr h="39616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Loan Type</a:t>
                      </a:r>
                      <a:endParaRPr kumimoji="0" lang="en-US" sz="2000" b="0" i="0" u="none" strike="noStrike" cap="none" normalizeH="0" baseline="0" dirty="0" smtClean="0">
                        <a:ln>
                          <a:noFill/>
                        </a:ln>
                        <a:solidFill>
                          <a:schemeClr val="tx1"/>
                        </a:solidFill>
                        <a:effectLst/>
                        <a:latin typeface="Arial" charset="0"/>
                      </a:endParaRPr>
                    </a:p>
                  </a:txBody>
                  <a:tcPr marT="45711" marB="4571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a:t>
                      </a:r>
                      <a:endParaRPr kumimoji="0" lang="en-US" sz="2000" b="0" i="0" u="none" strike="noStrike" cap="none" normalizeH="0" baseline="0" dirty="0" smtClean="0">
                        <a:ln>
                          <a:noFill/>
                        </a:ln>
                        <a:solidFill>
                          <a:schemeClr val="tx1"/>
                        </a:solidFill>
                        <a:effectLst/>
                        <a:latin typeface="Arial" charset="0"/>
                      </a:endParaRPr>
                    </a:p>
                  </a:txBody>
                  <a:tcPr marT="45711" marB="4571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a:t>
                      </a:r>
                      <a:endParaRPr kumimoji="0" lang="en-US" sz="2000" b="0" i="0" u="none" strike="noStrike" cap="none" normalizeH="0" baseline="0" dirty="0" smtClean="0">
                        <a:ln>
                          <a:noFill/>
                        </a:ln>
                        <a:solidFill>
                          <a:schemeClr val="tx1"/>
                        </a:solidFill>
                        <a:effectLst/>
                        <a:latin typeface="Arial" charset="0"/>
                      </a:endParaRPr>
                    </a:p>
                  </a:txBody>
                  <a:tcPr marT="45711" marB="4571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a:t>
                      </a:r>
                      <a:endParaRPr kumimoji="0" lang="en-US" sz="2000" b="0" i="0" u="none" strike="noStrike" cap="none" normalizeH="0" baseline="0" dirty="0" smtClean="0">
                        <a:ln>
                          <a:noFill/>
                        </a:ln>
                        <a:solidFill>
                          <a:schemeClr val="tx1"/>
                        </a:solidFill>
                        <a:effectLst/>
                        <a:latin typeface="Arial" charset="0"/>
                      </a:endParaRPr>
                    </a:p>
                  </a:txBody>
                  <a:tcPr marT="45711" marB="4571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a:t>
                      </a:r>
                      <a:endParaRPr kumimoji="0" lang="en-US" sz="2000" b="0" i="0" u="none" strike="noStrike" cap="none" normalizeH="0" baseline="0" dirty="0" smtClean="0">
                        <a:ln>
                          <a:noFill/>
                        </a:ln>
                        <a:solidFill>
                          <a:schemeClr val="tx1"/>
                        </a:solidFill>
                        <a:effectLst/>
                        <a:latin typeface="Arial" charset="0"/>
                      </a:endParaRPr>
                    </a:p>
                  </a:txBody>
                  <a:tcPr marT="45711" marB="4571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r h="39616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Home Purchase</a:t>
                      </a:r>
                      <a:endParaRPr kumimoji="0" lang="en-US" sz="2000" b="0" i="0" u="none" strike="noStrike" cap="none" normalizeH="0" baseline="0" dirty="0" smtClean="0">
                        <a:ln>
                          <a:noFill/>
                        </a:ln>
                        <a:solidFill>
                          <a:schemeClr val="tx1"/>
                        </a:solidFill>
                        <a:effectLst/>
                        <a:latin typeface="Arial" charset="0"/>
                      </a:endParaRPr>
                    </a:p>
                  </a:txBody>
                  <a:tcPr marT="45711" marB="4571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125</a:t>
                      </a:r>
                      <a:endParaRPr kumimoji="0" lang="en-US" sz="2000" b="0" i="0" u="none" strike="noStrike" cap="none" normalizeH="0" baseline="0" dirty="0" smtClean="0">
                        <a:ln>
                          <a:noFill/>
                        </a:ln>
                        <a:solidFill>
                          <a:schemeClr val="tx1"/>
                        </a:solidFill>
                        <a:effectLst/>
                        <a:latin typeface="Arial" charset="0"/>
                      </a:endParaRPr>
                    </a:p>
                  </a:txBody>
                  <a:tcPr marT="45711" marB="4571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69</a:t>
                      </a:r>
                      <a:endParaRPr kumimoji="0" lang="en-US" sz="2000" b="0" i="0" u="none" strike="noStrike" cap="none" normalizeH="0" baseline="0" dirty="0" smtClean="0">
                        <a:ln>
                          <a:noFill/>
                        </a:ln>
                        <a:solidFill>
                          <a:schemeClr val="tx1"/>
                        </a:solidFill>
                        <a:effectLst/>
                        <a:latin typeface="Arial" charset="0"/>
                      </a:endParaRPr>
                    </a:p>
                  </a:txBody>
                  <a:tcPr marT="45711" marB="4571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13,971</a:t>
                      </a:r>
                      <a:endParaRPr kumimoji="0" lang="en-US" sz="2000" b="0" i="0" u="none" strike="noStrike" cap="none" normalizeH="0" baseline="0" dirty="0" smtClean="0">
                        <a:ln>
                          <a:noFill/>
                        </a:ln>
                        <a:solidFill>
                          <a:schemeClr val="tx1"/>
                        </a:solidFill>
                        <a:effectLst/>
                        <a:latin typeface="Arial" charset="0"/>
                      </a:endParaRPr>
                    </a:p>
                  </a:txBody>
                  <a:tcPr marT="45711" marB="4571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45</a:t>
                      </a:r>
                      <a:endParaRPr kumimoji="0" lang="en-US" sz="2000" b="0" i="0" u="none" strike="noStrike" cap="none" normalizeH="0" baseline="0" dirty="0" smtClean="0">
                        <a:ln>
                          <a:noFill/>
                        </a:ln>
                        <a:solidFill>
                          <a:schemeClr val="tx1"/>
                        </a:solidFill>
                        <a:effectLst/>
                        <a:latin typeface="Arial" charset="0"/>
                      </a:endParaRPr>
                    </a:p>
                  </a:txBody>
                  <a:tcPr marT="45711" marB="4571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0090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Home Improvement</a:t>
                      </a:r>
                      <a:endParaRPr kumimoji="0" lang="en-US" sz="2000" b="0" i="0" u="none" strike="noStrike" cap="none" normalizeH="0" baseline="0" dirty="0" smtClean="0">
                        <a:ln>
                          <a:noFill/>
                        </a:ln>
                        <a:solidFill>
                          <a:schemeClr val="tx1"/>
                        </a:solidFill>
                        <a:effectLst/>
                        <a:latin typeface="Arial" charset="0"/>
                      </a:endParaRPr>
                    </a:p>
                  </a:txBody>
                  <a:tcPr marT="45711" marB="4571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  15</a:t>
                      </a:r>
                      <a:endParaRPr kumimoji="0" lang="en-US" sz="2000" b="0" i="0" u="none" strike="noStrike" cap="none" normalizeH="0" baseline="0" dirty="0" smtClean="0">
                        <a:ln>
                          <a:noFill/>
                        </a:ln>
                        <a:solidFill>
                          <a:schemeClr val="tx1"/>
                        </a:solidFill>
                        <a:effectLst/>
                        <a:latin typeface="Arial" charset="0"/>
                      </a:endParaRPr>
                    </a:p>
                  </a:txBody>
                  <a:tcPr marT="45711" marB="4571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68</a:t>
                      </a:r>
                      <a:endParaRPr kumimoji="0" lang="en-US" sz="2000" b="0" i="0" u="none" strike="noStrike" cap="none" normalizeH="0" baseline="0" dirty="0" smtClean="0">
                        <a:ln>
                          <a:noFill/>
                        </a:ln>
                        <a:solidFill>
                          <a:schemeClr val="tx1"/>
                        </a:solidFill>
                        <a:effectLst/>
                        <a:latin typeface="Arial" charset="0"/>
                      </a:endParaRPr>
                    </a:p>
                  </a:txBody>
                  <a:tcPr marT="45711" marB="4571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     924</a:t>
                      </a:r>
                      <a:endParaRPr kumimoji="0" lang="en-US" sz="2000" b="0" i="0" u="none" strike="noStrike" cap="none" normalizeH="0" baseline="0" dirty="0" smtClean="0">
                        <a:ln>
                          <a:noFill/>
                        </a:ln>
                        <a:solidFill>
                          <a:schemeClr val="tx1"/>
                        </a:solidFill>
                        <a:effectLst/>
                        <a:latin typeface="Arial" charset="0"/>
                      </a:endParaRPr>
                    </a:p>
                  </a:txBody>
                  <a:tcPr marT="45711" marB="4571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72</a:t>
                      </a:r>
                      <a:endParaRPr kumimoji="0" lang="en-US" sz="2000" b="0" i="0" u="none" strike="noStrike" cap="none" normalizeH="0" baseline="0" dirty="0" smtClean="0">
                        <a:ln>
                          <a:noFill/>
                        </a:ln>
                        <a:solidFill>
                          <a:schemeClr val="tx1"/>
                        </a:solidFill>
                        <a:effectLst/>
                        <a:latin typeface="Arial" charset="0"/>
                      </a:endParaRPr>
                    </a:p>
                  </a:txBody>
                  <a:tcPr marT="45711" marB="4571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616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Home Refinance</a:t>
                      </a:r>
                      <a:endParaRPr kumimoji="0" lang="en-US" sz="2000" b="0" i="0" u="none" strike="noStrike" cap="none" normalizeH="0" baseline="0" dirty="0" smtClean="0">
                        <a:ln>
                          <a:noFill/>
                        </a:ln>
                        <a:solidFill>
                          <a:schemeClr val="tx1"/>
                        </a:solidFill>
                        <a:effectLst/>
                        <a:latin typeface="Arial" charset="0"/>
                      </a:endParaRPr>
                    </a:p>
                  </a:txBody>
                  <a:tcPr marT="45711" marB="4571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  99</a:t>
                      </a:r>
                      <a:endParaRPr kumimoji="0" lang="en-US" sz="2000" b="0" i="0" u="none" strike="noStrike" cap="none" normalizeH="0" baseline="0" dirty="0" smtClean="0">
                        <a:ln>
                          <a:noFill/>
                        </a:ln>
                        <a:solidFill>
                          <a:schemeClr val="tx1"/>
                        </a:solidFill>
                        <a:effectLst/>
                        <a:latin typeface="Arial" charset="0"/>
                      </a:endParaRPr>
                    </a:p>
                  </a:txBody>
                  <a:tcPr marT="45711" marB="4571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85</a:t>
                      </a:r>
                      <a:endParaRPr kumimoji="0" lang="en-US" sz="2000" b="0" i="0" u="none" strike="noStrike" cap="none" normalizeH="0" baseline="0" dirty="0" smtClean="0">
                        <a:ln>
                          <a:noFill/>
                        </a:ln>
                        <a:solidFill>
                          <a:schemeClr val="tx1"/>
                        </a:solidFill>
                        <a:effectLst/>
                        <a:latin typeface="Arial" charset="0"/>
                      </a:endParaRPr>
                    </a:p>
                  </a:txBody>
                  <a:tcPr marT="45711" marB="4571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12,355</a:t>
                      </a:r>
                      <a:endParaRPr kumimoji="0" lang="en-US" sz="2000" b="0" i="0" u="none" strike="noStrike" cap="none" normalizeH="0" baseline="0" dirty="0" smtClean="0">
                        <a:ln>
                          <a:noFill/>
                        </a:ln>
                        <a:solidFill>
                          <a:schemeClr val="tx1"/>
                        </a:solidFill>
                        <a:effectLst/>
                        <a:latin typeface="Arial" charset="0"/>
                      </a:endParaRPr>
                    </a:p>
                  </a:txBody>
                  <a:tcPr marT="45711" marB="4571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87</a:t>
                      </a:r>
                      <a:endParaRPr kumimoji="0" lang="en-US" sz="2000" b="0" i="0" u="none" strike="noStrike" cap="none" normalizeH="0" baseline="0" dirty="0" smtClean="0">
                        <a:ln>
                          <a:noFill/>
                        </a:ln>
                        <a:solidFill>
                          <a:schemeClr val="tx1"/>
                        </a:solidFill>
                        <a:effectLst/>
                        <a:latin typeface="Arial" charset="0"/>
                      </a:endParaRPr>
                    </a:p>
                  </a:txBody>
                  <a:tcPr marT="45711" marB="4571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489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Commercial</a:t>
                      </a:r>
                      <a:endParaRPr kumimoji="0" lang="en-US" sz="2000" b="0" i="0" u="none" strike="noStrike" cap="none" normalizeH="0" baseline="0" dirty="0" smtClean="0">
                        <a:ln>
                          <a:noFill/>
                        </a:ln>
                        <a:solidFill>
                          <a:schemeClr val="tx1"/>
                        </a:solidFill>
                        <a:effectLst/>
                        <a:latin typeface="Arial" charset="0"/>
                      </a:endParaRPr>
                    </a:p>
                  </a:txBody>
                  <a:tcPr marT="45711" marB="4571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  26</a:t>
                      </a:r>
                      <a:endParaRPr kumimoji="0" lang="en-US" sz="2000" b="0" i="0" u="none" strike="noStrike" cap="none" normalizeH="0" baseline="0" dirty="0" smtClean="0">
                        <a:ln>
                          <a:noFill/>
                        </a:ln>
                        <a:solidFill>
                          <a:schemeClr val="tx1"/>
                        </a:solidFill>
                        <a:effectLst/>
                        <a:latin typeface="Arial" charset="0"/>
                      </a:endParaRPr>
                    </a:p>
                  </a:txBody>
                  <a:tcPr marT="45711" marB="4571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87</a:t>
                      </a:r>
                      <a:endParaRPr kumimoji="0" lang="en-US" sz="2000" b="0" i="0" u="none" strike="noStrike" cap="none" normalizeH="0" baseline="0" dirty="0" smtClean="0">
                        <a:ln>
                          <a:noFill/>
                        </a:ln>
                        <a:solidFill>
                          <a:schemeClr val="tx1"/>
                        </a:solidFill>
                        <a:effectLst/>
                        <a:latin typeface="Arial" charset="0"/>
                      </a:endParaRPr>
                    </a:p>
                  </a:txBody>
                  <a:tcPr marT="45711" marB="4571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  3,659</a:t>
                      </a:r>
                      <a:endParaRPr kumimoji="0" lang="en-US" sz="2000" b="0" i="0" u="none" strike="noStrike" cap="none" normalizeH="0" baseline="0" dirty="0" smtClean="0">
                        <a:ln>
                          <a:noFill/>
                        </a:ln>
                        <a:solidFill>
                          <a:schemeClr val="tx1"/>
                        </a:solidFill>
                        <a:effectLst/>
                        <a:latin typeface="Arial" charset="0"/>
                      </a:endParaRPr>
                    </a:p>
                  </a:txBody>
                  <a:tcPr marT="45711" marB="4571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79</a:t>
                      </a:r>
                      <a:endParaRPr kumimoji="0" lang="en-US" sz="2000" b="0" i="0" u="none" strike="noStrike" cap="none" normalizeH="0" baseline="0" dirty="0" smtClean="0">
                        <a:ln>
                          <a:noFill/>
                        </a:ln>
                        <a:solidFill>
                          <a:schemeClr val="tx1"/>
                        </a:solidFill>
                        <a:effectLst/>
                        <a:latin typeface="Arial" charset="0"/>
                      </a:endParaRPr>
                    </a:p>
                  </a:txBody>
                  <a:tcPr marT="45711" marB="4571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791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Total</a:t>
                      </a:r>
                      <a:endParaRPr kumimoji="0" lang="en-US" sz="2000" b="0" i="0" u="none" strike="noStrike" cap="none" normalizeH="0" baseline="0" dirty="0" smtClean="0">
                        <a:ln>
                          <a:noFill/>
                        </a:ln>
                        <a:solidFill>
                          <a:schemeClr val="tx1"/>
                        </a:solidFill>
                        <a:effectLst/>
                        <a:latin typeface="Arial" charset="0"/>
                      </a:endParaRPr>
                    </a:p>
                  </a:txBody>
                  <a:tcPr marT="45711" marB="4571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265</a:t>
                      </a:r>
                      <a:endParaRPr kumimoji="0" lang="en-US" sz="2000" b="0" i="0" u="none" strike="noStrike" cap="none" normalizeH="0" baseline="0" dirty="0" smtClean="0">
                        <a:ln>
                          <a:noFill/>
                        </a:ln>
                        <a:solidFill>
                          <a:schemeClr val="tx1"/>
                        </a:solidFill>
                        <a:effectLst/>
                        <a:latin typeface="Arial" charset="0"/>
                      </a:endParaRPr>
                    </a:p>
                  </a:txBody>
                  <a:tcPr marT="45711" marB="4571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77</a:t>
                      </a:r>
                      <a:endParaRPr kumimoji="0" lang="en-US" sz="2000" b="0" i="0" u="none" strike="noStrike" cap="none" normalizeH="0" baseline="0" dirty="0" smtClean="0">
                        <a:ln>
                          <a:noFill/>
                        </a:ln>
                        <a:solidFill>
                          <a:schemeClr val="tx1"/>
                        </a:solidFill>
                        <a:effectLst/>
                        <a:latin typeface="Arial" charset="0"/>
                      </a:endParaRPr>
                    </a:p>
                  </a:txBody>
                  <a:tcPr marT="45711" marB="4571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 30,909</a:t>
                      </a:r>
                      <a:endParaRPr kumimoji="0" lang="en-US" sz="2000" b="0" i="0" u="none" strike="noStrike" cap="none" normalizeH="0" baseline="0" dirty="0" smtClean="0">
                        <a:ln>
                          <a:noFill/>
                        </a:ln>
                        <a:solidFill>
                          <a:schemeClr val="tx1"/>
                        </a:solidFill>
                        <a:effectLst/>
                        <a:latin typeface="Arial" charset="0"/>
                      </a:endParaRPr>
                    </a:p>
                  </a:txBody>
                  <a:tcPr marT="45711" marB="4571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61</a:t>
                      </a:r>
                      <a:endParaRPr kumimoji="0" lang="en-US" sz="2000" b="0" i="0" u="none" strike="noStrike" cap="none" normalizeH="0" baseline="0" dirty="0" smtClean="0">
                        <a:ln>
                          <a:noFill/>
                        </a:ln>
                        <a:solidFill>
                          <a:schemeClr val="tx1"/>
                        </a:solidFill>
                        <a:effectLst/>
                        <a:latin typeface="Arial" charset="0"/>
                      </a:endParaRPr>
                    </a:p>
                  </a:txBody>
                  <a:tcPr marT="45711" marB="4571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B1348B3-1653-43EF-A490-1354D214F60B}" type="slidenum">
              <a:rPr lang="en-US" smtClean="0">
                <a:latin typeface="Arial Black" pitchFamily="34" charset="0"/>
              </a:rPr>
              <a:pPr eaLnBrk="1" hangingPunct="1"/>
              <a:t>16</a:t>
            </a:fld>
            <a:endParaRPr lang="en-US" smtClean="0">
              <a:latin typeface="Arial Black" pitchFamily="34" charset="0"/>
            </a:endParaRPr>
          </a:p>
        </p:txBody>
      </p:sp>
      <p:sp>
        <p:nvSpPr>
          <p:cNvPr id="19459" name="Rectangle 2"/>
          <p:cNvSpPr>
            <a:spLocks noGrp="1" noChangeArrowheads="1"/>
          </p:cNvSpPr>
          <p:nvPr>
            <p:ph type="title"/>
          </p:nvPr>
        </p:nvSpPr>
        <p:spPr>
          <a:xfrm>
            <a:off x="457200" y="228600"/>
            <a:ext cx="7753350" cy="914400"/>
          </a:xfrm>
        </p:spPr>
        <p:txBody>
          <a:bodyPr/>
          <a:lstStyle/>
          <a:p>
            <a:pPr eaLnBrk="1" hangingPunct="1"/>
            <a:r>
              <a:rPr lang="en-US" sz="3800" b="1" smtClean="0"/>
              <a:t>Lending in Assessment Area</a:t>
            </a:r>
            <a:br>
              <a:rPr lang="en-US" sz="3800" b="1" smtClean="0"/>
            </a:br>
            <a:r>
              <a:rPr lang="en-US" sz="2800" b="1" smtClean="0"/>
              <a:t>What to look for</a:t>
            </a:r>
          </a:p>
        </p:txBody>
      </p:sp>
      <p:sp>
        <p:nvSpPr>
          <p:cNvPr id="19460" name="Rectangle 3"/>
          <p:cNvSpPr>
            <a:spLocks noGrp="1" noChangeArrowheads="1"/>
          </p:cNvSpPr>
          <p:nvPr>
            <p:ph type="body" idx="1"/>
          </p:nvPr>
        </p:nvSpPr>
        <p:spPr/>
        <p:txBody>
          <a:bodyPr/>
          <a:lstStyle/>
          <a:p>
            <a:pPr eaLnBrk="1" hangingPunct="1"/>
            <a:endParaRPr lang="en-US" smtClean="0"/>
          </a:p>
          <a:p>
            <a:pPr eaLnBrk="1" hangingPunct="1"/>
            <a:r>
              <a:rPr lang="en-US" smtClean="0"/>
              <a:t>Majority of loans by number and dollar should be inside the assessment area</a:t>
            </a:r>
          </a:p>
          <a:p>
            <a:pPr eaLnBrk="1" hangingPunct="1"/>
            <a:r>
              <a:rPr lang="en-US" smtClean="0"/>
              <a:t>If not, be able to explain why</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3F95AE4-D778-4ABA-BF8A-B9CEFE99E32F}" type="slidenum">
              <a:rPr lang="en-US" smtClean="0">
                <a:latin typeface="Arial Black" pitchFamily="34" charset="0"/>
              </a:rPr>
              <a:pPr eaLnBrk="1" hangingPunct="1"/>
              <a:t>17</a:t>
            </a:fld>
            <a:endParaRPr lang="en-US" smtClean="0">
              <a:latin typeface="Arial Black" pitchFamily="34" charset="0"/>
            </a:endParaRPr>
          </a:p>
        </p:txBody>
      </p:sp>
      <p:sp>
        <p:nvSpPr>
          <p:cNvPr id="20483" name="Rectangle 2"/>
          <p:cNvSpPr>
            <a:spLocks noGrp="1" noChangeArrowheads="1"/>
          </p:cNvSpPr>
          <p:nvPr>
            <p:ph type="title"/>
          </p:nvPr>
        </p:nvSpPr>
        <p:spPr>
          <a:xfrm>
            <a:off x="381000" y="228600"/>
            <a:ext cx="7829550" cy="914400"/>
          </a:xfrm>
        </p:spPr>
        <p:txBody>
          <a:bodyPr/>
          <a:lstStyle/>
          <a:p>
            <a:pPr eaLnBrk="1" hangingPunct="1"/>
            <a:r>
              <a:rPr lang="en-US" sz="4000" b="1" smtClean="0"/>
              <a:t>Borrower Distribution</a:t>
            </a:r>
          </a:p>
        </p:txBody>
      </p:sp>
      <p:sp>
        <p:nvSpPr>
          <p:cNvPr id="26627" name="Rectangle 3"/>
          <p:cNvSpPr>
            <a:spLocks noGrp="1" noChangeArrowheads="1"/>
          </p:cNvSpPr>
          <p:nvPr>
            <p:ph type="body" idx="1"/>
          </p:nvPr>
        </p:nvSpPr>
        <p:spPr/>
        <p:txBody>
          <a:bodyPr/>
          <a:lstStyle/>
          <a:p>
            <a:pPr eaLnBrk="1" hangingPunct="1"/>
            <a:r>
              <a:rPr lang="en-US" sz="2800" smtClean="0"/>
              <a:t>Measures how well you have met credit needs for low- or moderate-income individuals and small businesses and farms</a:t>
            </a:r>
          </a:p>
          <a:p>
            <a:pPr eaLnBrk="1" hangingPunct="1"/>
            <a:r>
              <a:rPr lang="en-US" sz="2800" smtClean="0"/>
              <a:t>Most complex factor to analyze</a:t>
            </a:r>
          </a:p>
          <a:p>
            <a:pPr eaLnBrk="1" hangingPunct="1"/>
            <a:r>
              <a:rPr lang="en-US" sz="2800" smtClean="0"/>
              <a:t>Compare your performance to demographic information</a:t>
            </a:r>
          </a:p>
          <a:p>
            <a:pPr eaLnBrk="1" hangingPunct="1"/>
            <a:r>
              <a:rPr lang="en-US" sz="2800" smtClean="0"/>
              <a:t>Only look at loans in your assessment area</a:t>
            </a:r>
          </a:p>
          <a:p>
            <a:pPr eaLnBrk="1" hangingPunct="1"/>
            <a:r>
              <a:rPr lang="en-US" sz="2800" smtClean="0"/>
              <a:t>If you have more than one assessment area, analyze each separately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box(in)">
                                      <p:cBhvr>
                                        <p:cTn id="7" dur="500"/>
                                        <p:tgtEl>
                                          <p:spTgt spid="26627">
                                            <p:txEl>
                                              <p:pRg st="0" end="0"/>
                                            </p:txEl>
                                          </p:spTgt>
                                        </p:tgtEl>
                                      </p:cBhvr>
                                    </p:animEffect>
                                  </p:childTnLst>
                                </p:cTn>
                              </p:par>
                            </p:childTnLst>
                          </p:cTn>
                        </p:par>
                        <p:par>
                          <p:cTn id="8" fill="hold" nodeType="afterGroup">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26627">
                                            <p:txEl>
                                              <p:pRg st="1" end="1"/>
                                            </p:txEl>
                                          </p:spTgt>
                                        </p:tgtEl>
                                        <p:attrNameLst>
                                          <p:attrName>style.visibility</p:attrName>
                                        </p:attrNameLst>
                                      </p:cBhvr>
                                      <p:to>
                                        <p:strVal val="visible"/>
                                      </p:to>
                                    </p:set>
                                    <p:animEffect transition="in" filter="box(in)">
                                      <p:cBhvr>
                                        <p:cTn id="11" dur="500"/>
                                        <p:tgtEl>
                                          <p:spTgt spid="26627">
                                            <p:txEl>
                                              <p:pRg st="1" end="1"/>
                                            </p:txEl>
                                          </p:spTgt>
                                        </p:tgtEl>
                                      </p:cBhvr>
                                    </p:animEffect>
                                  </p:childTnLst>
                                </p:cTn>
                              </p:par>
                            </p:childTnLst>
                          </p:cTn>
                        </p:par>
                        <p:par>
                          <p:cTn id="12" fill="hold" nodeType="afterGroup">
                            <p:stCondLst>
                              <p:cond delay="1000"/>
                            </p:stCondLst>
                            <p:childTnLst>
                              <p:par>
                                <p:cTn id="13" presetID="4" presetClass="entr" presetSubtype="16" fill="hold" grpId="0" nodeType="afterEffect">
                                  <p:stCondLst>
                                    <p:cond delay="0"/>
                                  </p:stCondLst>
                                  <p:childTnLst>
                                    <p:set>
                                      <p:cBhvr>
                                        <p:cTn id="14" dur="1" fill="hold">
                                          <p:stCondLst>
                                            <p:cond delay="0"/>
                                          </p:stCondLst>
                                        </p:cTn>
                                        <p:tgtEl>
                                          <p:spTgt spid="26627">
                                            <p:txEl>
                                              <p:pRg st="2" end="2"/>
                                            </p:txEl>
                                          </p:spTgt>
                                        </p:tgtEl>
                                        <p:attrNameLst>
                                          <p:attrName>style.visibility</p:attrName>
                                        </p:attrNameLst>
                                      </p:cBhvr>
                                      <p:to>
                                        <p:strVal val="visible"/>
                                      </p:to>
                                    </p:set>
                                    <p:animEffect transition="in" filter="box(in)">
                                      <p:cBhvr>
                                        <p:cTn id="15" dur="500"/>
                                        <p:tgtEl>
                                          <p:spTgt spid="26627">
                                            <p:txEl>
                                              <p:pRg st="2" end="2"/>
                                            </p:txEl>
                                          </p:spTgt>
                                        </p:tgtEl>
                                      </p:cBhvr>
                                    </p:animEffect>
                                  </p:childTnLst>
                                </p:cTn>
                              </p:par>
                            </p:childTnLst>
                          </p:cTn>
                        </p:par>
                        <p:par>
                          <p:cTn id="16" fill="hold" nodeType="afterGroup">
                            <p:stCondLst>
                              <p:cond delay="1500"/>
                            </p:stCondLst>
                            <p:childTnLst>
                              <p:par>
                                <p:cTn id="17" presetID="4" presetClass="entr" presetSubtype="16" fill="hold" grpId="0" nodeType="afterEffect">
                                  <p:stCondLst>
                                    <p:cond delay="0"/>
                                  </p:stCondLst>
                                  <p:childTnLst>
                                    <p:set>
                                      <p:cBhvr>
                                        <p:cTn id="18" dur="1" fill="hold">
                                          <p:stCondLst>
                                            <p:cond delay="0"/>
                                          </p:stCondLst>
                                        </p:cTn>
                                        <p:tgtEl>
                                          <p:spTgt spid="26627">
                                            <p:txEl>
                                              <p:pRg st="3" end="3"/>
                                            </p:txEl>
                                          </p:spTgt>
                                        </p:tgtEl>
                                        <p:attrNameLst>
                                          <p:attrName>style.visibility</p:attrName>
                                        </p:attrNameLst>
                                      </p:cBhvr>
                                      <p:to>
                                        <p:strVal val="visible"/>
                                      </p:to>
                                    </p:set>
                                    <p:animEffect transition="in" filter="box(in)">
                                      <p:cBhvr>
                                        <p:cTn id="19" dur="500"/>
                                        <p:tgtEl>
                                          <p:spTgt spid="26627">
                                            <p:txEl>
                                              <p:pRg st="3" end="3"/>
                                            </p:txEl>
                                          </p:spTgt>
                                        </p:tgtEl>
                                      </p:cBhvr>
                                    </p:animEffect>
                                  </p:childTnLst>
                                </p:cTn>
                              </p:par>
                            </p:childTnLst>
                          </p:cTn>
                        </p:par>
                        <p:par>
                          <p:cTn id="20" fill="hold" nodeType="afterGroup">
                            <p:stCondLst>
                              <p:cond delay="2000"/>
                            </p:stCondLst>
                            <p:childTnLst>
                              <p:par>
                                <p:cTn id="21" presetID="4" presetClass="entr" presetSubtype="16" fill="hold" grpId="0" nodeType="afterEffect">
                                  <p:stCondLst>
                                    <p:cond delay="0"/>
                                  </p:stCondLst>
                                  <p:childTnLst>
                                    <p:set>
                                      <p:cBhvr>
                                        <p:cTn id="22" dur="1" fill="hold">
                                          <p:stCondLst>
                                            <p:cond delay="0"/>
                                          </p:stCondLst>
                                        </p:cTn>
                                        <p:tgtEl>
                                          <p:spTgt spid="26627">
                                            <p:txEl>
                                              <p:pRg st="4" end="4"/>
                                            </p:txEl>
                                          </p:spTgt>
                                        </p:tgtEl>
                                        <p:attrNameLst>
                                          <p:attrName>style.visibility</p:attrName>
                                        </p:attrNameLst>
                                      </p:cBhvr>
                                      <p:to>
                                        <p:strVal val="visible"/>
                                      </p:to>
                                    </p:set>
                                    <p:animEffect transition="in" filter="box(in)">
                                      <p:cBhvr>
                                        <p:cTn id="23" dur="500"/>
                                        <p:tgtEl>
                                          <p:spTgt spid="266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6666A8B-B00B-450C-93F3-42FBD57BB22F}" type="slidenum">
              <a:rPr lang="en-US" smtClean="0">
                <a:latin typeface="Arial Black" pitchFamily="34" charset="0"/>
              </a:rPr>
              <a:pPr eaLnBrk="1" hangingPunct="1"/>
              <a:t>18</a:t>
            </a:fld>
            <a:endParaRPr lang="en-US" smtClean="0">
              <a:latin typeface="Arial Black" pitchFamily="34" charset="0"/>
            </a:endParaRPr>
          </a:p>
        </p:txBody>
      </p:sp>
      <p:sp>
        <p:nvSpPr>
          <p:cNvPr id="21507" name="Rectangle 2"/>
          <p:cNvSpPr>
            <a:spLocks noGrp="1" noChangeArrowheads="1"/>
          </p:cNvSpPr>
          <p:nvPr>
            <p:ph type="title"/>
          </p:nvPr>
        </p:nvSpPr>
        <p:spPr>
          <a:xfrm>
            <a:off x="381000" y="228600"/>
            <a:ext cx="7829550" cy="914400"/>
          </a:xfrm>
        </p:spPr>
        <p:txBody>
          <a:bodyPr/>
          <a:lstStyle/>
          <a:p>
            <a:pPr eaLnBrk="1" hangingPunct="1"/>
            <a:r>
              <a:rPr lang="en-US" sz="3800" b="1" smtClean="0"/>
              <a:t>Borrower Distribution</a:t>
            </a:r>
            <a:br>
              <a:rPr lang="en-US" sz="3800" b="1" smtClean="0"/>
            </a:br>
            <a:r>
              <a:rPr lang="en-US" sz="2800" b="1" smtClean="0"/>
              <a:t>What do you need for your data?</a:t>
            </a:r>
          </a:p>
        </p:txBody>
      </p:sp>
      <p:sp>
        <p:nvSpPr>
          <p:cNvPr id="21508" name="Rectangle 3"/>
          <p:cNvSpPr>
            <a:spLocks noGrp="1" noChangeArrowheads="1"/>
          </p:cNvSpPr>
          <p:nvPr>
            <p:ph type="body" idx="1"/>
          </p:nvPr>
        </p:nvSpPr>
        <p:spPr>
          <a:xfrm>
            <a:off x="533400" y="1447800"/>
            <a:ext cx="8001000" cy="4572000"/>
          </a:xfrm>
        </p:spPr>
        <p:txBody>
          <a:bodyPr/>
          <a:lstStyle/>
          <a:p>
            <a:pPr eaLnBrk="1" hangingPunct="1"/>
            <a:r>
              <a:rPr lang="en-US" smtClean="0"/>
              <a:t>Individuals </a:t>
            </a:r>
          </a:p>
          <a:p>
            <a:pPr lvl="1" eaLnBrk="1" hangingPunct="1"/>
            <a:r>
              <a:rPr lang="en-US" smtClean="0"/>
              <a:t>Income used for credit decision</a:t>
            </a:r>
          </a:p>
          <a:p>
            <a:pPr lvl="1" eaLnBrk="1" hangingPunct="1"/>
            <a:r>
              <a:rPr lang="en-US" smtClean="0"/>
              <a:t>Determine income category for each using HUD Updated MFI for year loan originated</a:t>
            </a:r>
          </a:p>
          <a:p>
            <a:pPr lvl="2" eaLnBrk="1" hangingPunct="1">
              <a:buFont typeface="Wingdings" pitchFamily="2" charset="2"/>
              <a:buNone/>
            </a:pPr>
            <a:r>
              <a:rPr lang="en-US" smtClean="0">
                <a:solidFill>
                  <a:srgbClr val="CC9900"/>
                </a:solidFill>
              </a:rPr>
              <a:t>HUD UPDATED MFI </a:t>
            </a:r>
            <a:r>
              <a:rPr lang="en-US" sz="2000" smtClean="0"/>
              <a:t>http://www.ffiec.gov/cra/censusproducts.htm#censusdata</a:t>
            </a:r>
          </a:p>
          <a:p>
            <a:pPr eaLnBrk="1" hangingPunct="1"/>
            <a:r>
              <a:rPr lang="en-US" smtClean="0"/>
              <a:t>Commercial/Farm – Gross annual revenues</a:t>
            </a:r>
          </a:p>
          <a:p>
            <a:pPr lvl="1" eaLnBrk="1" hangingPunct="1"/>
            <a:r>
              <a:rPr lang="en-US" smtClean="0"/>
              <a:t>Income used for credit decision</a:t>
            </a:r>
          </a:p>
          <a:p>
            <a:pPr lvl="1" eaLnBrk="1" hangingPunct="1"/>
            <a:r>
              <a:rPr lang="en-US" smtClean="0"/>
              <a:t>Determine if small business or small farm</a:t>
            </a:r>
          </a:p>
          <a:p>
            <a:pPr eaLnBrk="1" hangingPunct="1">
              <a:buFont typeface="Wingdings" pitchFamily="2" charset="2"/>
              <a:buNone/>
            </a:pPr>
            <a:endParaRPr lang="en-US" smtClean="0"/>
          </a:p>
        </p:txBody>
      </p:sp>
      <p:pic>
        <p:nvPicPr>
          <p:cNvPr id="21509" name="Picture 4" descr="MCj0431527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36576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D6487D0-CA9E-4B01-BA50-4C65B4950467}" type="slidenum">
              <a:rPr lang="en-US" smtClean="0">
                <a:latin typeface="Arial Black" pitchFamily="34" charset="0"/>
              </a:rPr>
              <a:pPr eaLnBrk="1" hangingPunct="1"/>
              <a:t>19</a:t>
            </a:fld>
            <a:endParaRPr lang="en-US" smtClean="0">
              <a:latin typeface="Arial Black" pitchFamily="34" charset="0"/>
            </a:endParaRPr>
          </a:p>
        </p:txBody>
      </p:sp>
      <p:sp>
        <p:nvSpPr>
          <p:cNvPr id="22531" name="Rectangle 4"/>
          <p:cNvSpPr>
            <a:spLocks noGrp="1" noChangeArrowheads="1"/>
          </p:cNvSpPr>
          <p:nvPr>
            <p:ph type="title"/>
          </p:nvPr>
        </p:nvSpPr>
        <p:spPr>
          <a:xfrm>
            <a:off x="381000" y="228600"/>
            <a:ext cx="7829550" cy="914400"/>
          </a:xfrm>
        </p:spPr>
        <p:txBody>
          <a:bodyPr/>
          <a:lstStyle/>
          <a:p>
            <a:pPr eaLnBrk="1" hangingPunct="1"/>
            <a:r>
              <a:rPr lang="en-US" sz="3800" b="1" smtClean="0"/>
              <a:t>Borrower Distribution</a:t>
            </a:r>
            <a:br>
              <a:rPr lang="en-US" sz="3800" b="1" smtClean="0"/>
            </a:br>
            <a:r>
              <a:rPr lang="en-US" sz="2800" b="1" smtClean="0"/>
              <a:t>What do you need for your data? </a:t>
            </a:r>
          </a:p>
        </p:txBody>
      </p:sp>
      <p:sp>
        <p:nvSpPr>
          <p:cNvPr id="22532" name="Rectangle 5"/>
          <p:cNvSpPr>
            <a:spLocks noChangeArrowheads="1"/>
          </p:cNvSpPr>
          <p:nvPr/>
        </p:nvSpPr>
        <p:spPr bwMode="auto">
          <a:xfrm>
            <a:off x="533400" y="1600200"/>
            <a:ext cx="7958138"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hlink"/>
              </a:buClr>
              <a:buSzPct val="80000"/>
              <a:buFont typeface="Wingdings" pitchFamily="2" charset="2"/>
              <a:buChar char="l"/>
            </a:pPr>
            <a:r>
              <a:rPr lang="en-US" sz="4400"/>
              <a:t>Income Levels for Individuals</a:t>
            </a:r>
          </a:p>
          <a:p>
            <a:pPr marL="742950" lvl="1" indent="-285750">
              <a:spcBef>
                <a:spcPct val="20000"/>
              </a:spcBef>
              <a:buClr>
                <a:schemeClr val="accent1"/>
              </a:buClr>
              <a:buSzPct val="70000"/>
              <a:buFont typeface="Wingdings" pitchFamily="2" charset="2"/>
              <a:buChar char="l"/>
            </a:pPr>
            <a:r>
              <a:rPr lang="en-US" sz="2800"/>
              <a:t>Low-income &lt; 50% </a:t>
            </a:r>
          </a:p>
          <a:p>
            <a:pPr marL="742950" lvl="1" indent="-285750">
              <a:spcBef>
                <a:spcPct val="20000"/>
              </a:spcBef>
              <a:buClr>
                <a:schemeClr val="accent1"/>
              </a:buClr>
              <a:buSzPct val="70000"/>
              <a:buFont typeface="Wingdings" pitchFamily="2" charset="2"/>
              <a:buChar char="l"/>
            </a:pPr>
            <a:r>
              <a:rPr lang="en-US" sz="2800"/>
              <a:t>Moderate-income 50% to &lt; 80% </a:t>
            </a:r>
          </a:p>
          <a:p>
            <a:pPr marL="742950" lvl="1" indent="-285750">
              <a:spcBef>
                <a:spcPct val="20000"/>
              </a:spcBef>
              <a:buClr>
                <a:schemeClr val="accent1"/>
              </a:buClr>
              <a:buSzPct val="70000"/>
              <a:buFont typeface="Wingdings" pitchFamily="2" charset="2"/>
              <a:buChar char="l"/>
            </a:pPr>
            <a:r>
              <a:rPr lang="en-US" sz="2800"/>
              <a:t>Middle-income 80% to &lt; 120% </a:t>
            </a:r>
          </a:p>
          <a:p>
            <a:pPr marL="742950" lvl="1" indent="-285750">
              <a:spcBef>
                <a:spcPct val="20000"/>
              </a:spcBef>
              <a:buClr>
                <a:schemeClr val="accent1"/>
              </a:buClr>
              <a:buSzPct val="70000"/>
              <a:buFont typeface="Wingdings" pitchFamily="2" charset="2"/>
              <a:buChar char="l"/>
            </a:pPr>
            <a:r>
              <a:rPr lang="en-US" sz="2800"/>
              <a:t>Upper-income 120% and higher</a:t>
            </a:r>
          </a:p>
          <a:p>
            <a:pPr marL="342900" indent="-342900">
              <a:spcBef>
                <a:spcPct val="20000"/>
              </a:spcBef>
              <a:buClr>
                <a:schemeClr val="hlink"/>
              </a:buClr>
              <a:buSzPct val="80000"/>
              <a:buFont typeface="Wingdings" pitchFamily="2" charset="2"/>
              <a:buChar char="l"/>
            </a:pPr>
            <a:r>
              <a:rPr lang="en-US" sz="3600"/>
              <a:t>Business/Farm Sizes</a:t>
            </a:r>
          </a:p>
          <a:p>
            <a:pPr marL="742950" lvl="1" indent="-285750">
              <a:spcBef>
                <a:spcPct val="20000"/>
              </a:spcBef>
              <a:buClr>
                <a:schemeClr val="accent1"/>
              </a:buClr>
              <a:buSzPct val="70000"/>
              <a:buFont typeface="Wingdings" pitchFamily="2" charset="2"/>
              <a:buChar char="l"/>
            </a:pPr>
            <a:r>
              <a:rPr lang="en-US" sz="2800"/>
              <a:t>Gross Annual Revenues of less or equal to $1 million = small business/farm</a:t>
            </a:r>
          </a:p>
        </p:txBody>
      </p:sp>
      <p:pic>
        <p:nvPicPr>
          <p:cNvPr id="22533" name="Picture 6" descr="MCj0431527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304800"/>
            <a:ext cx="1600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7E5E592-7FB6-4B79-B729-2456ADED5659}" type="slidenum">
              <a:rPr lang="en-US" smtClean="0">
                <a:latin typeface="Arial Black" pitchFamily="34" charset="0"/>
              </a:rPr>
              <a:pPr eaLnBrk="1" hangingPunct="1"/>
              <a:t>2</a:t>
            </a:fld>
            <a:endParaRPr lang="en-US" smtClean="0">
              <a:latin typeface="Arial Black" pitchFamily="34" charset="0"/>
            </a:endParaRPr>
          </a:p>
        </p:txBody>
      </p:sp>
      <p:sp>
        <p:nvSpPr>
          <p:cNvPr id="7170" name="Rectangle 2"/>
          <p:cNvSpPr>
            <a:spLocks noGrp="1" noChangeArrowheads="1"/>
          </p:cNvSpPr>
          <p:nvPr>
            <p:ph type="title"/>
          </p:nvPr>
        </p:nvSpPr>
        <p:spPr>
          <a:xfrm>
            <a:off x="381000" y="228600"/>
            <a:ext cx="7829550" cy="914400"/>
          </a:xfrm>
        </p:spPr>
        <p:txBody>
          <a:bodyPr/>
          <a:lstStyle/>
          <a:p>
            <a:pPr eaLnBrk="1" hangingPunct="1"/>
            <a:r>
              <a:rPr lang="en-US" sz="4000" b="1" smtClean="0"/>
              <a:t>Objectives</a:t>
            </a:r>
          </a:p>
        </p:txBody>
      </p:sp>
      <p:sp>
        <p:nvSpPr>
          <p:cNvPr id="7171" name="Rectangle 3"/>
          <p:cNvSpPr>
            <a:spLocks noGrp="1" noChangeArrowheads="1"/>
          </p:cNvSpPr>
          <p:nvPr>
            <p:ph type="body" idx="1"/>
          </p:nvPr>
        </p:nvSpPr>
        <p:spPr/>
        <p:txBody>
          <a:bodyPr/>
          <a:lstStyle/>
          <a:p>
            <a:pPr eaLnBrk="1" hangingPunct="1"/>
            <a:r>
              <a:rPr lang="en-US" smtClean="0"/>
              <a:t>Provide you with some tools and information to help you “dig into” your bank’s performance</a:t>
            </a:r>
          </a:p>
        </p:txBody>
      </p:sp>
      <p:pic>
        <p:nvPicPr>
          <p:cNvPr id="4101" name="Picture 5" descr="MCj0404325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2819400"/>
            <a:ext cx="2741613" cy="3276600"/>
          </a:xfrm>
          <a:prstGeom prst="rect">
            <a:avLst/>
          </a:prstGeom>
          <a:noFill/>
          <a:ln w="53975">
            <a:solidFill>
              <a:srgbClr val="008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2000"/>
                                        <p:tgtEl>
                                          <p:spTgt spid="7170"/>
                                        </p:tgtEl>
                                      </p:cBhvr>
                                    </p:animEffect>
                                  </p:childTnLst>
                                </p:cTn>
                              </p:par>
                            </p:childTnLst>
                          </p:cTn>
                        </p:par>
                        <p:par>
                          <p:cTn id="8" fill="hold" nodeType="afterGroup">
                            <p:stCondLst>
                              <p:cond delay="2000"/>
                            </p:stCondLst>
                            <p:childTnLst>
                              <p:par>
                                <p:cTn id="9" presetID="4" presetClass="entr" presetSubtype="16" fill="hold" grpId="0" nodeType="afterEffect">
                                  <p:stCondLst>
                                    <p:cond delay="0"/>
                                  </p:stCondLst>
                                  <p:childTnLst>
                                    <p:set>
                                      <p:cBhvr>
                                        <p:cTn id="10" dur="1" fill="hold">
                                          <p:stCondLst>
                                            <p:cond delay="0"/>
                                          </p:stCondLst>
                                        </p:cTn>
                                        <p:tgtEl>
                                          <p:spTgt spid="7171">
                                            <p:txEl>
                                              <p:pRg st="0" end="0"/>
                                            </p:txEl>
                                          </p:spTgt>
                                        </p:tgtEl>
                                        <p:attrNameLst>
                                          <p:attrName>style.visibility</p:attrName>
                                        </p:attrNameLst>
                                      </p:cBhvr>
                                      <p:to>
                                        <p:strVal val="visible"/>
                                      </p:to>
                                    </p:set>
                                    <p:animEffect transition="in" filter="box(in)">
                                      <p:cBhvr>
                                        <p:cTn id="11" dur="500"/>
                                        <p:tgtEl>
                                          <p:spTgt spid="71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21AF70F-B98A-4B6D-91EC-6171D09F4340}" type="slidenum">
              <a:rPr lang="en-US" smtClean="0">
                <a:latin typeface="Arial Black" pitchFamily="34" charset="0"/>
              </a:rPr>
              <a:pPr eaLnBrk="1" hangingPunct="1"/>
              <a:t>20</a:t>
            </a:fld>
            <a:endParaRPr lang="en-US" smtClean="0">
              <a:latin typeface="Arial Black" pitchFamily="34" charset="0"/>
            </a:endParaRPr>
          </a:p>
        </p:txBody>
      </p:sp>
      <p:sp>
        <p:nvSpPr>
          <p:cNvPr id="23555" name="Rectangle 4"/>
          <p:cNvSpPr>
            <a:spLocks noGrp="1" noChangeArrowheads="1"/>
          </p:cNvSpPr>
          <p:nvPr>
            <p:ph type="title"/>
          </p:nvPr>
        </p:nvSpPr>
        <p:spPr>
          <a:xfrm>
            <a:off x="381000" y="228600"/>
            <a:ext cx="7829550" cy="914400"/>
          </a:xfrm>
        </p:spPr>
        <p:txBody>
          <a:bodyPr/>
          <a:lstStyle/>
          <a:p>
            <a:pPr eaLnBrk="1" hangingPunct="1"/>
            <a:r>
              <a:rPr lang="en-US" sz="3800" b="1" smtClean="0"/>
              <a:t>Borrower Distribution</a:t>
            </a:r>
            <a:br>
              <a:rPr lang="en-US" sz="3800" b="1" smtClean="0"/>
            </a:br>
            <a:r>
              <a:rPr lang="en-US" sz="2800" b="1" smtClean="0"/>
              <a:t>What do you compare your data with?</a:t>
            </a:r>
          </a:p>
        </p:txBody>
      </p:sp>
      <p:pic>
        <p:nvPicPr>
          <p:cNvPr id="23556" name="Picture 6" descr="MCj0431527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304800"/>
            <a:ext cx="1600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7" name="Rectangle 8"/>
          <p:cNvSpPr>
            <a:spLocks noChangeArrowheads="1"/>
          </p:cNvSpPr>
          <p:nvPr/>
        </p:nvSpPr>
        <p:spPr bwMode="auto">
          <a:xfrm>
            <a:off x="228600" y="1676400"/>
            <a:ext cx="7958138"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hlink"/>
              </a:buClr>
              <a:buSzPct val="80000"/>
              <a:buFont typeface="Wingdings" pitchFamily="2" charset="2"/>
              <a:buChar char="l"/>
            </a:pPr>
            <a:endParaRPr lang="en-US" sz="3200"/>
          </a:p>
        </p:txBody>
      </p:sp>
      <p:graphicFrame>
        <p:nvGraphicFramePr>
          <p:cNvPr id="23586" name="Group 34"/>
          <p:cNvGraphicFramePr>
            <a:graphicFrameLocks noGrp="1"/>
          </p:cNvGraphicFramePr>
          <p:nvPr>
            <p:ph idx="1"/>
          </p:nvPr>
        </p:nvGraphicFramePr>
        <p:xfrm>
          <a:off x="533400" y="1828800"/>
          <a:ext cx="8001000" cy="3022283"/>
        </p:xfrm>
        <a:graphic>
          <a:graphicData uri="http://schemas.openxmlformats.org/drawingml/2006/table">
            <a:tbl>
              <a:tblPr/>
              <a:tblGrid>
                <a:gridCol w="1951038"/>
                <a:gridCol w="3467100"/>
                <a:gridCol w="2582862"/>
              </a:tblGrid>
              <a:tr h="6842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Loan Type</a:t>
                      </a:r>
                      <a:endParaRPr kumimoji="0" lang="en-US"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Comparables</a:t>
                      </a:r>
                      <a:endParaRPr kumimoji="0" lang="en-US"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Comparator Data Source</a:t>
                      </a:r>
                      <a:endParaRPr kumimoji="0" lang="en-US"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r h="4540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Residential RE</a:t>
                      </a:r>
                      <a:endParaRPr kumimoji="0" lang="en-US" sz="20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Families</a:t>
                      </a:r>
                      <a:endParaRPr kumimoji="0" lang="en-US" sz="20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US Census</a:t>
                      </a:r>
                      <a:endParaRPr kumimoji="0" lang="en-US" sz="20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5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Consumer</a:t>
                      </a:r>
                      <a:endParaRPr kumimoji="0" lang="en-US" sz="20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Households</a:t>
                      </a:r>
                      <a:endParaRPr kumimoji="0" lang="en-US" sz="20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US Census</a:t>
                      </a:r>
                      <a:endParaRPr kumimoji="0" lang="en-US" sz="20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84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Commercial</a:t>
                      </a:r>
                      <a:endParaRPr kumimoji="0" lang="en-US" sz="20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 of AA businesses with revenues of $1 million or less</a:t>
                      </a:r>
                      <a:endParaRPr kumimoji="0" lang="en-US" sz="20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Dun and Bradstreet</a:t>
                      </a:r>
                      <a:endParaRPr kumimoji="0" lang="en-US" sz="20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84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Farm</a:t>
                      </a:r>
                      <a:endParaRPr kumimoji="0" lang="en-US" sz="20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 of AA Farms with revenues of $1 million or less</a:t>
                      </a:r>
                      <a:endParaRPr kumimoji="0" lang="en-US" sz="20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Dun and Bradstreet</a:t>
                      </a:r>
                      <a:endParaRPr kumimoji="0" lang="en-US" sz="20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3584" name="TextBox 6"/>
          <p:cNvSpPr txBox="1">
            <a:spLocks noChangeArrowheads="1"/>
          </p:cNvSpPr>
          <p:nvPr/>
        </p:nvSpPr>
        <p:spPr bwMode="auto">
          <a:xfrm>
            <a:off x="762000" y="5181600"/>
            <a:ext cx="7467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400"/>
              <a:t>If HMDA or CRA reporter, also refer to aggregate data as a comparator (FFIEC website)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C9F4BA4-7C90-435C-816D-8C09240767EF}" type="slidenum">
              <a:rPr lang="en-US" smtClean="0">
                <a:latin typeface="Arial Black" pitchFamily="34" charset="0"/>
              </a:rPr>
              <a:pPr eaLnBrk="1" hangingPunct="1"/>
              <a:t>21</a:t>
            </a:fld>
            <a:endParaRPr lang="en-US" smtClean="0">
              <a:latin typeface="Arial Black" pitchFamily="34" charset="0"/>
            </a:endParaRPr>
          </a:p>
        </p:txBody>
      </p:sp>
      <p:sp>
        <p:nvSpPr>
          <p:cNvPr id="25603" name="Rectangle 4"/>
          <p:cNvSpPr>
            <a:spLocks noGrp="1" noChangeArrowheads="1"/>
          </p:cNvSpPr>
          <p:nvPr>
            <p:ph type="title"/>
          </p:nvPr>
        </p:nvSpPr>
        <p:spPr>
          <a:xfrm>
            <a:off x="381000" y="228600"/>
            <a:ext cx="7829550" cy="914400"/>
          </a:xfrm>
        </p:spPr>
        <p:txBody>
          <a:bodyPr/>
          <a:lstStyle/>
          <a:p>
            <a:pPr eaLnBrk="1" hangingPunct="1"/>
            <a:r>
              <a:rPr lang="en-US" sz="3800" b="1" smtClean="0"/>
              <a:t>Borrower Distribution</a:t>
            </a:r>
            <a:br>
              <a:rPr lang="en-US" sz="3800" b="1" smtClean="0"/>
            </a:br>
            <a:r>
              <a:rPr lang="en-US" sz="2800" b="1" smtClean="0"/>
              <a:t>What to look for</a:t>
            </a:r>
          </a:p>
        </p:txBody>
      </p:sp>
      <p:sp>
        <p:nvSpPr>
          <p:cNvPr id="25604" name="Rectangle 12"/>
          <p:cNvSpPr>
            <a:spLocks noGrp="1" noChangeArrowheads="1"/>
          </p:cNvSpPr>
          <p:nvPr>
            <p:ph type="body" idx="1"/>
          </p:nvPr>
        </p:nvSpPr>
        <p:spPr/>
        <p:txBody>
          <a:bodyPr/>
          <a:lstStyle/>
          <a:p>
            <a:pPr eaLnBrk="1" hangingPunct="1"/>
            <a:endParaRPr lang="en-US" smtClean="0"/>
          </a:p>
          <a:p>
            <a:pPr eaLnBrk="1" hangingPunct="1"/>
            <a:r>
              <a:rPr lang="en-US" smtClean="0"/>
              <a:t>Focus is on originations to LMI borrowers and small businesses and farms</a:t>
            </a:r>
          </a:p>
          <a:p>
            <a:pPr eaLnBrk="1" hangingPunct="1"/>
            <a:r>
              <a:rPr lang="en-US" smtClean="0"/>
              <a:t>Loan originations should mirror or exceed demographic figures</a:t>
            </a:r>
          </a:p>
          <a:p>
            <a:pPr eaLnBrk="1" hangingPunct="1"/>
            <a:r>
              <a:rPr lang="en-US" smtClean="0"/>
              <a:t>If gaps are noted, be able to explain why</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B5791D8-C544-4F38-97E8-458379A3D27F}" type="slidenum">
              <a:rPr lang="en-US" smtClean="0">
                <a:latin typeface="Arial Black" pitchFamily="34" charset="0"/>
              </a:rPr>
              <a:pPr eaLnBrk="1" hangingPunct="1"/>
              <a:t>22</a:t>
            </a:fld>
            <a:endParaRPr lang="en-US" smtClean="0">
              <a:latin typeface="Arial Black" pitchFamily="34" charset="0"/>
            </a:endParaRPr>
          </a:p>
        </p:txBody>
      </p:sp>
      <p:sp>
        <p:nvSpPr>
          <p:cNvPr id="26627" name="Rectangle 2"/>
          <p:cNvSpPr>
            <a:spLocks noGrp="1" noChangeArrowheads="1"/>
          </p:cNvSpPr>
          <p:nvPr>
            <p:ph type="title"/>
          </p:nvPr>
        </p:nvSpPr>
        <p:spPr>
          <a:xfrm>
            <a:off x="381000" y="228600"/>
            <a:ext cx="7829550" cy="914400"/>
          </a:xfrm>
        </p:spPr>
        <p:txBody>
          <a:bodyPr/>
          <a:lstStyle/>
          <a:p>
            <a:pPr eaLnBrk="1" hangingPunct="1"/>
            <a:r>
              <a:rPr lang="en-US" sz="4000" b="1" smtClean="0"/>
              <a:t>Geographic Distribution</a:t>
            </a:r>
          </a:p>
        </p:txBody>
      </p:sp>
      <p:sp>
        <p:nvSpPr>
          <p:cNvPr id="40963" name="Rectangle 3"/>
          <p:cNvSpPr>
            <a:spLocks noGrp="1" noChangeArrowheads="1"/>
          </p:cNvSpPr>
          <p:nvPr>
            <p:ph type="body" idx="1"/>
          </p:nvPr>
        </p:nvSpPr>
        <p:spPr/>
        <p:txBody>
          <a:bodyPr/>
          <a:lstStyle/>
          <a:p>
            <a:pPr eaLnBrk="1" hangingPunct="1"/>
            <a:r>
              <a:rPr lang="en-US" smtClean="0"/>
              <a:t>Measures how well loans are distributed throughout your assessment area and among tracts of varying income levels</a:t>
            </a:r>
          </a:p>
          <a:p>
            <a:pPr eaLnBrk="1" hangingPunct="1"/>
            <a:r>
              <a:rPr lang="en-US" smtClean="0"/>
              <a:t>Only look at loans within the assessment area</a:t>
            </a:r>
          </a:p>
          <a:p>
            <a:pPr eaLnBrk="1" hangingPunct="1"/>
            <a:r>
              <a:rPr lang="en-US" smtClean="0"/>
              <a:t>Compare your lending to demographic information at the tract level</a:t>
            </a:r>
          </a:p>
          <a:p>
            <a:pPr eaLnBrk="1" hangingPunct="1"/>
            <a:r>
              <a:rPr lang="en-US" smtClean="0"/>
              <a:t>If you have more than one assessment area, analyze each separately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checkerboard(across)">
                                      <p:cBhvr>
                                        <p:cTn id="7" dur="500"/>
                                        <p:tgtEl>
                                          <p:spTgt spid="40963">
                                            <p:txEl>
                                              <p:pRg st="0" end="0"/>
                                            </p:txEl>
                                          </p:spTgt>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40963">
                                            <p:txEl>
                                              <p:pRg st="1" end="1"/>
                                            </p:txEl>
                                          </p:spTgt>
                                        </p:tgtEl>
                                        <p:attrNameLst>
                                          <p:attrName>style.visibility</p:attrName>
                                        </p:attrNameLst>
                                      </p:cBhvr>
                                      <p:to>
                                        <p:strVal val="visible"/>
                                      </p:to>
                                    </p:set>
                                    <p:animEffect transition="in" filter="checkerboard(across)">
                                      <p:cBhvr>
                                        <p:cTn id="11" dur="500"/>
                                        <p:tgtEl>
                                          <p:spTgt spid="40963">
                                            <p:txEl>
                                              <p:pRg st="1" end="1"/>
                                            </p:txEl>
                                          </p:spTgt>
                                        </p:tgtEl>
                                      </p:cBhvr>
                                    </p:animEffect>
                                  </p:childTnLst>
                                </p:cTn>
                              </p:par>
                            </p:childTnLst>
                          </p:cTn>
                        </p:par>
                        <p:par>
                          <p:cTn id="12" fill="hold" nodeType="afterGroup">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40963">
                                            <p:txEl>
                                              <p:pRg st="2" end="2"/>
                                            </p:txEl>
                                          </p:spTgt>
                                        </p:tgtEl>
                                        <p:attrNameLst>
                                          <p:attrName>style.visibility</p:attrName>
                                        </p:attrNameLst>
                                      </p:cBhvr>
                                      <p:to>
                                        <p:strVal val="visible"/>
                                      </p:to>
                                    </p:set>
                                    <p:animEffect transition="in" filter="checkerboard(across)">
                                      <p:cBhvr>
                                        <p:cTn id="15" dur="500"/>
                                        <p:tgtEl>
                                          <p:spTgt spid="40963">
                                            <p:txEl>
                                              <p:pRg st="2" end="2"/>
                                            </p:txEl>
                                          </p:spTgt>
                                        </p:tgtEl>
                                      </p:cBhvr>
                                    </p:animEffect>
                                  </p:childTnLst>
                                </p:cTn>
                              </p:par>
                            </p:childTnLst>
                          </p:cTn>
                        </p:par>
                        <p:par>
                          <p:cTn id="16" fill="hold" nodeType="afterGroup">
                            <p:stCondLst>
                              <p:cond delay="1500"/>
                            </p:stCondLst>
                            <p:childTnLst>
                              <p:par>
                                <p:cTn id="17" presetID="5" presetClass="entr" presetSubtype="10" fill="hold" grpId="0" nodeType="afterEffect">
                                  <p:stCondLst>
                                    <p:cond delay="0"/>
                                  </p:stCondLst>
                                  <p:childTnLst>
                                    <p:set>
                                      <p:cBhvr>
                                        <p:cTn id="18" dur="1" fill="hold">
                                          <p:stCondLst>
                                            <p:cond delay="0"/>
                                          </p:stCondLst>
                                        </p:cTn>
                                        <p:tgtEl>
                                          <p:spTgt spid="40963">
                                            <p:txEl>
                                              <p:pRg st="3" end="3"/>
                                            </p:txEl>
                                          </p:spTgt>
                                        </p:tgtEl>
                                        <p:attrNameLst>
                                          <p:attrName>style.visibility</p:attrName>
                                        </p:attrNameLst>
                                      </p:cBhvr>
                                      <p:to>
                                        <p:strVal val="visible"/>
                                      </p:to>
                                    </p:set>
                                    <p:animEffect transition="in" filter="checkerboard(across)">
                                      <p:cBhvr>
                                        <p:cTn id="19" dur="500"/>
                                        <p:tgtEl>
                                          <p:spTgt spid="409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9092636-DB8E-4969-B9A3-09EFAC65972A}" type="slidenum">
              <a:rPr lang="en-US" smtClean="0">
                <a:latin typeface="Arial Black" pitchFamily="34" charset="0"/>
              </a:rPr>
              <a:pPr eaLnBrk="1" hangingPunct="1"/>
              <a:t>23</a:t>
            </a:fld>
            <a:endParaRPr lang="en-US" smtClean="0">
              <a:latin typeface="Arial Black" pitchFamily="34" charset="0"/>
            </a:endParaRPr>
          </a:p>
        </p:txBody>
      </p:sp>
      <p:sp>
        <p:nvSpPr>
          <p:cNvPr id="27651" name="Rectangle 2"/>
          <p:cNvSpPr>
            <a:spLocks noGrp="1" noChangeArrowheads="1"/>
          </p:cNvSpPr>
          <p:nvPr>
            <p:ph type="title"/>
          </p:nvPr>
        </p:nvSpPr>
        <p:spPr>
          <a:xfrm>
            <a:off x="457200" y="228600"/>
            <a:ext cx="7753350" cy="914400"/>
          </a:xfrm>
        </p:spPr>
        <p:txBody>
          <a:bodyPr/>
          <a:lstStyle/>
          <a:p>
            <a:pPr eaLnBrk="1" hangingPunct="1"/>
            <a:r>
              <a:rPr lang="en-US" sz="3800" b="1" smtClean="0"/>
              <a:t>Geographic Distribution</a:t>
            </a:r>
            <a:br>
              <a:rPr lang="en-US" sz="3800" b="1" smtClean="0"/>
            </a:br>
            <a:r>
              <a:rPr lang="en-US" sz="3800" b="1" smtClean="0"/>
              <a:t>What do you need for your data?</a:t>
            </a:r>
          </a:p>
        </p:txBody>
      </p:sp>
      <p:sp>
        <p:nvSpPr>
          <p:cNvPr id="47107" name="Rectangle 3"/>
          <p:cNvSpPr>
            <a:spLocks noGrp="1" noChangeArrowheads="1"/>
          </p:cNvSpPr>
          <p:nvPr>
            <p:ph type="body" idx="1"/>
          </p:nvPr>
        </p:nvSpPr>
        <p:spPr/>
        <p:txBody>
          <a:bodyPr/>
          <a:lstStyle/>
          <a:p>
            <a:pPr eaLnBrk="1" hangingPunct="1">
              <a:defRPr/>
            </a:pPr>
            <a:r>
              <a:rPr lang="en-US" dirty="0"/>
              <a:t>Geocode your loans in the assessment area</a:t>
            </a:r>
          </a:p>
          <a:p>
            <a:pPr eaLnBrk="1" hangingPunct="1">
              <a:defRPr/>
            </a:pPr>
            <a:r>
              <a:rPr lang="en-US" dirty="0"/>
              <a:t>Determine income-levels for each census </a:t>
            </a:r>
            <a:r>
              <a:rPr lang="en-US" dirty="0" smtClean="0"/>
              <a:t>tract - </a:t>
            </a:r>
            <a:r>
              <a:rPr lang="en-US" dirty="0"/>
              <a:t>you can use </a:t>
            </a:r>
            <a:r>
              <a:rPr lang="en-US" dirty="0" smtClean="0"/>
              <a:t>the </a:t>
            </a:r>
            <a:r>
              <a:rPr lang="en-US" dirty="0"/>
              <a:t>Census </a:t>
            </a:r>
            <a:r>
              <a:rPr lang="en-US" dirty="0" smtClean="0"/>
              <a:t>information on the </a:t>
            </a:r>
            <a:r>
              <a:rPr lang="en-US" dirty="0"/>
              <a:t>FFIEC </a:t>
            </a:r>
            <a:r>
              <a:rPr lang="en-US" dirty="0" smtClean="0"/>
              <a:t>website</a:t>
            </a:r>
            <a:endParaRPr lang="en-US" dirty="0"/>
          </a:p>
          <a:p>
            <a:pPr lvl="1" eaLnBrk="1" hangingPunct="1">
              <a:buFont typeface="Wingdings" pitchFamily="2" charset="2"/>
              <a:buNone/>
              <a:defRPr/>
            </a:pPr>
            <a:r>
              <a:rPr lang="en-US" dirty="0" smtClean="0">
                <a:solidFill>
                  <a:srgbClr val="CC9900"/>
                </a:solidFill>
              </a:rPr>
              <a:t>FFIEC Census Reports </a:t>
            </a:r>
            <a:r>
              <a:rPr lang="en-US" sz="2000" dirty="0" smtClean="0"/>
              <a:t>http://www.ffiec.gov/webcensus/default.aspx</a:t>
            </a:r>
          </a:p>
          <a:p>
            <a:pPr marL="342900" lvl="1" indent="-342900" eaLnBrk="1" hangingPunct="1">
              <a:buClr>
                <a:schemeClr val="hlink"/>
              </a:buClr>
              <a:buSzPct val="80000"/>
              <a:buFont typeface="Wingdings" pitchFamily="2" charset="2"/>
              <a:buNone/>
              <a:defRPr/>
            </a:pPr>
            <a:r>
              <a:rPr lang="en-US" sz="2000" dirty="0" smtClean="0"/>
              <a:t>	</a:t>
            </a:r>
            <a:r>
              <a:rPr lang="en-US" dirty="0" smtClean="0">
                <a:solidFill>
                  <a:srgbClr val="CC9900"/>
                </a:solidFill>
              </a:rPr>
              <a:t>FFIEC Windows Application</a:t>
            </a:r>
            <a:endParaRPr lang="en-US" sz="2000" dirty="0" smtClean="0">
              <a:solidFill>
                <a:srgbClr val="CC9900"/>
              </a:solidFill>
            </a:endParaRPr>
          </a:p>
          <a:p>
            <a:pPr eaLnBrk="1" hangingPunct="1">
              <a:buFont typeface="Wingdings" pitchFamily="2" charset="2"/>
              <a:buNone/>
              <a:defRPr/>
            </a:pPr>
            <a:r>
              <a:rPr lang="en-US" sz="2000" dirty="0" smtClean="0"/>
              <a:t>	http://www.ffiec.gov/census/winApp.aspx</a:t>
            </a:r>
            <a:endParaRPr lang="en-US" sz="2000" dirty="0"/>
          </a:p>
        </p:txBody>
      </p:sp>
      <p:pic>
        <p:nvPicPr>
          <p:cNvPr id="27653" name="Picture 5" descr="MCj0431527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41910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53FB6B2-9B7B-45DF-B574-ADE526239B46}" type="slidenum">
              <a:rPr lang="en-US" smtClean="0">
                <a:latin typeface="Arial Black" pitchFamily="34" charset="0"/>
              </a:rPr>
              <a:pPr eaLnBrk="1" hangingPunct="1"/>
              <a:t>24</a:t>
            </a:fld>
            <a:endParaRPr lang="en-US" smtClean="0">
              <a:latin typeface="Arial Black" pitchFamily="34" charset="0"/>
            </a:endParaRPr>
          </a:p>
        </p:txBody>
      </p:sp>
      <p:sp>
        <p:nvSpPr>
          <p:cNvPr id="28675" name="Rectangle 4"/>
          <p:cNvSpPr>
            <a:spLocks noGrp="1" noChangeArrowheads="1"/>
          </p:cNvSpPr>
          <p:nvPr>
            <p:ph type="title"/>
          </p:nvPr>
        </p:nvSpPr>
        <p:spPr>
          <a:xfrm>
            <a:off x="381000" y="228600"/>
            <a:ext cx="7829550" cy="914400"/>
          </a:xfrm>
        </p:spPr>
        <p:txBody>
          <a:bodyPr/>
          <a:lstStyle/>
          <a:p>
            <a:pPr eaLnBrk="1" hangingPunct="1"/>
            <a:r>
              <a:rPr lang="en-US" sz="3800" b="1" smtClean="0"/>
              <a:t>Geographic Distribution</a:t>
            </a:r>
            <a:br>
              <a:rPr lang="en-US" sz="3800" b="1" smtClean="0"/>
            </a:br>
            <a:r>
              <a:rPr lang="en-US" sz="2800" b="1" smtClean="0"/>
              <a:t>What do you compare your data with?</a:t>
            </a:r>
          </a:p>
        </p:txBody>
      </p:sp>
      <p:graphicFrame>
        <p:nvGraphicFramePr>
          <p:cNvPr id="43114" name="Group 106"/>
          <p:cNvGraphicFramePr>
            <a:graphicFrameLocks noGrp="1"/>
          </p:cNvGraphicFramePr>
          <p:nvPr>
            <p:ph idx="1"/>
          </p:nvPr>
        </p:nvGraphicFramePr>
        <p:xfrm>
          <a:off x="457200" y="1905000"/>
          <a:ext cx="8077200" cy="3124200"/>
        </p:xfrm>
        <a:graphic>
          <a:graphicData uri="http://schemas.openxmlformats.org/drawingml/2006/table">
            <a:tbl>
              <a:tblPr/>
              <a:tblGrid>
                <a:gridCol w="2913063"/>
                <a:gridCol w="3557587"/>
                <a:gridCol w="1606550"/>
              </a:tblGrid>
              <a:tr h="104140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Loan Type</a:t>
                      </a:r>
                      <a:endParaRPr kumimoji="0" lang="en-US"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Comparables </a:t>
                      </a:r>
                      <a:br>
                        <a:rPr kumimoji="0" lang="en-US" sz="2000" b="1" i="0" u="none" strike="noStrike" cap="none" normalizeH="0" baseline="0" smtClean="0">
                          <a:ln>
                            <a:noFill/>
                          </a:ln>
                          <a:solidFill>
                            <a:schemeClr val="tx1"/>
                          </a:solidFill>
                          <a:effectLst/>
                          <a:latin typeface="Times New Roman" pitchFamily="18" charset="0"/>
                          <a:cs typeface="Times New Roman" pitchFamily="18" charset="0"/>
                        </a:rPr>
                      </a:b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(By Tract Income Level)</a:t>
                      </a:r>
                      <a:endParaRPr kumimoji="0" lang="en-US"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Comparator Data Source</a:t>
                      </a:r>
                      <a:endParaRPr kumimoji="0" lang="en-US"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r h="5207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Residential Real Estate</a:t>
                      </a:r>
                      <a:endParaRPr kumimoji="0" lang="en-US"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 Owner-Occupied Housing</a:t>
                      </a:r>
                      <a:endParaRPr kumimoji="0" lang="en-US"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US Census</a:t>
                      </a:r>
                      <a:endParaRPr kumimoji="0" lang="en-US"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207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Consumer</a:t>
                      </a:r>
                      <a:endParaRPr kumimoji="0" lang="en-US"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 Households</a:t>
                      </a:r>
                      <a:endParaRPr kumimoji="0" lang="en-US"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US Census</a:t>
                      </a:r>
                      <a:endParaRPr kumimoji="0" lang="en-US"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207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Commercial</a:t>
                      </a:r>
                      <a:endParaRPr kumimoji="0" lang="en-US"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 Businesses</a:t>
                      </a:r>
                      <a:endParaRPr kumimoji="0" lang="en-US"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US Census</a:t>
                      </a:r>
                      <a:endParaRPr kumimoji="0" lang="en-US"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207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Farm</a:t>
                      </a:r>
                      <a:endParaRPr kumimoji="0" lang="en-US"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 Farms</a:t>
                      </a:r>
                      <a:endParaRPr kumimoji="0" lang="en-US"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US Census</a:t>
                      </a:r>
                      <a:endParaRPr kumimoji="0" lang="en-US" sz="2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28702" name="Picture 107" descr="MCj0431527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304800"/>
            <a:ext cx="1600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703" name="TextBox 6"/>
          <p:cNvSpPr txBox="1">
            <a:spLocks noChangeArrowheads="1"/>
          </p:cNvSpPr>
          <p:nvPr/>
        </p:nvSpPr>
        <p:spPr bwMode="auto">
          <a:xfrm>
            <a:off x="1143000" y="5334000"/>
            <a:ext cx="6781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400"/>
              <a:t>If HMDA or CRA reporter, also refer to aggregate data as a comparator (FFIEC website)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577E767-7517-4464-B215-A1552D28C19B}" type="slidenum">
              <a:rPr lang="en-US" smtClean="0">
                <a:latin typeface="Arial Black" pitchFamily="34" charset="0"/>
              </a:rPr>
              <a:pPr eaLnBrk="1" hangingPunct="1"/>
              <a:t>25</a:t>
            </a:fld>
            <a:endParaRPr lang="en-US" smtClean="0">
              <a:latin typeface="Arial Black" pitchFamily="34" charset="0"/>
            </a:endParaRPr>
          </a:p>
        </p:txBody>
      </p:sp>
      <p:sp>
        <p:nvSpPr>
          <p:cNvPr id="30723" name="Rectangle 2"/>
          <p:cNvSpPr>
            <a:spLocks noGrp="1" noChangeArrowheads="1"/>
          </p:cNvSpPr>
          <p:nvPr>
            <p:ph type="title"/>
          </p:nvPr>
        </p:nvSpPr>
        <p:spPr>
          <a:xfrm>
            <a:off x="381000" y="228600"/>
            <a:ext cx="7829550" cy="914400"/>
          </a:xfrm>
        </p:spPr>
        <p:txBody>
          <a:bodyPr/>
          <a:lstStyle/>
          <a:p>
            <a:pPr eaLnBrk="1" hangingPunct="1"/>
            <a:r>
              <a:rPr lang="en-US" sz="3800" b="1" smtClean="0"/>
              <a:t>Geographic Distribution</a:t>
            </a:r>
            <a:br>
              <a:rPr lang="en-US" sz="3800" b="1" smtClean="0"/>
            </a:br>
            <a:r>
              <a:rPr lang="en-US" sz="2800" b="1" smtClean="0"/>
              <a:t>What to look for</a:t>
            </a:r>
            <a:endParaRPr lang="en-US" sz="3800" b="1" smtClean="0"/>
          </a:p>
        </p:txBody>
      </p:sp>
      <p:sp>
        <p:nvSpPr>
          <p:cNvPr id="30724" name="Rectangle 3"/>
          <p:cNvSpPr>
            <a:spLocks noGrp="1" noChangeArrowheads="1"/>
          </p:cNvSpPr>
          <p:nvPr>
            <p:ph type="body" idx="1"/>
          </p:nvPr>
        </p:nvSpPr>
        <p:spPr/>
        <p:txBody>
          <a:bodyPr/>
          <a:lstStyle/>
          <a:p>
            <a:pPr eaLnBrk="1" hangingPunct="1"/>
            <a:r>
              <a:rPr lang="en-US" smtClean="0"/>
              <a:t>This test focuses on the LMI tracts</a:t>
            </a:r>
          </a:p>
          <a:p>
            <a:pPr eaLnBrk="1" hangingPunct="1"/>
            <a:r>
              <a:rPr lang="en-US" smtClean="0"/>
              <a:t>If AA contains only middle- and upper-income tracts, this will also be reviewed</a:t>
            </a:r>
          </a:p>
          <a:p>
            <a:pPr eaLnBrk="1" hangingPunct="1"/>
            <a:r>
              <a:rPr lang="en-US" smtClean="0"/>
              <a:t>Review loan distribution in these tracts compared to demographic data</a:t>
            </a:r>
          </a:p>
          <a:p>
            <a:pPr eaLnBrk="1" hangingPunct="1"/>
            <a:r>
              <a:rPr lang="en-US" smtClean="0"/>
              <a:t>If gaps are noted, be able to explain why</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7F8703A-0A91-4233-BF01-65C779646C09}" type="slidenum">
              <a:rPr lang="en-US" smtClean="0">
                <a:latin typeface="Arial Black" pitchFamily="34" charset="0"/>
              </a:rPr>
              <a:pPr eaLnBrk="1" hangingPunct="1"/>
              <a:t>26</a:t>
            </a:fld>
            <a:endParaRPr lang="en-US" smtClean="0">
              <a:latin typeface="Arial Black" pitchFamily="34" charset="0"/>
            </a:endParaRPr>
          </a:p>
        </p:txBody>
      </p:sp>
      <p:sp>
        <p:nvSpPr>
          <p:cNvPr id="32771" name="Rectangle 2"/>
          <p:cNvSpPr>
            <a:spLocks noGrp="1" noChangeArrowheads="1"/>
          </p:cNvSpPr>
          <p:nvPr>
            <p:ph type="title"/>
          </p:nvPr>
        </p:nvSpPr>
        <p:spPr>
          <a:xfrm>
            <a:off x="381000" y="228600"/>
            <a:ext cx="7829550" cy="914400"/>
          </a:xfrm>
        </p:spPr>
        <p:txBody>
          <a:bodyPr/>
          <a:lstStyle/>
          <a:p>
            <a:pPr eaLnBrk="1" hangingPunct="1"/>
            <a:r>
              <a:rPr lang="en-US" sz="3800" b="1" smtClean="0"/>
              <a:t>Community Development Loans</a:t>
            </a:r>
          </a:p>
        </p:txBody>
      </p:sp>
      <p:sp>
        <p:nvSpPr>
          <p:cNvPr id="32772" name="Rectangle 3"/>
          <p:cNvSpPr>
            <a:spLocks noGrp="1" noChangeArrowheads="1"/>
          </p:cNvSpPr>
          <p:nvPr>
            <p:ph type="body" idx="1"/>
          </p:nvPr>
        </p:nvSpPr>
        <p:spPr/>
        <p:txBody>
          <a:bodyPr/>
          <a:lstStyle/>
          <a:p>
            <a:pPr eaLnBrk="1" hangingPunct="1"/>
            <a:r>
              <a:rPr lang="en-US" smtClean="0"/>
              <a:t>Review loan trial </a:t>
            </a:r>
          </a:p>
          <a:p>
            <a:pPr eaLnBrk="1" hangingPunct="1"/>
            <a:r>
              <a:rPr lang="en-US" smtClean="0"/>
              <a:t>Flag loans in amounts in excess of $1 million that meet a CD purpose</a:t>
            </a:r>
          </a:p>
          <a:p>
            <a:pPr eaLnBrk="1" hangingPunct="1"/>
            <a:r>
              <a:rPr lang="en-US" smtClean="0"/>
              <a:t>Flag multi-family loans that meet a CD purpose</a:t>
            </a:r>
          </a:p>
          <a:p>
            <a:pPr eaLnBrk="1" hangingPunct="1"/>
            <a:r>
              <a:rPr lang="en-US" smtClean="0"/>
              <a:t>If ISB, may also flag loans under $1 million if they are not reported under HMDA</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0AE67D6-58CC-4AFA-AA0E-F3A5F559B894}" type="slidenum">
              <a:rPr lang="en-US" smtClean="0">
                <a:latin typeface="Arial Black" pitchFamily="34" charset="0"/>
              </a:rPr>
              <a:pPr eaLnBrk="1" hangingPunct="1"/>
              <a:t>27</a:t>
            </a:fld>
            <a:endParaRPr lang="en-US" smtClean="0">
              <a:latin typeface="Arial Black" pitchFamily="34" charset="0"/>
            </a:endParaRPr>
          </a:p>
        </p:txBody>
      </p:sp>
      <p:sp>
        <p:nvSpPr>
          <p:cNvPr id="51204" name="Rectangle 4"/>
          <p:cNvSpPr>
            <a:spLocks noGrp="1" noChangeArrowheads="1"/>
          </p:cNvSpPr>
          <p:nvPr>
            <p:ph type="title"/>
          </p:nvPr>
        </p:nvSpPr>
        <p:spPr/>
        <p:txBody>
          <a:bodyPr/>
          <a:lstStyle/>
          <a:p>
            <a:pPr eaLnBrk="1" hangingPunct="1"/>
            <a:r>
              <a:rPr lang="en-US" smtClean="0"/>
              <a:t>Questions?</a:t>
            </a:r>
          </a:p>
        </p:txBody>
      </p:sp>
      <p:pic>
        <p:nvPicPr>
          <p:cNvPr id="51205" name="Picture 5" descr="MCj0404263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600200"/>
            <a:ext cx="5562600" cy="456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childTnLst>
                                    <p:set>
                                      <p:cBhvr>
                                        <p:cTn id="6" dur="1" fill="hold">
                                          <p:stCondLst>
                                            <p:cond delay="0"/>
                                          </p:stCondLst>
                                        </p:cTn>
                                        <p:tgtEl>
                                          <p:spTgt spid="51204"/>
                                        </p:tgtEl>
                                        <p:attrNameLst>
                                          <p:attrName>style.visibility</p:attrName>
                                        </p:attrNameLst>
                                      </p:cBhvr>
                                      <p:to>
                                        <p:strVal val="visible"/>
                                      </p:to>
                                    </p:set>
                                    <p:animEffect transition="in" filter="blinds(horizontal)">
                                      <p:cBhvr>
                                        <p:cTn id="7" dur="500"/>
                                        <p:tgtEl>
                                          <p:spTgt spid="51204"/>
                                        </p:tgtEl>
                                      </p:cBhvr>
                                    </p:animEffect>
                                  </p:childTnLst>
                                </p:cTn>
                              </p:par>
                            </p:childTnLst>
                          </p:cTn>
                        </p:par>
                        <p:par>
                          <p:cTn id="8" fill="hold" nodeType="afterGroup">
                            <p:stCondLst>
                              <p:cond delay="500"/>
                            </p:stCondLst>
                            <p:childTnLst>
                              <p:par>
                                <p:cTn id="9" presetID="8" presetClass="entr" presetSubtype="16" fill="hold" nodeType="afterEffect">
                                  <p:stCondLst>
                                    <p:cond delay="0"/>
                                  </p:stCondLst>
                                  <p:childTnLst>
                                    <p:set>
                                      <p:cBhvr>
                                        <p:cTn id="10" dur="1" fill="hold">
                                          <p:stCondLst>
                                            <p:cond delay="0"/>
                                          </p:stCondLst>
                                        </p:cTn>
                                        <p:tgtEl>
                                          <p:spTgt spid="51205"/>
                                        </p:tgtEl>
                                        <p:attrNameLst>
                                          <p:attrName>style.visibility</p:attrName>
                                        </p:attrNameLst>
                                      </p:cBhvr>
                                      <p:to>
                                        <p:strVal val="visible"/>
                                      </p:to>
                                    </p:set>
                                    <p:animEffect transition="in" filter="diamond(in)">
                                      <p:cBhvr>
                                        <p:cTn id="11" dur="2000"/>
                                        <p:tgtEl>
                                          <p:spTgt spid="512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4"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843C2F4-732C-4585-80B2-A02DA357724E}" type="slidenum">
              <a:rPr lang="en-US" smtClean="0">
                <a:latin typeface="Arial Black" pitchFamily="34" charset="0"/>
              </a:rPr>
              <a:pPr eaLnBrk="1" hangingPunct="1"/>
              <a:t>3</a:t>
            </a:fld>
            <a:endParaRPr lang="en-US" smtClean="0">
              <a:latin typeface="Arial Black" pitchFamily="34" charset="0"/>
            </a:endParaRPr>
          </a:p>
        </p:txBody>
      </p:sp>
      <p:sp>
        <p:nvSpPr>
          <p:cNvPr id="7170" name="Rectangle 2"/>
          <p:cNvSpPr>
            <a:spLocks noGrp="1" noChangeArrowheads="1"/>
          </p:cNvSpPr>
          <p:nvPr>
            <p:ph type="title"/>
          </p:nvPr>
        </p:nvSpPr>
        <p:spPr>
          <a:xfrm>
            <a:off x="381000" y="228600"/>
            <a:ext cx="7829550" cy="914400"/>
          </a:xfrm>
        </p:spPr>
        <p:txBody>
          <a:bodyPr/>
          <a:lstStyle/>
          <a:p>
            <a:pPr eaLnBrk="1" hangingPunct="1"/>
            <a:r>
              <a:rPr lang="en-US" sz="4000" b="1" smtClean="0"/>
              <a:t>What Should You Do?</a:t>
            </a:r>
          </a:p>
        </p:txBody>
      </p:sp>
      <p:sp>
        <p:nvSpPr>
          <p:cNvPr id="7171" name="Rectangle 3"/>
          <p:cNvSpPr>
            <a:spLocks noGrp="1" noChangeArrowheads="1"/>
          </p:cNvSpPr>
          <p:nvPr>
            <p:ph type="body" idx="1"/>
          </p:nvPr>
        </p:nvSpPr>
        <p:spPr/>
        <p:txBody>
          <a:bodyPr/>
          <a:lstStyle/>
          <a:p>
            <a:pPr eaLnBrk="1" hangingPunct="1"/>
            <a:r>
              <a:rPr lang="en-US" smtClean="0"/>
              <a:t>Determine Primary Products</a:t>
            </a:r>
          </a:p>
          <a:p>
            <a:pPr eaLnBrk="1" hangingPunct="1"/>
            <a:r>
              <a:rPr lang="en-US" smtClean="0"/>
              <a:t>Understand Lending Assessment Factors</a:t>
            </a:r>
          </a:p>
          <a:p>
            <a:pPr eaLnBrk="1" hangingPunct="1"/>
            <a:r>
              <a:rPr lang="en-US" smtClean="0"/>
              <a:t>Analyze Your Own Data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2000"/>
                                        <p:tgtEl>
                                          <p:spTgt spid="7170"/>
                                        </p:tgtEl>
                                      </p:cBhvr>
                                    </p:animEffect>
                                  </p:childTnLst>
                                </p:cTn>
                              </p:par>
                            </p:childTnLst>
                          </p:cTn>
                        </p:par>
                        <p:par>
                          <p:cTn id="8" fill="hold" nodeType="afterGroup">
                            <p:stCondLst>
                              <p:cond delay="2000"/>
                            </p:stCondLst>
                            <p:childTnLst>
                              <p:par>
                                <p:cTn id="9" presetID="4" presetClass="entr" presetSubtype="16" fill="hold" grpId="0" nodeType="afterEffect">
                                  <p:stCondLst>
                                    <p:cond delay="0"/>
                                  </p:stCondLst>
                                  <p:childTnLst>
                                    <p:set>
                                      <p:cBhvr>
                                        <p:cTn id="10" dur="1" fill="hold">
                                          <p:stCondLst>
                                            <p:cond delay="0"/>
                                          </p:stCondLst>
                                        </p:cTn>
                                        <p:tgtEl>
                                          <p:spTgt spid="7171">
                                            <p:txEl>
                                              <p:pRg st="0" end="0"/>
                                            </p:txEl>
                                          </p:spTgt>
                                        </p:tgtEl>
                                        <p:attrNameLst>
                                          <p:attrName>style.visibility</p:attrName>
                                        </p:attrNameLst>
                                      </p:cBhvr>
                                      <p:to>
                                        <p:strVal val="visible"/>
                                      </p:to>
                                    </p:set>
                                    <p:animEffect transition="in" filter="box(in)">
                                      <p:cBhvr>
                                        <p:cTn id="11" dur="500"/>
                                        <p:tgtEl>
                                          <p:spTgt spid="7171">
                                            <p:txEl>
                                              <p:pRg st="0" end="0"/>
                                            </p:txEl>
                                          </p:spTgt>
                                        </p:tgtEl>
                                      </p:cBhvr>
                                    </p:animEffect>
                                  </p:childTnLst>
                                </p:cTn>
                              </p:par>
                            </p:childTnLst>
                          </p:cTn>
                        </p:par>
                        <p:par>
                          <p:cTn id="12" fill="hold" nodeType="afterGroup">
                            <p:stCondLst>
                              <p:cond delay="2500"/>
                            </p:stCondLst>
                            <p:childTnLst>
                              <p:par>
                                <p:cTn id="13" presetID="4" presetClass="entr" presetSubtype="16" fill="hold" grpId="0" nodeType="afterEffect">
                                  <p:stCondLst>
                                    <p:cond delay="0"/>
                                  </p:stCondLst>
                                  <p:childTnLst>
                                    <p:set>
                                      <p:cBhvr>
                                        <p:cTn id="14" dur="1" fill="hold">
                                          <p:stCondLst>
                                            <p:cond delay="0"/>
                                          </p:stCondLst>
                                        </p:cTn>
                                        <p:tgtEl>
                                          <p:spTgt spid="7171">
                                            <p:txEl>
                                              <p:pRg st="1" end="1"/>
                                            </p:txEl>
                                          </p:spTgt>
                                        </p:tgtEl>
                                        <p:attrNameLst>
                                          <p:attrName>style.visibility</p:attrName>
                                        </p:attrNameLst>
                                      </p:cBhvr>
                                      <p:to>
                                        <p:strVal val="visible"/>
                                      </p:to>
                                    </p:set>
                                    <p:animEffect transition="in" filter="box(in)">
                                      <p:cBhvr>
                                        <p:cTn id="15" dur="500"/>
                                        <p:tgtEl>
                                          <p:spTgt spid="7171">
                                            <p:txEl>
                                              <p:pRg st="1" end="1"/>
                                            </p:txEl>
                                          </p:spTgt>
                                        </p:tgtEl>
                                      </p:cBhvr>
                                    </p:animEffect>
                                  </p:childTnLst>
                                </p:cTn>
                              </p:par>
                            </p:childTnLst>
                          </p:cTn>
                        </p:par>
                        <p:par>
                          <p:cTn id="16" fill="hold" nodeType="afterGroup">
                            <p:stCondLst>
                              <p:cond delay="3000"/>
                            </p:stCondLst>
                            <p:childTnLst>
                              <p:par>
                                <p:cTn id="17" presetID="4" presetClass="entr" presetSubtype="16" fill="hold" grpId="0" nodeType="after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animEffect transition="in" filter="box(in)">
                                      <p:cBhvr>
                                        <p:cTn id="19" dur="500"/>
                                        <p:tgtEl>
                                          <p:spTgt spid="71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ED4FB07-C74B-4D1A-BB8C-C7F00E6FF426}" type="slidenum">
              <a:rPr lang="en-US" smtClean="0">
                <a:latin typeface="Arial Black" pitchFamily="34" charset="0"/>
              </a:rPr>
              <a:pPr eaLnBrk="1" hangingPunct="1"/>
              <a:t>4</a:t>
            </a:fld>
            <a:endParaRPr lang="en-US" smtClean="0">
              <a:latin typeface="Arial Black" pitchFamily="34" charset="0"/>
            </a:endParaRPr>
          </a:p>
        </p:txBody>
      </p:sp>
      <p:sp>
        <p:nvSpPr>
          <p:cNvPr id="6147" name="Rectangle 2"/>
          <p:cNvSpPr>
            <a:spLocks noGrp="1" noChangeArrowheads="1"/>
          </p:cNvSpPr>
          <p:nvPr>
            <p:ph type="title"/>
          </p:nvPr>
        </p:nvSpPr>
        <p:spPr>
          <a:xfrm>
            <a:off x="381000" y="228600"/>
            <a:ext cx="7829550" cy="914400"/>
          </a:xfrm>
        </p:spPr>
        <p:txBody>
          <a:bodyPr/>
          <a:lstStyle/>
          <a:p>
            <a:pPr eaLnBrk="1" hangingPunct="1"/>
            <a:r>
              <a:rPr lang="en-US" sz="4000" b="1" smtClean="0"/>
              <a:t>Primary Products</a:t>
            </a:r>
          </a:p>
        </p:txBody>
      </p:sp>
      <p:sp>
        <p:nvSpPr>
          <p:cNvPr id="8195" name="Rectangle 3"/>
          <p:cNvSpPr>
            <a:spLocks noGrp="1" noChangeArrowheads="1"/>
          </p:cNvSpPr>
          <p:nvPr>
            <p:ph type="body" idx="1"/>
          </p:nvPr>
        </p:nvSpPr>
        <p:spPr/>
        <p:txBody>
          <a:bodyPr/>
          <a:lstStyle/>
          <a:p>
            <a:pPr eaLnBrk="1" hangingPunct="1"/>
            <a:r>
              <a:rPr lang="en-US" smtClean="0"/>
              <a:t>These are major loan product lines for your bank</a:t>
            </a:r>
          </a:p>
          <a:p>
            <a:pPr eaLnBrk="1" hangingPunct="1"/>
            <a:r>
              <a:rPr lang="en-US" smtClean="0"/>
              <a:t>Look at loans originated since the last CRA evaluation</a:t>
            </a:r>
          </a:p>
          <a:p>
            <a:pPr eaLnBrk="1" hangingPunct="1"/>
            <a:r>
              <a:rPr lang="en-US" smtClean="0"/>
              <a:t>Consider both dollar and number of loans</a:t>
            </a:r>
          </a:p>
          <a:p>
            <a:pPr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anim calcmode="lin" valueType="num">
                                      <p:cBhvr additive="base">
                                        <p:cTn id="11" dur="500" fill="hold"/>
                                        <p:tgtEl>
                                          <p:spTgt spid="8195">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8195">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anim calcmode="lin" valueType="num">
                                      <p:cBhvr additive="base">
                                        <p:cTn id="15" dur="500" fill="hold"/>
                                        <p:tgtEl>
                                          <p:spTgt spid="8195">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819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31D92E9-7456-454D-AE16-52EDA6EABB1C}" type="slidenum">
              <a:rPr lang="en-US" smtClean="0">
                <a:latin typeface="Arial Black" pitchFamily="34" charset="0"/>
              </a:rPr>
              <a:pPr eaLnBrk="1" hangingPunct="1"/>
              <a:t>5</a:t>
            </a:fld>
            <a:endParaRPr lang="en-US" smtClean="0">
              <a:latin typeface="Arial Black" pitchFamily="34" charset="0"/>
            </a:endParaRPr>
          </a:p>
        </p:txBody>
      </p:sp>
      <p:sp>
        <p:nvSpPr>
          <p:cNvPr id="7171" name="Rectangle 2"/>
          <p:cNvSpPr>
            <a:spLocks noGrp="1" noChangeArrowheads="1"/>
          </p:cNvSpPr>
          <p:nvPr>
            <p:ph type="title"/>
          </p:nvPr>
        </p:nvSpPr>
        <p:spPr>
          <a:xfrm>
            <a:off x="381000" y="228600"/>
            <a:ext cx="7829550" cy="914400"/>
          </a:xfrm>
        </p:spPr>
        <p:txBody>
          <a:bodyPr/>
          <a:lstStyle/>
          <a:p>
            <a:pPr eaLnBrk="1" hangingPunct="1"/>
            <a:r>
              <a:rPr lang="en-US" sz="4000" b="1" smtClean="0"/>
              <a:t>Primary Products - Tools</a:t>
            </a:r>
          </a:p>
        </p:txBody>
      </p:sp>
      <p:sp>
        <p:nvSpPr>
          <p:cNvPr id="7172" name="Rectangle 3"/>
          <p:cNvSpPr>
            <a:spLocks noGrp="1" noChangeArrowheads="1"/>
          </p:cNvSpPr>
          <p:nvPr>
            <p:ph type="body" idx="1"/>
          </p:nvPr>
        </p:nvSpPr>
        <p:spPr/>
        <p:txBody>
          <a:bodyPr/>
          <a:lstStyle/>
          <a:p>
            <a:pPr eaLnBrk="1" hangingPunct="1"/>
            <a:r>
              <a:rPr lang="en-US" smtClean="0"/>
              <a:t>Tools</a:t>
            </a:r>
          </a:p>
          <a:p>
            <a:pPr lvl="1" eaLnBrk="1" hangingPunct="1"/>
            <a:r>
              <a:rPr lang="en-US" smtClean="0"/>
              <a:t>Loan Trial </a:t>
            </a:r>
          </a:p>
          <a:p>
            <a:pPr lvl="1" eaLnBrk="1" hangingPunct="1"/>
            <a:r>
              <a:rPr lang="en-US" smtClean="0"/>
              <a:t>Call Report</a:t>
            </a:r>
          </a:p>
          <a:p>
            <a:pPr lvl="1" eaLnBrk="1" hangingPunct="1"/>
            <a:r>
              <a:rPr lang="en-US" smtClean="0"/>
              <a:t>Last CRA Public Evaluation </a:t>
            </a:r>
          </a:p>
        </p:txBody>
      </p:sp>
      <p:pic>
        <p:nvPicPr>
          <p:cNvPr id="7173" name="Picture 4" descr="MCj0431527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76938" y="3525838"/>
            <a:ext cx="2286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3446D23-0B36-4A3B-84C0-B4302C99434B}" type="slidenum">
              <a:rPr lang="en-US" smtClean="0">
                <a:latin typeface="Arial Black" pitchFamily="34" charset="0"/>
              </a:rPr>
              <a:pPr eaLnBrk="1" hangingPunct="1"/>
              <a:t>6</a:t>
            </a:fld>
            <a:endParaRPr lang="en-US" smtClean="0">
              <a:latin typeface="Arial Black" pitchFamily="34" charset="0"/>
            </a:endParaRPr>
          </a:p>
        </p:txBody>
      </p:sp>
      <p:sp>
        <p:nvSpPr>
          <p:cNvPr id="8195" name="Rectangle 2"/>
          <p:cNvSpPr>
            <a:spLocks noGrp="1" noChangeArrowheads="1"/>
          </p:cNvSpPr>
          <p:nvPr>
            <p:ph type="title"/>
          </p:nvPr>
        </p:nvSpPr>
        <p:spPr>
          <a:xfrm>
            <a:off x="381000" y="228600"/>
            <a:ext cx="7829550" cy="914400"/>
          </a:xfrm>
        </p:spPr>
        <p:txBody>
          <a:bodyPr/>
          <a:lstStyle/>
          <a:p>
            <a:pPr eaLnBrk="1" hangingPunct="1"/>
            <a:r>
              <a:rPr lang="en-US" sz="4000" b="1" smtClean="0"/>
              <a:t>Lending Performance Factors</a:t>
            </a:r>
          </a:p>
        </p:txBody>
      </p:sp>
      <p:sp>
        <p:nvSpPr>
          <p:cNvPr id="10243" name="Rectangle 3"/>
          <p:cNvSpPr>
            <a:spLocks noGrp="1" noChangeArrowheads="1"/>
          </p:cNvSpPr>
          <p:nvPr>
            <p:ph type="body" idx="1"/>
          </p:nvPr>
        </p:nvSpPr>
        <p:spPr/>
        <p:txBody>
          <a:bodyPr/>
          <a:lstStyle/>
          <a:p>
            <a:pPr eaLnBrk="1" hangingPunct="1">
              <a:lnSpc>
                <a:spcPct val="180000"/>
              </a:lnSpc>
            </a:pPr>
            <a:r>
              <a:rPr lang="en-US" smtClean="0"/>
              <a:t>Loan-to-Deposit Ratio</a:t>
            </a:r>
          </a:p>
          <a:p>
            <a:pPr eaLnBrk="1" hangingPunct="1">
              <a:lnSpc>
                <a:spcPct val="180000"/>
              </a:lnSpc>
            </a:pPr>
            <a:r>
              <a:rPr lang="en-US" smtClean="0"/>
              <a:t>Lending in the Assessment Area</a:t>
            </a:r>
          </a:p>
          <a:p>
            <a:pPr eaLnBrk="1" hangingPunct="1">
              <a:lnSpc>
                <a:spcPct val="180000"/>
              </a:lnSpc>
            </a:pPr>
            <a:r>
              <a:rPr lang="en-US" smtClean="0"/>
              <a:t>Borrower Distribution</a:t>
            </a:r>
          </a:p>
          <a:p>
            <a:pPr eaLnBrk="1" hangingPunct="1">
              <a:lnSpc>
                <a:spcPct val="180000"/>
              </a:lnSpc>
            </a:pPr>
            <a:r>
              <a:rPr lang="en-US" smtClean="0"/>
              <a:t>Geographic Distribution</a:t>
            </a:r>
          </a:p>
          <a:p>
            <a:pPr eaLnBrk="1" hangingPunct="1">
              <a:lnSpc>
                <a:spcPct val="180000"/>
              </a:lnSpc>
              <a:buFont typeface="Wingdings" pitchFamily="2" charset="2"/>
              <a:buNone/>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 calcmode="lin" valueType="num">
                                      <p:cBhvr additive="base">
                                        <p:cTn id="12" dur="5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0243">
                                            <p:txEl>
                                              <p:pRg st="1" end="1"/>
                                            </p:txEl>
                                          </p:spTgt>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 calcmode="lin" valueType="num">
                                      <p:cBhvr additive="base">
                                        <p:cTn id="17" dur="5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0243">
                                            <p:txEl>
                                              <p:pRg st="2" end="2"/>
                                            </p:txEl>
                                          </p:spTgt>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10243">
                                            <p:txEl>
                                              <p:pRg st="3" end="3"/>
                                            </p:txEl>
                                          </p:spTgt>
                                        </p:tgtEl>
                                        <p:attrNameLst>
                                          <p:attrName>style.visibility</p:attrName>
                                        </p:attrNameLst>
                                      </p:cBhvr>
                                      <p:to>
                                        <p:strVal val="visible"/>
                                      </p:to>
                                    </p:set>
                                    <p:anim calcmode="lin" valueType="num">
                                      <p:cBhvr additive="base">
                                        <p:cTn id="22" dur="500" fill="hold"/>
                                        <p:tgtEl>
                                          <p:spTgt spid="1024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024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F8FE575-D4C0-46DD-BF6D-1EDAF2A5DDA3}" type="slidenum">
              <a:rPr lang="en-US" smtClean="0">
                <a:latin typeface="Arial Black" pitchFamily="34" charset="0"/>
              </a:rPr>
              <a:pPr eaLnBrk="1" hangingPunct="1"/>
              <a:t>7</a:t>
            </a:fld>
            <a:endParaRPr lang="en-US" smtClean="0">
              <a:latin typeface="Arial Black" pitchFamily="34" charset="0"/>
            </a:endParaRPr>
          </a:p>
        </p:txBody>
      </p:sp>
      <p:sp>
        <p:nvSpPr>
          <p:cNvPr id="9219" name="Rectangle 2"/>
          <p:cNvSpPr>
            <a:spLocks noGrp="1" noChangeArrowheads="1"/>
          </p:cNvSpPr>
          <p:nvPr>
            <p:ph type="title"/>
          </p:nvPr>
        </p:nvSpPr>
        <p:spPr>
          <a:xfrm>
            <a:off x="381000" y="228600"/>
            <a:ext cx="7829550" cy="914400"/>
          </a:xfrm>
        </p:spPr>
        <p:txBody>
          <a:bodyPr/>
          <a:lstStyle/>
          <a:p>
            <a:pPr eaLnBrk="1" hangingPunct="1"/>
            <a:r>
              <a:rPr lang="en-US" sz="4000" b="1" smtClean="0"/>
              <a:t>Loan-to-Deposit Ratio</a:t>
            </a:r>
          </a:p>
        </p:txBody>
      </p:sp>
      <p:sp>
        <p:nvSpPr>
          <p:cNvPr id="11267" name="Rectangle 3"/>
          <p:cNvSpPr>
            <a:spLocks noGrp="1" noChangeArrowheads="1"/>
          </p:cNvSpPr>
          <p:nvPr>
            <p:ph type="body" idx="1"/>
          </p:nvPr>
        </p:nvSpPr>
        <p:spPr/>
        <p:txBody>
          <a:bodyPr/>
          <a:lstStyle/>
          <a:p>
            <a:pPr eaLnBrk="1" hangingPunct="1"/>
            <a:r>
              <a:rPr lang="en-US" smtClean="0"/>
              <a:t>Measures overall lending levels</a:t>
            </a:r>
          </a:p>
          <a:p>
            <a:pPr eaLnBrk="1" hangingPunct="1"/>
            <a:r>
              <a:rPr lang="en-US" smtClean="0"/>
              <a:t>Calculate ratio using average quarterly ratio reported on UBPR since last CRA evaluation</a:t>
            </a:r>
          </a:p>
          <a:p>
            <a:pPr eaLnBrk="1" hangingPunct="1"/>
            <a:r>
              <a:rPr lang="en-US" smtClean="0"/>
              <a:t>Compare your bank to similarly situated institutions (SSI) and peer group</a:t>
            </a:r>
          </a:p>
          <a:p>
            <a:pPr eaLnBrk="1" hangingPunct="1"/>
            <a:r>
              <a:rPr lang="en-US" smtClean="0"/>
              <a:t>Understand any performance context that impacts your ratio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2" presetClass="entr" presetSubtype="1" fill="hold" grpId="0" nodeType="after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 calcmode="lin" valueType="num">
                                      <p:cBhvr additive="base">
                                        <p:cTn id="12"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1267">
                                            <p:txEl>
                                              <p:pRg st="1" end="1"/>
                                            </p:txEl>
                                          </p:spTgt>
                                        </p:tgtEl>
                                        <p:attrNameLst>
                                          <p:attrName>ppt_y</p:attrName>
                                        </p:attrNameLst>
                                      </p:cBhvr>
                                      <p:tavLst>
                                        <p:tav tm="0">
                                          <p:val>
                                            <p:strVal val="0-#ppt_h/2"/>
                                          </p:val>
                                        </p:tav>
                                        <p:tav tm="100000">
                                          <p:val>
                                            <p:strVal val="#ppt_y"/>
                                          </p:val>
                                        </p:tav>
                                      </p:tavLst>
                                    </p:anim>
                                  </p:childTnLst>
                                </p:cTn>
                              </p:par>
                            </p:childTnLst>
                          </p:cTn>
                        </p:par>
                        <p:par>
                          <p:cTn id="14" fill="hold" nodeType="afterGroup">
                            <p:stCondLst>
                              <p:cond delay="1000"/>
                            </p:stCondLst>
                            <p:childTnLst>
                              <p:par>
                                <p:cTn id="15" presetID="2" presetClass="entr" presetSubtype="1" fill="hold" grpId="0" nodeType="after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 calcmode="lin" valueType="num">
                                      <p:cBhvr additive="base">
                                        <p:cTn id="17" dur="5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1267">
                                            <p:txEl>
                                              <p:pRg st="2" end="2"/>
                                            </p:txEl>
                                          </p:spTgt>
                                        </p:tgtEl>
                                        <p:attrNameLst>
                                          <p:attrName>ppt_y</p:attrName>
                                        </p:attrNameLst>
                                      </p:cBhvr>
                                      <p:tavLst>
                                        <p:tav tm="0">
                                          <p:val>
                                            <p:strVal val="0-#ppt_h/2"/>
                                          </p:val>
                                        </p:tav>
                                        <p:tav tm="100000">
                                          <p:val>
                                            <p:strVal val="#ppt_y"/>
                                          </p:val>
                                        </p:tav>
                                      </p:tavLst>
                                    </p:anim>
                                  </p:childTnLst>
                                </p:cTn>
                              </p:par>
                            </p:childTnLst>
                          </p:cTn>
                        </p:par>
                        <p:par>
                          <p:cTn id="19" fill="hold" nodeType="afterGroup">
                            <p:stCondLst>
                              <p:cond delay="1500"/>
                            </p:stCondLst>
                            <p:childTnLst>
                              <p:par>
                                <p:cTn id="20" presetID="2" presetClass="entr" presetSubtype="1" fill="hold" grpId="0" nodeType="afterEffect">
                                  <p:stCondLst>
                                    <p:cond delay="0"/>
                                  </p:stCondLst>
                                  <p:childTnLst>
                                    <p:set>
                                      <p:cBhvr>
                                        <p:cTn id="21" dur="1" fill="hold">
                                          <p:stCondLst>
                                            <p:cond delay="0"/>
                                          </p:stCondLst>
                                        </p:cTn>
                                        <p:tgtEl>
                                          <p:spTgt spid="11267">
                                            <p:txEl>
                                              <p:pRg st="3" end="3"/>
                                            </p:txEl>
                                          </p:spTgt>
                                        </p:tgtEl>
                                        <p:attrNameLst>
                                          <p:attrName>style.visibility</p:attrName>
                                        </p:attrNameLst>
                                      </p:cBhvr>
                                      <p:to>
                                        <p:strVal val="visible"/>
                                      </p:to>
                                    </p:set>
                                    <p:anim calcmode="lin" valueType="num">
                                      <p:cBhvr additive="base">
                                        <p:cTn id="22" dur="5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1267">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83EF860-FE16-4EA8-8EFA-779427644656}" type="slidenum">
              <a:rPr lang="en-US" smtClean="0">
                <a:latin typeface="Arial Black" pitchFamily="34" charset="0"/>
              </a:rPr>
              <a:pPr eaLnBrk="1" hangingPunct="1"/>
              <a:t>8</a:t>
            </a:fld>
            <a:endParaRPr lang="en-US" smtClean="0">
              <a:latin typeface="Arial Black" pitchFamily="34" charset="0"/>
            </a:endParaRPr>
          </a:p>
        </p:txBody>
      </p:sp>
      <p:sp>
        <p:nvSpPr>
          <p:cNvPr id="10243" name="Rectangle 2"/>
          <p:cNvSpPr>
            <a:spLocks noGrp="1" noChangeArrowheads="1"/>
          </p:cNvSpPr>
          <p:nvPr>
            <p:ph type="title"/>
          </p:nvPr>
        </p:nvSpPr>
        <p:spPr>
          <a:xfrm>
            <a:off x="381000" y="228600"/>
            <a:ext cx="7829550" cy="914400"/>
          </a:xfrm>
        </p:spPr>
        <p:txBody>
          <a:bodyPr/>
          <a:lstStyle/>
          <a:p>
            <a:pPr eaLnBrk="1" hangingPunct="1"/>
            <a:r>
              <a:rPr lang="en-US" sz="3800" b="1" smtClean="0"/>
              <a:t>Loan-to-Deposit Ratio</a:t>
            </a:r>
            <a:br>
              <a:rPr lang="en-US" sz="3800" b="1" smtClean="0"/>
            </a:br>
            <a:r>
              <a:rPr lang="en-US" sz="2800" b="1" smtClean="0"/>
              <a:t>What is an SSI?</a:t>
            </a:r>
          </a:p>
        </p:txBody>
      </p:sp>
      <p:sp>
        <p:nvSpPr>
          <p:cNvPr id="12291" name="Rectangle 3"/>
          <p:cNvSpPr>
            <a:spLocks noGrp="1" noChangeArrowheads="1"/>
          </p:cNvSpPr>
          <p:nvPr>
            <p:ph type="body" idx="1"/>
          </p:nvPr>
        </p:nvSpPr>
        <p:spPr/>
        <p:txBody>
          <a:bodyPr/>
          <a:lstStyle/>
          <a:p>
            <a:pPr eaLnBrk="1" hangingPunct="1">
              <a:lnSpc>
                <a:spcPct val="160000"/>
              </a:lnSpc>
            </a:pPr>
            <a:r>
              <a:rPr lang="en-US" smtClean="0"/>
              <a:t>Similar in size</a:t>
            </a:r>
          </a:p>
          <a:p>
            <a:pPr eaLnBrk="1" hangingPunct="1">
              <a:lnSpc>
                <a:spcPct val="160000"/>
              </a:lnSpc>
            </a:pPr>
            <a:r>
              <a:rPr lang="en-US" smtClean="0"/>
              <a:t>Serve same or similar market</a:t>
            </a:r>
          </a:p>
          <a:p>
            <a:pPr eaLnBrk="1" hangingPunct="1">
              <a:lnSpc>
                <a:spcPct val="160000"/>
              </a:lnSpc>
            </a:pPr>
            <a:r>
              <a:rPr lang="en-US" smtClean="0"/>
              <a:t>Similar products and services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 calcmode="lin" valueType="num">
                                      <p:cBhvr additive="base">
                                        <p:cTn id="12" dur="500" fill="hold"/>
                                        <p:tgtEl>
                                          <p:spTgt spid="12291">
                                            <p:txEl>
                                              <p:pRg st="1" end="1"/>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12291">
                                            <p:txEl>
                                              <p:pRg st="1" end="1"/>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2" fill="hold" grpId="0" nodeType="after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 calcmode="lin" valueType="num">
                                      <p:cBhvr additive="base">
                                        <p:cTn id="17" dur="500" fill="hold"/>
                                        <p:tgtEl>
                                          <p:spTgt spid="12291">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1229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C364485-47CE-42EB-A8B5-7D93A8C6474E}" type="slidenum">
              <a:rPr lang="en-US" smtClean="0">
                <a:latin typeface="Arial Black" pitchFamily="34" charset="0"/>
              </a:rPr>
              <a:pPr eaLnBrk="1" hangingPunct="1"/>
              <a:t>9</a:t>
            </a:fld>
            <a:endParaRPr lang="en-US" smtClean="0">
              <a:latin typeface="Arial Black" pitchFamily="34" charset="0"/>
            </a:endParaRPr>
          </a:p>
        </p:txBody>
      </p:sp>
      <p:sp>
        <p:nvSpPr>
          <p:cNvPr id="11267" name="Rectangle 2"/>
          <p:cNvSpPr>
            <a:spLocks noGrp="1" noChangeArrowheads="1"/>
          </p:cNvSpPr>
          <p:nvPr>
            <p:ph type="title"/>
          </p:nvPr>
        </p:nvSpPr>
        <p:spPr>
          <a:xfrm>
            <a:off x="381000" y="228600"/>
            <a:ext cx="7829550" cy="914400"/>
          </a:xfrm>
        </p:spPr>
        <p:txBody>
          <a:bodyPr/>
          <a:lstStyle/>
          <a:p>
            <a:pPr eaLnBrk="1" hangingPunct="1"/>
            <a:r>
              <a:rPr lang="en-US" sz="3800" b="1" smtClean="0"/>
              <a:t>Loan-to-Deposit Ratio Tools</a:t>
            </a:r>
            <a:br>
              <a:rPr lang="en-US" sz="3800" b="1" smtClean="0"/>
            </a:br>
            <a:r>
              <a:rPr lang="en-US" sz="2800" b="1" smtClean="0"/>
              <a:t>Where do you get the information?</a:t>
            </a:r>
          </a:p>
        </p:txBody>
      </p:sp>
      <p:sp>
        <p:nvSpPr>
          <p:cNvPr id="11268" name="Rectangle 3"/>
          <p:cNvSpPr>
            <a:spLocks noGrp="1" noChangeArrowheads="1"/>
          </p:cNvSpPr>
          <p:nvPr>
            <p:ph type="body" idx="1"/>
          </p:nvPr>
        </p:nvSpPr>
        <p:spPr>
          <a:xfrm>
            <a:off x="609600" y="1600200"/>
            <a:ext cx="8077200" cy="4419600"/>
          </a:xfrm>
        </p:spPr>
        <p:txBody>
          <a:bodyPr/>
          <a:lstStyle/>
          <a:p>
            <a:pPr eaLnBrk="1" hangingPunct="1"/>
            <a:r>
              <a:rPr lang="en-US" sz="2800" smtClean="0"/>
              <a:t>Uniform Bank Performance Report</a:t>
            </a:r>
          </a:p>
          <a:p>
            <a:pPr eaLnBrk="1" hangingPunct="1"/>
            <a:r>
              <a:rPr lang="en-US" sz="2800" smtClean="0"/>
              <a:t>FFIEC Website</a:t>
            </a:r>
          </a:p>
          <a:p>
            <a:pPr eaLnBrk="1" hangingPunct="1"/>
            <a:r>
              <a:rPr lang="en-US" sz="2800" smtClean="0"/>
              <a:t>Page 10, Net Loans &amp; Leases to Deposits</a:t>
            </a:r>
          </a:p>
          <a:p>
            <a:pPr eaLnBrk="1" hangingPunct="1"/>
            <a:r>
              <a:rPr lang="en-US" sz="2800" smtClean="0"/>
              <a:t>Get Ratio For Each Quarter Since Last CRA</a:t>
            </a:r>
          </a:p>
          <a:p>
            <a:pPr eaLnBrk="1" hangingPunct="1"/>
            <a:r>
              <a:rPr lang="en-US" sz="2800" smtClean="0"/>
              <a:t>Use This Information for Your Bank and For SSI</a:t>
            </a:r>
          </a:p>
          <a:p>
            <a:pPr eaLnBrk="1" hangingPunct="1"/>
            <a:r>
              <a:rPr lang="en-US" sz="2800" smtClean="0"/>
              <a:t>Compare Average for SSI and Range for SSI to Your Bank</a:t>
            </a:r>
          </a:p>
        </p:txBody>
      </p:sp>
      <p:pic>
        <p:nvPicPr>
          <p:cNvPr id="11269" name="Picture 4" descr="MCj0431527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304800"/>
            <a:ext cx="19812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Radial</Template>
  <TotalTime>1107</TotalTime>
  <Words>2626</Words>
  <Application>Microsoft Office PowerPoint</Application>
  <PresentationFormat>On-screen Show (4:3)</PresentationFormat>
  <Paragraphs>400</Paragraphs>
  <Slides>27</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Wingdings</vt:lpstr>
      <vt:lpstr>Times New Roman</vt:lpstr>
      <vt:lpstr>Arial Black</vt:lpstr>
      <vt:lpstr>Radial</vt:lpstr>
      <vt:lpstr>Assessing Your Lending Performance</vt:lpstr>
      <vt:lpstr>Objectives</vt:lpstr>
      <vt:lpstr>What Should You Do?</vt:lpstr>
      <vt:lpstr>Primary Products</vt:lpstr>
      <vt:lpstr>Primary Products - Tools</vt:lpstr>
      <vt:lpstr>Lending Performance Factors</vt:lpstr>
      <vt:lpstr>Loan-to-Deposit Ratio</vt:lpstr>
      <vt:lpstr>Loan-to-Deposit Ratio What is an SSI?</vt:lpstr>
      <vt:lpstr>Loan-to-Deposit Ratio Tools Where do you get the information?</vt:lpstr>
      <vt:lpstr>UBPR – Insert Bank Info and Hit Find</vt:lpstr>
      <vt:lpstr>UBPR – Select Custom Pick Dates</vt:lpstr>
      <vt:lpstr>UBPR - Page 10 Net Loan &amp; Leases to Deposits</vt:lpstr>
      <vt:lpstr>Loan-to-Deposit Ratio Example</vt:lpstr>
      <vt:lpstr>Lending in Assessment Area</vt:lpstr>
      <vt:lpstr>Lending in Assessment Area Example</vt:lpstr>
      <vt:lpstr>Lending in Assessment Area What to look for</vt:lpstr>
      <vt:lpstr>Borrower Distribution</vt:lpstr>
      <vt:lpstr>Borrower Distribution What do you need for your data?</vt:lpstr>
      <vt:lpstr>Borrower Distribution What do you need for your data? </vt:lpstr>
      <vt:lpstr>Borrower Distribution What do you compare your data with?</vt:lpstr>
      <vt:lpstr>Borrower Distribution What to look for</vt:lpstr>
      <vt:lpstr>Geographic Distribution</vt:lpstr>
      <vt:lpstr>Geographic Distribution What do you need for your data?</vt:lpstr>
      <vt:lpstr>Geographic Distribution What do you compare your data with?</vt:lpstr>
      <vt:lpstr>Geographic Distribution What to look for</vt:lpstr>
      <vt:lpstr>Community Development Loans</vt:lpstr>
      <vt:lpstr>Questions?</vt:lpstr>
    </vt:vector>
  </TitlesOfParts>
  <Company>OCC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Assessing Your Own Lending Performance</dc:title>
  <dc:creator>Mary.Mcknight</dc:creator>
  <cp:lastModifiedBy>FRS User</cp:lastModifiedBy>
  <cp:revision>178</cp:revision>
  <dcterms:created xsi:type="dcterms:W3CDTF">2007-03-28T13:28:34Z</dcterms:created>
  <dcterms:modified xsi:type="dcterms:W3CDTF">2013-03-27T20:02:35Z</dcterms:modified>
</cp:coreProperties>
</file>