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1"/>
  </p:notesMasterIdLst>
  <p:sldIdLst>
    <p:sldId id="256" r:id="rId2"/>
    <p:sldId id="257" r:id="rId3"/>
    <p:sldId id="260" r:id="rId4"/>
    <p:sldId id="261" r:id="rId5"/>
    <p:sldId id="262" r:id="rId6"/>
    <p:sldId id="264" r:id="rId7"/>
    <p:sldId id="263" r:id="rId8"/>
    <p:sldId id="265" r:id="rId9"/>
    <p:sldId id="267" r:id="rId10"/>
    <p:sldId id="270" r:id="rId11"/>
    <p:sldId id="271" r:id="rId12"/>
    <p:sldId id="272" r:id="rId13"/>
    <p:sldId id="273" r:id="rId14"/>
    <p:sldId id="274" r:id="rId15"/>
    <p:sldId id="275" r:id="rId16"/>
    <p:sldId id="276" r:id="rId17"/>
    <p:sldId id="277" r:id="rId18"/>
    <p:sldId id="278" r:id="rId19"/>
    <p:sldId id="281" r:id="rId20"/>
    <p:sldId id="284" r:id="rId21"/>
    <p:sldId id="285" r:id="rId22"/>
    <p:sldId id="286" r:id="rId23"/>
    <p:sldId id="287" r:id="rId24"/>
    <p:sldId id="288" r:id="rId25"/>
    <p:sldId id="417" r:id="rId26"/>
    <p:sldId id="289" r:id="rId27"/>
    <p:sldId id="290" r:id="rId28"/>
    <p:sldId id="291" r:id="rId29"/>
    <p:sldId id="292" r:id="rId30"/>
    <p:sldId id="293" r:id="rId31"/>
    <p:sldId id="418" r:id="rId32"/>
    <p:sldId id="419" r:id="rId33"/>
    <p:sldId id="294" r:id="rId34"/>
    <p:sldId id="295" r:id="rId35"/>
    <p:sldId id="296" r:id="rId36"/>
    <p:sldId id="297" r:id="rId37"/>
    <p:sldId id="298" r:id="rId38"/>
    <p:sldId id="301" r:id="rId39"/>
    <p:sldId id="304" r:id="rId40"/>
    <p:sldId id="305" r:id="rId41"/>
    <p:sldId id="306" r:id="rId42"/>
    <p:sldId id="307" r:id="rId43"/>
    <p:sldId id="308" r:id="rId44"/>
    <p:sldId id="310" r:id="rId45"/>
    <p:sldId id="309" r:id="rId46"/>
    <p:sldId id="314" r:id="rId47"/>
    <p:sldId id="315" r:id="rId48"/>
    <p:sldId id="316" r:id="rId49"/>
    <p:sldId id="317" r:id="rId50"/>
    <p:sldId id="318" r:id="rId51"/>
    <p:sldId id="319" r:id="rId52"/>
    <p:sldId id="322" r:id="rId53"/>
    <p:sldId id="325" r:id="rId54"/>
    <p:sldId id="426" r:id="rId55"/>
    <p:sldId id="326" r:id="rId56"/>
    <p:sldId id="327" r:id="rId57"/>
    <p:sldId id="328" r:id="rId58"/>
    <p:sldId id="329" r:id="rId59"/>
    <p:sldId id="330" r:id="rId60"/>
    <p:sldId id="331" r:id="rId61"/>
    <p:sldId id="332" r:id="rId62"/>
    <p:sldId id="333" r:id="rId63"/>
    <p:sldId id="334" r:id="rId64"/>
    <p:sldId id="335" r:id="rId65"/>
    <p:sldId id="336" r:id="rId66"/>
    <p:sldId id="338" r:id="rId67"/>
    <p:sldId id="342" r:id="rId68"/>
    <p:sldId id="343" r:id="rId69"/>
    <p:sldId id="344" r:id="rId70"/>
    <p:sldId id="345" r:id="rId71"/>
    <p:sldId id="346" r:id="rId72"/>
    <p:sldId id="347" r:id="rId73"/>
    <p:sldId id="348" r:id="rId74"/>
    <p:sldId id="409" r:id="rId75"/>
    <p:sldId id="410" r:id="rId76"/>
    <p:sldId id="411" r:id="rId77"/>
    <p:sldId id="349" r:id="rId78"/>
    <p:sldId id="350" r:id="rId79"/>
    <p:sldId id="351" r:id="rId80"/>
    <p:sldId id="352" r:id="rId81"/>
    <p:sldId id="412" r:id="rId82"/>
    <p:sldId id="413" r:id="rId83"/>
    <p:sldId id="414" r:id="rId84"/>
    <p:sldId id="415" r:id="rId85"/>
    <p:sldId id="354" r:id="rId86"/>
    <p:sldId id="355" r:id="rId87"/>
    <p:sldId id="356" r:id="rId88"/>
    <p:sldId id="359" r:id="rId89"/>
    <p:sldId id="362" r:id="rId90"/>
    <p:sldId id="363" r:id="rId91"/>
    <p:sldId id="364" r:id="rId92"/>
    <p:sldId id="365" r:id="rId93"/>
    <p:sldId id="366" r:id="rId94"/>
    <p:sldId id="370" r:id="rId95"/>
    <p:sldId id="372" r:id="rId96"/>
    <p:sldId id="373" r:id="rId97"/>
    <p:sldId id="420" r:id="rId98"/>
    <p:sldId id="374" r:id="rId99"/>
    <p:sldId id="375" r:id="rId100"/>
    <p:sldId id="376" r:id="rId101"/>
    <p:sldId id="421" r:id="rId102"/>
    <p:sldId id="377" r:id="rId103"/>
    <p:sldId id="378" r:id="rId104"/>
    <p:sldId id="379" r:id="rId105"/>
    <p:sldId id="382" r:id="rId106"/>
    <p:sldId id="385" r:id="rId107"/>
    <p:sldId id="386" r:id="rId108"/>
    <p:sldId id="387" r:id="rId109"/>
    <p:sldId id="422" r:id="rId110"/>
    <p:sldId id="388" r:id="rId111"/>
    <p:sldId id="423" r:id="rId112"/>
    <p:sldId id="389" r:id="rId113"/>
    <p:sldId id="390" r:id="rId114"/>
    <p:sldId id="391" r:id="rId115"/>
    <p:sldId id="394" r:id="rId116"/>
    <p:sldId id="397" r:id="rId117"/>
    <p:sldId id="398" r:id="rId118"/>
    <p:sldId id="399" r:id="rId119"/>
    <p:sldId id="424" r:id="rId120"/>
    <p:sldId id="400" r:id="rId121"/>
    <p:sldId id="401" r:id="rId122"/>
    <p:sldId id="402" r:id="rId123"/>
    <p:sldId id="405" r:id="rId124"/>
    <p:sldId id="406" r:id="rId125"/>
    <p:sldId id="407" r:id="rId126"/>
    <p:sldId id="408" r:id="rId127"/>
    <p:sldId id="416" r:id="rId128"/>
    <p:sldId id="427" r:id="rId129"/>
    <p:sldId id="425" r:id="rId1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3" clrIdx="0">
    <p:extLst>
      <p:ext uri="{19B8F6BF-5375-455C-9EA6-DF929625EA0E}">
        <p15:presenceInfo xmlns:p15="http://schemas.microsoft.com/office/powerpoint/2012/main" userId="S::urn:spo:anon#4fe73ceef370c09784fc689530cee97d39fe3cec2f23a91726e61cf710bb94b9::" providerId="AD"/>
      </p:ext>
    </p:extLst>
  </p:cmAuthor>
  <p:cmAuthor id="2" name="Matthew Pierson" initials="MP" lastIdx="9" clrIdx="1">
    <p:extLst>
      <p:ext uri="{19B8F6BF-5375-455C-9EA6-DF929625EA0E}">
        <p15:presenceInfo xmlns:p15="http://schemas.microsoft.com/office/powerpoint/2012/main" userId="S::epiersm776@ops.org::34b767ff-0e61-4ae7-816f-95d02ba450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34114-0009-402A-A2C0-FD13870EDC14}" v="1057" dt="2021-02-23T19:03:20.010"/>
    <p1510:client id="{2BC4B7ED-728A-5383-AB39-BC8C59FF0EC2}" v="7" dt="2021-02-23T18:49:20.705"/>
    <p1510:client id="{3A5FB815-25AF-9846-8046-F9F270AF7513}" v="2" dt="2021-02-23T18:03:35.662"/>
    <p1510:client id="{712457E6-238C-6F01-6F65-E09040B4E8F7}" v="22" dt="2021-02-23T17:45:55.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14B_BFE487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14C_4C366ACB.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14D_3A685CE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_14E_A7A42F3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_14F_50F3479C.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Supply</a:t>
            </a:r>
          </a:p>
        </c:rich>
      </c:tx>
      <c:layout>
        <c:manualLayout>
          <c:xMode val="edge"/>
          <c:yMode val="edge"/>
          <c:x val="0.41778975741239893"/>
          <c:y val="1.8181818181818181E-2"/>
        </c:manualLayout>
      </c:layout>
      <c:overlay val="0"/>
      <c:spPr>
        <a:noFill/>
        <a:ln w="25399">
          <a:noFill/>
        </a:ln>
      </c:spPr>
    </c:title>
    <c:autoTitleDeleted val="0"/>
    <c:plotArea>
      <c:layout>
        <c:manualLayout>
          <c:layoutTarget val="inner"/>
          <c:xMode val="edge"/>
          <c:yMode val="edge"/>
          <c:x val="0.16442048517520216"/>
          <c:y val="0.27272727272727271"/>
          <c:w val="0.78706199460916437"/>
          <c:h val="0.43636363636363634"/>
        </c:manualLayout>
      </c:layout>
      <c:scatterChart>
        <c:scatterStyle val="lineMarker"/>
        <c:varyColors val="0"/>
        <c:ser>
          <c:idx val="0"/>
          <c:order val="0"/>
          <c:tx>
            <c:strRef>
              <c:f>Sheet1!$B$1</c:f>
              <c:strCache>
                <c:ptCount val="1"/>
                <c:pt idx="0">
                  <c:v>Price</c:v>
                </c:pt>
              </c:strCache>
            </c:strRef>
          </c:tx>
          <c:spPr>
            <a:ln w="12700">
              <a:solidFill>
                <a:srgbClr val="000080"/>
              </a:solidFill>
              <a:prstDash val="solid"/>
            </a:ln>
          </c:spPr>
          <c:marker>
            <c:symbol val="diamond"/>
            <c:size val="4"/>
            <c:spPr>
              <a:solidFill>
                <a:srgbClr val="000080"/>
              </a:solidFill>
              <a:ln>
                <a:solidFill>
                  <a:srgbClr val="000080"/>
                </a:solidFill>
                <a:prstDash val="solid"/>
              </a:ln>
            </c:spPr>
          </c:marker>
          <c:xVal>
            <c:numRef>
              <c:f>Sheet1!$A$2:$A$8</c:f>
              <c:numCache>
                <c:formatCode>General</c:formatCode>
                <c:ptCount val="7"/>
                <c:pt idx="0">
                  <c:v>2</c:v>
                </c:pt>
                <c:pt idx="1">
                  <c:v>3</c:v>
                </c:pt>
                <c:pt idx="2">
                  <c:v>4</c:v>
                </c:pt>
                <c:pt idx="3">
                  <c:v>5</c:v>
                </c:pt>
                <c:pt idx="4">
                  <c:v>7</c:v>
                </c:pt>
                <c:pt idx="5">
                  <c:v>8</c:v>
                </c:pt>
                <c:pt idx="6">
                  <c:v>9</c:v>
                </c:pt>
              </c:numCache>
            </c:numRef>
          </c:xVal>
          <c:yVal>
            <c:numRef>
              <c:f>Sheet1!$B$2:$B$8</c:f>
              <c:numCache>
                <c:formatCode>General</c:formatCode>
                <c:ptCount val="7"/>
                <c:pt idx="0">
                  <c:v>2</c:v>
                </c:pt>
                <c:pt idx="1">
                  <c:v>3</c:v>
                </c:pt>
                <c:pt idx="2">
                  <c:v>4</c:v>
                </c:pt>
                <c:pt idx="3">
                  <c:v>5</c:v>
                </c:pt>
                <c:pt idx="4">
                  <c:v>6</c:v>
                </c:pt>
                <c:pt idx="5">
                  <c:v>7</c:v>
                </c:pt>
                <c:pt idx="6">
                  <c:v>8</c:v>
                </c:pt>
              </c:numCache>
            </c:numRef>
          </c:yVal>
          <c:smooth val="0"/>
          <c:extLst>
            <c:ext xmlns:c16="http://schemas.microsoft.com/office/drawing/2014/chart" uri="{C3380CC4-5D6E-409C-BE32-E72D297353CC}">
              <c16:uniqueId val="{00000000-FD72-D84F-A239-7CA7E372AF66}"/>
            </c:ext>
          </c:extLst>
        </c:ser>
        <c:dLbls>
          <c:showLegendKey val="0"/>
          <c:showVal val="0"/>
          <c:showCatName val="0"/>
          <c:showSerName val="0"/>
          <c:showPercent val="0"/>
          <c:showBubbleSize val="0"/>
        </c:dLbls>
        <c:axId val="128001736"/>
        <c:axId val="1"/>
      </c:scatterChart>
      <c:valAx>
        <c:axId val="128001736"/>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Quantity</a:t>
                </a:r>
              </a:p>
            </c:rich>
          </c:tx>
          <c:layout>
            <c:manualLayout>
              <c:xMode val="edge"/>
              <c:yMode val="edge"/>
              <c:x val="0.47978436657681939"/>
              <c:y val="0.84545454545454546"/>
            </c:manualLayout>
          </c:layout>
          <c:overlay val="0"/>
          <c:spPr>
            <a:noFill/>
            <a:ln w="25399">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Price</a:t>
                </a:r>
              </a:p>
            </c:rich>
          </c:tx>
          <c:layout>
            <c:manualLayout>
              <c:xMode val="edge"/>
              <c:yMode val="edge"/>
              <c:x val="2.9649595687331536E-2"/>
              <c:y val="0.40454545454545454"/>
            </c:manualLayout>
          </c:layout>
          <c:overlay val="0"/>
          <c:spPr>
            <a:noFill/>
            <a:ln w="25399">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8001736"/>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Demand</a:t>
            </a:r>
          </a:p>
        </c:rich>
      </c:tx>
      <c:layout>
        <c:manualLayout>
          <c:xMode val="edge"/>
          <c:yMode val="edge"/>
          <c:x val="0.40431266846361186"/>
          <c:y val="2.1186440677966101E-2"/>
        </c:manualLayout>
      </c:layout>
      <c:overlay val="0"/>
      <c:spPr>
        <a:noFill/>
        <a:ln w="25399">
          <a:noFill/>
        </a:ln>
      </c:spPr>
    </c:title>
    <c:autoTitleDeleted val="0"/>
    <c:plotArea>
      <c:layout>
        <c:manualLayout>
          <c:layoutTarget val="inner"/>
          <c:xMode val="edge"/>
          <c:yMode val="edge"/>
          <c:x val="0.16442048517520216"/>
          <c:y val="0.25423728813559321"/>
          <c:w val="0.78706199460916437"/>
          <c:h val="0.47457627118644069"/>
        </c:manualLayout>
      </c:layout>
      <c:scatterChart>
        <c:scatterStyle val="lineMarker"/>
        <c:varyColors val="0"/>
        <c:ser>
          <c:idx val="0"/>
          <c:order val="0"/>
          <c:tx>
            <c:strRef>
              <c:f>Sheet1!$B$10</c:f>
              <c:strCache>
                <c:ptCount val="1"/>
                <c:pt idx="0">
                  <c:v>Price</c:v>
                </c:pt>
              </c:strCache>
            </c:strRef>
          </c:tx>
          <c:spPr>
            <a:ln w="12700">
              <a:solidFill>
                <a:srgbClr val="000080"/>
              </a:solidFill>
              <a:prstDash val="solid"/>
            </a:ln>
          </c:spPr>
          <c:marker>
            <c:symbol val="diamond"/>
            <c:size val="4"/>
            <c:spPr>
              <a:solidFill>
                <a:srgbClr val="000080"/>
              </a:solidFill>
              <a:ln>
                <a:solidFill>
                  <a:srgbClr val="000080"/>
                </a:solidFill>
                <a:prstDash val="solid"/>
              </a:ln>
            </c:spPr>
          </c:marker>
          <c:xVal>
            <c:numRef>
              <c:f>Sheet1!$A$11:$A$17</c:f>
              <c:numCache>
                <c:formatCode>General</c:formatCode>
                <c:ptCount val="7"/>
                <c:pt idx="0">
                  <c:v>2</c:v>
                </c:pt>
                <c:pt idx="1">
                  <c:v>3</c:v>
                </c:pt>
                <c:pt idx="2">
                  <c:v>4</c:v>
                </c:pt>
                <c:pt idx="3">
                  <c:v>5</c:v>
                </c:pt>
                <c:pt idx="4">
                  <c:v>7</c:v>
                </c:pt>
                <c:pt idx="5">
                  <c:v>8</c:v>
                </c:pt>
                <c:pt idx="6">
                  <c:v>9</c:v>
                </c:pt>
              </c:numCache>
            </c:numRef>
          </c:xVal>
          <c:yVal>
            <c:numRef>
              <c:f>Sheet1!$B$11:$B$17</c:f>
              <c:numCache>
                <c:formatCode>General</c:formatCode>
                <c:ptCount val="7"/>
                <c:pt idx="0">
                  <c:v>10</c:v>
                </c:pt>
                <c:pt idx="1">
                  <c:v>9</c:v>
                </c:pt>
                <c:pt idx="2">
                  <c:v>8</c:v>
                </c:pt>
                <c:pt idx="3">
                  <c:v>7</c:v>
                </c:pt>
                <c:pt idx="4">
                  <c:v>6</c:v>
                </c:pt>
                <c:pt idx="5">
                  <c:v>5</c:v>
                </c:pt>
                <c:pt idx="6">
                  <c:v>4</c:v>
                </c:pt>
              </c:numCache>
            </c:numRef>
          </c:yVal>
          <c:smooth val="0"/>
          <c:extLst>
            <c:ext xmlns:c16="http://schemas.microsoft.com/office/drawing/2014/chart" uri="{C3380CC4-5D6E-409C-BE32-E72D297353CC}">
              <c16:uniqueId val="{00000000-E3E2-8940-904A-6F098D56171B}"/>
            </c:ext>
          </c:extLst>
        </c:ser>
        <c:dLbls>
          <c:showLegendKey val="0"/>
          <c:showVal val="0"/>
          <c:showCatName val="0"/>
          <c:showSerName val="0"/>
          <c:showPercent val="0"/>
          <c:showBubbleSize val="0"/>
        </c:dLbls>
        <c:axId val="127780456"/>
        <c:axId val="1"/>
      </c:scatterChart>
      <c:valAx>
        <c:axId val="127780456"/>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Quantity</a:t>
                </a:r>
              </a:p>
            </c:rich>
          </c:tx>
          <c:layout>
            <c:manualLayout>
              <c:xMode val="edge"/>
              <c:yMode val="edge"/>
              <c:x val="0.47978436657681939"/>
              <c:y val="0.85593220338983056"/>
            </c:manualLayout>
          </c:layout>
          <c:overlay val="0"/>
          <c:spPr>
            <a:noFill/>
            <a:ln w="25399">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Price</a:t>
                </a:r>
              </a:p>
            </c:rich>
          </c:tx>
          <c:layout>
            <c:manualLayout>
              <c:xMode val="edge"/>
              <c:yMode val="edge"/>
              <c:x val="2.9649595687331536E-2"/>
              <c:y val="0.41101694915254239"/>
            </c:manualLayout>
          </c:layout>
          <c:overlay val="0"/>
          <c:spPr>
            <a:noFill/>
            <a:ln w="25399">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7780456"/>
        <c:crosses val="autoZero"/>
        <c:crossBetween val="midCat"/>
      </c:valAx>
      <c:spPr>
        <a:noFill/>
        <a:ln w="25399">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Supply and Demand</a:t>
            </a:r>
          </a:p>
        </c:rich>
      </c:tx>
      <c:layout>
        <c:manualLayout>
          <c:xMode val="edge"/>
          <c:yMode val="edge"/>
          <c:x val="0.28301886792452829"/>
          <c:y val="2.0661157024793389E-2"/>
        </c:manualLayout>
      </c:layout>
      <c:overlay val="0"/>
      <c:spPr>
        <a:noFill/>
        <a:ln w="25398">
          <a:noFill/>
        </a:ln>
      </c:spPr>
    </c:title>
    <c:autoTitleDeleted val="0"/>
    <c:plotArea>
      <c:layout>
        <c:manualLayout>
          <c:layoutTarget val="inner"/>
          <c:xMode val="edge"/>
          <c:yMode val="edge"/>
          <c:x val="0.16442048517520216"/>
          <c:y val="0.25206611570247933"/>
          <c:w val="0.78706199460916437"/>
          <c:h val="0.48347107438016529"/>
        </c:manualLayout>
      </c:layout>
      <c:scatterChart>
        <c:scatterStyle val="lineMarker"/>
        <c:varyColors val="0"/>
        <c:ser>
          <c:idx val="0"/>
          <c:order val="0"/>
          <c:tx>
            <c:strRef>
              <c:f>Sheet1!$B$19</c:f>
              <c:strCache>
                <c:ptCount val="1"/>
                <c:pt idx="0">
                  <c:v>Pd</c:v>
                </c:pt>
              </c:strCache>
            </c:strRef>
          </c:tx>
          <c:spPr>
            <a:ln w="12699">
              <a:solidFill>
                <a:srgbClr val="000080"/>
              </a:solidFill>
              <a:prstDash val="solid"/>
            </a:ln>
          </c:spPr>
          <c:marker>
            <c:symbol val="diamond"/>
            <c:size val="4"/>
            <c:spPr>
              <a:solidFill>
                <a:srgbClr val="000080"/>
              </a:solidFill>
              <a:ln>
                <a:solidFill>
                  <a:srgbClr val="000080"/>
                </a:solidFill>
                <a:prstDash val="solid"/>
              </a:ln>
            </c:spPr>
          </c:marker>
          <c:xVal>
            <c:numRef>
              <c:f>Sheet1!$A$20:$A$26</c:f>
              <c:numCache>
                <c:formatCode>General</c:formatCode>
                <c:ptCount val="7"/>
                <c:pt idx="0">
                  <c:v>2</c:v>
                </c:pt>
                <c:pt idx="1">
                  <c:v>3</c:v>
                </c:pt>
                <c:pt idx="2">
                  <c:v>4</c:v>
                </c:pt>
                <c:pt idx="3">
                  <c:v>5</c:v>
                </c:pt>
                <c:pt idx="4">
                  <c:v>7</c:v>
                </c:pt>
                <c:pt idx="5">
                  <c:v>8</c:v>
                </c:pt>
                <c:pt idx="6">
                  <c:v>9</c:v>
                </c:pt>
              </c:numCache>
            </c:numRef>
          </c:xVal>
          <c:yVal>
            <c:numRef>
              <c:f>Sheet1!$B$20:$B$26</c:f>
              <c:numCache>
                <c:formatCode>General</c:formatCode>
                <c:ptCount val="7"/>
                <c:pt idx="0">
                  <c:v>10</c:v>
                </c:pt>
                <c:pt idx="1">
                  <c:v>9</c:v>
                </c:pt>
                <c:pt idx="2">
                  <c:v>8</c:v>
                </c:pt>
                <c:pt idx="3">
                  <c:v>7</c:v>
                </c:pt>
                <c:pt idx="4">
                  <c:v>6</c:v>
                </c:pt>
                <c:pt idx="5">
                  <c:v>5</c:v>
                </c:pt>
                <c:pt idx="6">
                  <c:v>4</c:v>
                </c:pt>
              </c:numCache>
            </c:numRef>
          </c:yVal>
          <c:smooth val="0"/>
          <c:extLst>
            <c:ext xmlns:c16="http://schemas.microsoft.com/office/drawing/2014/chart" uri="{C3380CC4-5D6E-409C-BE32-E72D297353CC}">
              <c16:uniqueId val="{00000000-F2AD-9741-8B71-6A7411602E7C}"/>
            </c:ext>
          </c:extLst>
        </c:ser>
        <c:ser>
          <c:idx val="1"/>
          <c:order val="1"/>
          <c:tx>
            <c:strRef>
              <c:f>Sheet1!$C$19</c:f>
              <c:strCache>
                <c:ptCount val="1"/>
                <c:pt idx="0">
                  <c:v>Ps</c:v>
                </c:pt>
              </c:strCache>
            </c:strRef>
          </c:tx>
          <c:spPr>
            <a:ln w="12699">
              <a:solidFill>
                <a:srgbClr val="FF00FF"/>
              </a:solidFill>
              <a:prstDash val="solid"/>
            </a:ln>
          </c:spPr>
          <c:marker>
            <c:symbol val="square"/>
            <c:size val="4"/>
            <c:spPr>
              <a:solidFill>
                <a:srgbClr val="FF00FF"/>
              </a:solidFill>
              <a:ln>
                <a:solidFill>
                  <a:srgbClr val="FF00FF"/>
                </a:solidFill>
                <a:prstDash val="solid"/>
              </a:ln>
            </c:spPr>
          </c:marker>
          <c:xVal>
            <c:numRef>
              <c:f>Sheet1!$A$20:$A$26</c:f>
              <c:numCache>
                <c:formatCode>General</c:formatCode>
                <c:ptCount val="7"/>
                <c:pt idx="0">
                  <c:v>2</c:v>
                </c:pt>
                <c:pt idx="1">
                  <c:v>3</c:v>
                </c:pt>
                <c:pt idx="2">
                  <c:v>4</c:v>
                </c:pt>
                <c:pt idx="3">
                  <c:v>5</c:v>
                </c:pt>
                <c:pt idx="4">
                  <c:v>7</c:v>
                </c:pt>
                <c:pt idx="5">
                  <c:v>8</c:v>
                </c:pt>
                <c:pt idx="6">
                  <c:v>9</c:v>
                </c:pt>
              </c:numCache>
            </c:numRef>
          </c:xVal>
          <c:yVal>
            <c:numRef>
              <c:f>Sheet1!$C$20:$C$26</c:f>
              <c:numCache>
                <c:formatCode>General</c:formatCode>
                <c:ptCount val="7"/>
                <c:pt idx="0">
                  <c:v>2</c:v>
                </c:pt>
                <c:pt idx="1">
                  <c:v>3</c:v>
                </c:pt>
                <c:pt idx="2">
                  <c:v>4</c:v>
                </c:pt>
                <c:pt idx="3">
                  <c:v>5</c:v>
                </c:pt>
                <c:pt idx="4">
                  <c:v>6</c:v>
                </c:pt>
                <c:pt idx="5">
                  <c:v>7</c:v>
                </c:pt>
                <c:pt idx="6">
                  <c:v>8</c:v>
                </c:pt>
              </c:numCache>
            </c:numRef>
          </c:yVal>
          <c:smooth val="0"/>
          <c:extLst>
            <c:ext xmlns:c16="http://schemas.microsoft.com/office/drawing/2014/chart" uri="{C3380CC4-5D6E-409C-BE32-E72D297353CC}">
              <c16:uniqueId val="{00000001-F2AD-9741-8B71-6A7411602E7C}"/>
            </c:ext>
          </c:extLst>
        </c:ser>
        <c:dLbls>
          <c:showLegendKey val="0"/>
          <c:showVal val="0"/>
          <c:showCatName val="0"/>
          <c:showSerName val="0"/>
          <c:showPercent val="0"/>
          <c:showBubbleSize val="0"/>
        </c:dLbls>
        <c:axId val="128470800"/>
        <c:axId val="1"/>
      </c:scatterChart>
      <c:valAx>
        <c:axId val="1284708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Quantity</a:t>
                </a:r>
              </a:p>
            </c:rich>
          </c:tx>
          <c:layout>
            <c:manualLayout>
              <c:xMode val="edge"/>
              <c:yMode val="edge"/>
              <c:x val="0.47978436657681939"/>
              <c:y val="0.85950413223140498"/>
            </c:manualLayout>
          </c:layout>
          <c:overlay val="0"/>
          <c:spPr>
            <a:noFill/>
            <a:ln w="25398">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Price</a:t>
                </a:r>
              </a:p>
            </c:rich>
          </c:tx>
          <c:layout>
            <c:manualLayout>
              <c:xMode val="edge"/>
              <c:yMode val="edge"/>
              <c:x val="2.9649595687331536E-2"/>
              <c:y val="0.41322314049586778"/>
            </c:manualLayout>
          </c:layout>
          <c:overlay val="0"/>
          <c:spPr>
            <a:noFill/>
            <a:ln w="25398">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8470800"/>
        <c:crosses val="autoZero"/>
        <c:crossBetween val="midCat"/>
      </c:valAx>
      <c:spPr>
        <a:noFill/>
        <a:ln w="12699">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Supply and Demand</a:t>
            </a:r>
          </a:p>
        </c:rich>
      </c:tx>
      <c:layout>
        <c:manualLayout>
          <c:xMode val="edge"/>
          <c:yMode val="edge"/>
          <c:x val="0.28301886792452829"/>
          <c:y val="2.0661157024793389E-2"/>
        </c:manualLayout>
      </c:layout>
      <c:overlay val="0"/>
      <c:spPr>
        <a:noFill/>
        <a:ln w="25398">
          <a:noFill/>
        </a:ln>
      </c:spPr>
    </c:title>
    <c:autoTitleDeleted val="0"/>
    <c:plotArea>
      <c:layout>
        <c:manualLayout>
          <c:layoutTarget val="inner"/>
          <c:xMode val="edge"/>
          <c:yMode val="edge"/>
          <c:x val="0.16442048517520216"/>
          <c:y val="0.25206611570247933"/>
          <c:w val="0.78706199460916437"/>
          <c:h val="0.48347107438016529"/>
        </c:manualLayout>
      </c:layout>
      <c:scatterChart>
        <c:scatterStyle val="lineMarker"/>
        <c:varyColors val="0"/>
        <c:ser>
          <c:idx val="0"/>
          <c:order val="0"/>
          <c:tx>
            <c:strRef>
              <c:f>Sheet1!$B$19</c:f>
              <c:strCache>
                <c:ptCount val="1"/>
                <c:pt idx="0">
                  <c:v>Pd</c:v>
                </c:pt>
              </c:strCache>
            </c:strRef>
          </c:tx>
          <c:spPr>
            <a:ln w="12699">
              <a:solidFill>
                <a:srgbClr val="000080"/>
              </a:solidFill>
              <a:prstDash val="solid"/>
            </a:ln>
          </c:spPr>
          <c:marker>
            <c:symbol val="diamond"/>
            <c:size val="4"/>
            <c:spPr>
              <a:solidFill>
                <a:srgbClr val="000080"/>
              </a:solidFill>
              <a:ln>
                <a:solidFill>
                  <a:srgbClr val="000080"/>
                </a:solidFill>
                <a:prstDash val="solid"/>
              </a:ln>
            </c:spPr>
          </c:marker>
          <c:xVal>
            <c:numRef>
              <c:f>Sheet1!$A$20:$A$26</c:f>
              <c:numCache>
                <c:formatCode>General</c:formatCode>
                <c:ptCount val="7"/>
                <c:pt idx="0">
                  <c:v>2</c:v>
                </c:pt>
                <c:pt idx="1">
                  <c:v>3</c:v>
                </c:pt>
                <c:pt idx="2">
                  <c:v>4</c:v>
                </c:pt>
                <c:pt idx="3">
                  <c:v>5</c:v>
                </c:pt>
                <c:pt idx="4">
                  <c:v>7</c:v>
                </c:pt>
                <c:pt idx="5">
                  <c:v>8</c:v>
                </c:pt>
                <c:pt idx="6">
                  <c:v>9</c:v>
                </c:pt>
              </c:numCache>
            </c:numRef>
          </c:xVal>
          <c:yVal>
            <c:numRef>
              <c:f>Sheet1!$B$20:$B$26</c:f>
              <c:numCache>
                <c:formatCode>General</c:formatCode>
                <c:ptCount val="7"/>
                <c:pt idx="0">
                  <c:v>10</c:v>
                </c:pt>
                <c:pt idx="1">
                  <c:v>9</c:v>
                </c:pt>
                <c:pt idx="2">
                  <c:v>8</c:v>
                </c:pt>
                <c:pt idx="3">
                  <c:v>7</c:v>
                </c:pt>
                <c:pt idx="4">
                  <c:v>6</c:v>
                </c:pt>
                <c:pt idx="5">
                  <c:v>5</c:v>
                </c:pt>
                <c:pt idx="6">
                  <c:v>4</c:v>
                </c:pt>
              </c:numCache>
            </c:numRef>
          </c:yVal>
          <c:smooth val="0"/>
          <c:extLst>
            <c:ext xmlns:c16="http://schemas.microsoft.com/office/drawing/2014/chart" uri="{C3380CC4-5D6E-409C-BE32-E72D297353CC}">
              <c16:uniqueId val="{00000000-F2AD-9741-8B71-6A7411602E7C}"/>
            </c:ext>
          </c:extLst>
        </c:ser>
        <c:ser>
          <c:idx val="1"/>
          <c:order val="1"/>
          <c:tx>
            <c:strRef>
              <c:f>Sheet1!$C$19</c:f>
              <c:strCache>
                <c:ptCount val="1"/>
                <c:pt idx="0">
                  <c:v>Ps</c:v>
                </c:pt>
              </c:strCache>
            </c:strRef>
          </c:tx>
          <c:spPr>
            <a:ln w="12699">
              <a:solidFill>
                <a:srgbClr val="FF00FF"/>
              </a:solidFill>
              <a:prstDash val="solid"/>
            </a:ln>
          </c:spPr>
          <c:marker>
            <c:symbol val="square"/>
            <c:size val="4"/>
            <c:spPr>
              <a:solidFill>
                <a:srgbClr val="FF00FF"/>
              </a:solidFill>
              <a:ln>
                <a:solidFill>
                  <a:srgbClr val="FF00FF"/>
                </a:solidFill>
                <a:prstDash val="solid"/>
              </a:ln>
            </c:spPr>
          </c:marker>
          <c:xVal>
            <c:numRef>
              <c:f>Sheet1!$A$20:$A$26</c:f>
              <c:numCache>
                <c:formatCode>General</c:formatCode>
                <c:ptCount val="7"/>
                <c:pt idx="0">
                  <c:v>2</c:v>
                </c:pt>
                <c:pt idx="1">
                  <c:v>3</c:v>
                </c:pt>
                <c:pt idx="2">
                  <c:v>4</c:v>
                </c:pt>
                <c:pt idx="3">
                  <c:v>5</c:v>
                </c:pt>
                <c:pt idx="4">
                  <c:v>7</c:v>
                </c:pt>
                <c:pt idx="5">
                  <c:v>8</c:v>
                </c:pt>
                <c:pt idx="6">
                  <c:v>9</c:v>
                </c:pt>
              </c:numCache>
            </c:numRef>
          </c:xVal>
          <c:yVal>
            <c:numRef>
              <c:f>Sheet1!$C$20:$C$26</c:f>
              <c:numCache>
                <c:formatCode>General</c:formatCode>
                <c:ptCount val="7"/>
                <c:pt idx="0">
                  <c:v>2</c:v>
                </c:pt>
                <c:pt idx="1">
                  <c:v>3</c:v>
                </c:pt>
                <c:pt idx="2">
                  <c:v>4</c:v>
                </c:pt>
                <c:pt idx="3">
                  <c:v>5</c:v>
                </c:pt>
                <c:pt idx="4">
                  <c:v>6</c:v>
                </c:pt>
                <c:pt idx="5">
                  <c:v>7</c:v>
                </c:pt>
                <c:pt idx="6">
                  <c:v>8</c:v>
                </c:pt>
              </c:numCache>
            </c:numRef>
          </c:yVal>
          <c:smooth val="0"/>
          <c:extLst>
            <c:ext xmlns:c16="http://schemas.microsoft.com/office/drawing/2014/chart" uri="{C3380CC4-5D6E-409C-BE32-E72D297353CC}">
              <c16:uniqueId val="{00000001-F2AD-9741-8B71-6A7411602E7C}"/>
            </c:ext>
          </c:extLst>
        </c:ser>
        <c:dLbls>
          <c:showLegendKey val="0"/>
          <c:showVal val="0"/>
          <c:showCatName val="0"/>
          <c:showSerName val="0"/>
          <c:showPercent val="0"/>
          <c:showBubbleSize val="0"/>
        </c:dLbls>
        <c:axId val="128470800"/>
        <c:axId val="1"/>
      </c:scatterChart>
      <c:valAx>
        <c:axId val="1284708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Quantity</a:t>
                </a:r>
              </a:p>
            </c:rich>
          </c:tx>
          <c:layout>
            <c:manualLayout>
              <c:xMode val="edge"/>
              <c:yMode val="edge"/>
              <c:x val="0.47978436657681939"/>
              <c:y val="0.85950413223140498"/>
            </c:manualLayout>
          </c:layout>
          <c:overlay val="0"/>
          <c:spPr>
            <a:noFill/>
            <a:ln w="25398">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Price</a:t>
                </a:r>
              </a:p>
            </c:rich>
          </c:tx>
          <c:layout>
            <c:manualLayout>
              <c:xMode val="edge"/>
              <c:yMode val="edge"/>
              <c:x val="2.9649595687331536E-2"/>
              <c:y val="0.41322314049586778"/>
            </c:manualLayout>
          </c:layout>
          <c:overlay val="0"/>
          <c:spPr>
            <a:noFill/>
            <a:ln w="25398">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8470800"/>
        <c:crosses val="autoZero"/>
        <c:crossBetween val="midCat"/>
      </c:valAx>
      <c:spPr>
        <a:noFill/>
        <a:ln w="12699">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Supply and Demand</a:t>
            </a:r>
          </a:p>
        </c:rich>
      </c:tx>
      <c:layout>
        <c:manualLayout>
          <c:xMode val="edge"/>
          <c:yMode val="edge"/>
          <c:x val="0.28301886792452829"/>
          <c:y val="2.0661157024793389E-2"/>
        </c:manualLayout>
      </c:layout>
      <c:overlay val="0"/>
      <c:spPr>
        <a:noFill/>
        <a:ln w="25398">
          <a:noFill/>
        </a:ln>
      </c:spPr>
    </c:title>
    <c:autoTitleDeleted val="0"/>
    <c:plotArea>
      <c:layout>
        <c:manualLayout>
          <c:layoutTarget val="inner"/>
          <c:xMode val="edge"/>
          <c:yMode val="edge"/>
          <c:x val="0.16442048517520216"/>
          <c:y val="0.25206611570247933"/>
          <c:w val="0.78706199460916437"/>
          <c:h val="0.48347107438016529"/>
        </c:manualLayout>
      </c:layout>
      <c:scatterChart>
        <c:scatterStyle val="lineMarker"/>
        <c:varyColors val="0"/>
        <c:ser>
          <c:idx val="0"/>
          <c:order val="0"/>
          <c:tx>
            <c:strRef>
              <c:f>Sheet1!$B$19</c:f>
              <c:strCache>
                <c:ptCount val="1"/>
                <c:pt idx="0">
                  <c:v>Pd</c:v>
                </c:pt>
              </c:strCache>
            </c:strRef>
          </c:tx>
          <c:spPr>
            <a:ln w="12699">
              <a:solidFill>
                <a:srgbClr val="000080"/>
              </a:solidFill>
              <a:prstDash val="solid"/>
            </a:ln>
          </c:spPr>
          <c:marker>
            <c:symbol val="diamond"/>
            <c:size val="4"/>
            <c:spPr>
              <a:solidFill>
                <a:srgbClr val="000080"/>
              </a:solidFill>
              <a:ln>
                <a:solidFill>
                  <a:srgbClr val="000080"/>
                </a:solidFill>
                <a:prstDash val="solid"/>
              </a:ln>
            </c:spPr>
          </c:marker>
          <c:xVal>
            <c:numRef>
              <c:f>Sheet1!$A$20:$A$26</c:f>
              <c:numCache>
                <c:formatCode>General</c:formatCode>
                <c:ptCount val="7"/>
                <c:pt idx="0">
                  <c:v>2</c:v>
                </c:pt>
                <c:pt idx="1">
                  <c:v>3</c:v>
                </c:pt>
                <c:pt idx="2">
                  <c:v>4</c:v>
                </c:pt>
                <c:pt idx="3">
                  <c:v>5</c:v>
                </c:pt>
                <c:pt idx="4">
                  <c:v>7</c:v>
                </c:pt>
                <c:pt idx="5">
                  <c:v>8</c:v>
                </c:pt>
                <c:pt idx="6">
                  <c:v>9</c:v>
                </c:pt>
              </c:numCache>
            </c:numRef>
          </c:xVal>
          <c:yVal>
            <c:numRef>
              <c:f>Sheet1!$B$20:$B$26</c:f>
              <c:numCache>
                <c:formatCode>General</c:formatCode>
                <c:ptCount val="7"/>
                <c:pt idx="0">
                  <c:v>10</c:v>
                </c:pt>
                <c:pt idx="1">
                  <c:v>9</c:v>
                </c:pt>
                <c:pt idx="2">
                  <c:v>8</c:v>
                </c:pt>
                <c:pt idx="3">
                  <c:v>7</c:v>
                </c:pt>
                <c:pt idx="4">
                  <c:v>6</c:v>
                </c:pt>
                <c:pt idx="5">
                  <c:v>5</c:v>
                </c:pt>
                <c:pt idx="6">
                  <c:v>4</c:v>
                </c:pt>
              </c:numCache>
            </c:numRef>
          </c:yVal>
          <c:smooth val="0"/>
          <c:extLst>
            <c:ext xmlns:c16="http://schemas.microsoft.com/office/drawing/2014/chart" uri="{C3380CC4-5D6E-409C-BE32-E72D297353CC}">
              <c16:uniqueId val="{00000000-F2AD-9741-8B71-6A7411602E7C}"/>
            </c:ext>
          </c:extLst>
        </c:ser>
        <c:ser>
          <c:idx val="1"/>
          <c:order val="1"/>
          <c:tx>
            <c:strRef>
              <c:f>Sheet1!$C$19</c:f>
              <c:strCache>
                <c:ptCount val="1"/>
                <c:pt idx="0">
                  <c:v>Ps</c:v>
                </c:pt>
              </c:strCache>
            </c:strRef>
          </c:tx>
          <c:spPr>
            <a:ln w="12699">
              <a:solidFill>
                <a:srgbClr val="FF00FF"/>
              </a:solidFill>
              <a:prstDash val="solid"/>
            </a:ln>
          </c:spPr>
          <c:marker>
            <c:symbol val="square"/>
            <c:size val="4"/>
            <c:spPr>
              <a:solidFill>
                <a:srgbClr val="FF00FF"/>
              </a:solidFill>
              <a:ln>
                <a:solidFill>
                  <a:srgbClr val="FF00FF"/>
                </a:solidFill>
                <a:prstDash val="solid"/>
              </a:ln>
            </c:spPr>
          </c:marker>
          <c:xVal>
            <c:numRef>
              <c:f>Sheet1!$A$20:$A$26</c:f>
              <c:numCache>
                <c:formatCode>General</c:formatCode>
                <c:ptCount val="7"/>
                <c:pt idx="0">
                  <c:v>2</c:v>
                </c:pt>
                <c:pt idx="1">
                  <c:v>3</c:v>
                </c:pt>
                <c:pt idx="2">
                  <c:v>4</c:v>
                </c:pt>
                <c:pt idx="3">
                  <c:v>5</c:v>
                </c:pt>
                <c:pt idx="4">
                  <c:v>7</c:v>
                </c:pt>
                <c:pt idx="5">
                  <c:v>8</c:v>
                </c:pt>
                <c:pt idx="6">
                  <c:v>9</c:v>
                </c:pt>
              </c:numCache>
            </c:numRef>
          </c:xVal>
          <c:yVal>
            <c:numRef>
              <c:f>Sheet1!$C$20:$C$26</c:f>
              <c:numCache>
                <c:formatCode>General</c:formatCode>
                <c:ptCount val="7"/>
                <c:pt idx="0">
                  <c:v>2</c:v>
                </c:pt>
                <c:pt idx="1">
                  <c:v>3</c:v>
                </c:pt>
                <c:pt idx="2">
                  <c:v>4</c:v>
                </c:pt>
                <c:pt idx="3">
                  <c:v>5</c:v>
                </c:pt>
                <c:pt idx="4">
                  <c:v>6</c:v>
                </c:pt>
                <c:pt idx="5">
                  <c:v>7</c:v>
                </c:pt>
                <c:pt idx="6">
                  <c:v>8</c:v>
                </c:pt>
              </c:numCache>
            </c:numRef>
          </c:yVal>
          <c:smooth val="0"/>
          <c:extLst>
            <c:ext xmlns:c16="http://schemas.microsoft.com/office/drawing/2014/chart" uri="{C3380CC4-5D6E-409C-BE32-E72D297353CC}">
              <c16:uniqueId val="{00000001-F2AD-9741-8B71-6A7411602E7C}"/>
            </c:ext>
          </c:extLst>
        </c:ser>
        <c:dLbls>
          <c:showLegendKey val="0"/>
          <c:showVal val="0"/>
          <c:showCatName val="0"/>
          <c:showSerName val="0"/>
          <c:showPercent val="0"/>
          <c:showBubbleSize val="0"/>
        </c:dLbls>
        <c:axId val="128470800"/>
        <c:axId val="1"/>
      </c:scatterChart>
      <c:valAx>
        <c:axId val="1284708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Quantity</a:t>
                </a:r>
              </a:p>
            </c:rich>
          </c:tx>
          <c:layout>
            <c:manualLayout>
              <c:xMode val="edge"/>
              <c:yMode val="edge"/>
              <c:x val="0.47978436657681939"/>
              <c:y val="0.85950413223140498"/>
            </c:manualLayout>
          </c:layout>
          <c:overlay val="0"/>
          <c:spPr>
            <a:noFill/>
            <a:ln w="25398">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Price</a:t>
                </a:r>
              </a:p>
            </c:rich>
          </c:tx>
          <c:layout>
            <c:manualLayout>
              <c:xMode val="edge"/>
              <c:yMode val="edge"/>
              <c:x val="2.9649595687331536E-2"/>
              <c:y val="0.41322314049586778"/>
            </c:manualLayout>
          </c:layout>
          <c:overlay val="0"/>
          <c:spPr>
            <a:noFill/>
            <a:ln w="25398">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8470800"/>
        <c:crosses val="autoZero"/>
        <c:crossBetween val="midCat"/>
      </c:valAx>
      <c:spPr>
        <a:noFill/>
        <a:ln w="12699">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1-02-18T11:13:01.605" idx="28">
    <p:pos x="10" y="10"/>
    <p:text>add some playing card pics?
</p:text>
    <p:extLst>
      <p:ext uri="{C676402C-5697-4E1C-873F-D02D1690AC5C}">
        <p15:threadingInfo xmlns:p15="http://schemas.microsoft.com/office/powerpoint/2012/main" timeZoneBias="480"/>
      </p:ext>
    </p:extLst>
  </p:cm>
  <p:cm authorId="2" dt="2021-02-20T21:47:16.445" idx="4">
    <p:pos x="10" y="106"/>
    <p:text>What do you mean by this?</p:text>
    <p:extLst>
      <p:ext uri="{C676402C-5697-4E1C-873F-D02D1690AC5C}">
        <p15:threadingInfo xmlns:p15="http://schemas.microsoft.com/office/powerpoint/2012/main" timeZoneBias="360">
          <p15:parentCm authorId="1" idx="28"/>
        </p15:threadingInfo>
      </p:ext>
    </p:extLst>
  </p:cm>
  <p:cm authorId="1" dt="2021-02-23T09:41:57.801" idx="39">
    <p:pos x="10" y="202"/>
    <p:text>The activity uses playing cards in the activity--maybe add some pics of those cards for this.
</p:text>
    <p:extLst>
      <p:ext uri="{C676402C-5697-4E1C-873F-D02D1690AC5C}">
        <p15:threadingInfo xmlns:p15="http://schemas.microsoft.com/office/powerpoint/2012/main" timeZoneBias="480">
          <p15:parentCm authorId="1" idx="2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18T11:13:42.372" idx="29">
    <p:pos x="5694" y="1089"/>
    <p:text>too many words. Let's mainly show math or use cards to depict the "3" price.
</p:text>
    <p:extLst>
      <p:ext uri="{C676402C-5697-4E1C-873F-D02D1690AC5C}">
        <p15:threadingInfo xmlns:p15="http://schemas.microsoft.com/office/powerpoint/2012/main" timeZoneBias="480"/>
      </p:ext>
    </p:extLst>
  </p:cm>
  <p:cm authorId="2" dt="2021-02-20T21:48:46.798" idx="5">
    <p:pos x="5694" y="1185"/>
    <p:text>Again, need explanation.</p:text>
    <p:extLst>
      <p:ext uri="{C676402C-5697-4E1C-873F-D02D1690AC5C}">
        <p15:threadingInfo xmlns:p15="http://schemas.microsoft.com/office/powerpoint/2012/main" timeZoneBias="360">
          <p15:parentCm authorId="1" idx="29"/>
        </p15:threadingInfo>
      </p:ext>
    </p:extLst>
  </p:cm>
  <p:cm authorId="1" dt="2021-02-23T09:42:38.192" idx="40">
    <p:pos x="5694" y="1281"/>
    <p:text>see comment above too. So the kids get playing cards in the activity maybe depict what would happen if they have a certain card and how that would impact their price/profit.
</p:text>
    <p:extLst>
      <p:ext uri="{C676402C-5697-4E1C-873F-D02D1690AC5C}">
        <p15:threadingInfo xmlns:p15="http://schemas.microsoft.com/office/powerpoint/2012/main" timeZoneBias="480">
          <p15:parentCm authorId="1" idx="2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18T09:58:14.028" idx="12">
    <p:pos x="10" y="10"/>
    <p:text>too much text--do we want 1 on each slide?
</p:text>
    <p:extLst>
      <p:ext uri="{C676402C-5697-4E1C-873F-D02D1690AC5C}">
        <p15:threadingInfo xmlns:p15="http://schemas.microsoft.com/office/powerpoint/2012/main" timeZoneBias="480"/>
      </p:ext>
    </p:extLst>
  </p:cm>
  <p:cm authorId="2" dt="2021-02-18T12:02:02.556" idx="2">
    <p:pos x="10" y="106"/>
    <p:text>Yes we certainly can</p:text>
    <p:extLst>
      <p:ext uri="{C676402C-5697-4E1C-873F-D02D1690AC5C}">
        <p15:threadingInfo xmlns:p15="http://schemas.microsoft.com/office/powerpoint/2012/main" timeZoneBias="360">
          <p15:parentCm authorId="1" idx="12"/>
        </p15:threadingInfo>
      </p:ext>
    </p:extLst>
  </p:cm>
  <p:cm authorId="1" dt="2021-02-18T11:23:17.140" idx="32">
    <p:pos x="10" y="202"/>
    <p:text>I like this! Do we want to add national/commonly known examples? 1 per page?
</p:text>
    <p:extLst>
      <p:ext uri="{C676402C-5697-4E1C-873F-D02D1690AC5C}">
        <p15:threadingInfo xmlns:p15="http://schemas.microsoft.com/office/powerpoint/2012/main" timeZoneBias="480">
          <p15:parentCm authorId="1" idx="12"/>
        </p15:threadingInfo>
      </p:ext>
    </p:extLst>
  </p:cm>
  <p:cm authorId="2" dt="2021-02-21T20:35:03.749" idx="6">
    <p:pos x="10" y="298"/>
    <p:text>Any suggestions for Sole Proprietorship?</p:text>
    <p:extLst>
      <p:ext uri="{C676402C-5697-4E1C-873F-D02D1690AC5C}">
        <p15:threadingInfo xmlns:p15="http://schemas.microsoft.com/office/powerpoint/2012/main" timeZoneBias="360">
          <p15:parentCm authorId="1" idx="12"/>
        </p15:threadingInfo>
      </p:ext>
    </p:extLst>
  </p:cm>
  <p:cm authorId="1" dt="2021-02-23T10:46:44.953" idx="43">
    <p:pos x="10" y="394"/>
    <p:text>bakery? black owned barber shop?  latinx anything?
</p:text>
    <p:extLst>
      <p:ext uri="{C676402C-5697-4E1C-873F-D02D1690AC5C}">
        <p15:threadingInfo xmlns:p15="http://schemas.microsoft.com/office/powerpoint/2012/main" timeZoneBias="480">
          <p15:parentCm authorId="1" idx="1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18T11:24:43.955" idx="34">
    <p:pos x="5694" y="1089"/>
    <p:text>link and QR code?
</p:text>
    <p:extLst>
      <p:ext uri="{C676402C-5697-4E1C-873F-D02D1690AC5C}">
        <p15:threadingInfo xmlns:p15="http://schemas.microsoft.com/office/powerpoint/2012/main" timeZoneBias="480"/>
      </p:ext>
    </p:extLst>
  </p:cm>
  <p:cm authorId="2" dt="2021-02-21T20:57:01.709" idx="7">
    <p:pos x="5694" y="1185"/>
    <p:text>To what?  The law?</p:text>
    <p:extLst>
      <p:ext uri="{C676402C-5697-4E1C-873F-D02D1690AC5C}">
        <p15:threadingInfo xmlns:p15="http://schemas.microsoft.com/office/powerpoint/2012/main" timeZoneBias="360">
          <p15:parentCm authorId="1" idx="34"/>
        </p15:threadingInfo>
      </p:ext>
    </p:extLst>
  </p:cm>
  <p:cm authorId="1" dt="2021-02-23T09:43:15.287" idx="41">
    <p:pos x="5694" y="1281"/>
    <p:text>never mind on that actually... sorry! :-)
</p:text>
    <p:extLst>
      <p:ext uri="{C676402C-5697-4E1C-873F-D02D1690AC5C}">
        <p15:threadingInfo xmlns:p15="http://schemas.microsoft.com/office/powerpoint/2012/main" timeZoneBias="480">
          <p15:parentCm authorId="1" idx="3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2-18T10:42:02.235" idx="18">
    <p:pos x="10" y="10"/>
    <p:text>Lesson 9 needs to be rearranged a bit to make sure it makes sense with the game. I think part of it is there's instructions and questions on the same slides.
</p:text>
    <p:extLst>
      <p:ext uri="{C676402C-5697-4E1C-873F-D02D1690AC5C}">
        <p15:threadingInfo xmlns:p15="http://schemas.microsoft.com/office/powerpoint/2012/main" timeZoneBias="480"/>
      </p:ext>
    </p:extLst>
  </p:cm>
  <p:cm authorId="2" dt="2021-02-22T10:04:02.594" idx="8">
    <p:pos x="10" y="106"/>
    <p:text>I THINK i accomplished this</p:text>
    <p:extLst>
      <p:ext uri="{C676402C-5697-4E1C-873F-D02D1690AC5C}">
        <p15:threadingInfo xmlns:p15="http://schemas.microsoft.com/office/powerpoint/2012/main" timeZoneBias="360">
          <p15:parentCm authorId="1" idx="1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2-23T09:45:30.087" idx="42">
    <p:pos x="5688" y="81"/>
    <p:text>Final slide with permission to use for classroom, sponsorship again, authors of curriculum, and you as author of the ppt.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370F6-1288-0D42-BF8D-46AA8F51AB53}"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5F032EF2-406D-4449-8445-9992C12DEA6B}">
      <dgm:prSet phldrT="[Text]"/>
      <dgm:spPr>
        <a:solidFill>
          <a:srgbClr val="002060"/>
        </a:solidFill>
      </dgm:spPr>
      <dgm:t>
        <a:bodyPr/>
        <a:lstStyle/>
        <a:p>
          <a:r>
            <a:rPr lang="en-US"/>
            <a:t>Sole Proprietorship</a:t>
          </a:r>
        </a:p>
      </dgm:t>
    </dgm:pt>
    <dgm:pt modelId="{602E4AA4-0790-724F-8E5C-3E86CC2099F7}" type="parTrans" cxnId="{31FB4552-5EFC-454F-8B9F-D2C7A6672F9F}">
      <dgm:prSet/>
      <dgm:spPr/>
      <dgm:t>
        <a:bodyPr/>
        <a:lstStyle/>
        <a:p>
          <a:endParaRPr lang="en-US"/>
        </a:p>
      </dgm:t>
    </dgm:pt>
    <dgm:pt modelId="{8F35CD51-4106-2F40-8E10-A89644DF771D}" type="sibTrans" cxnId="{31FB4552-5EFC-454F-8B9F-D2C7A6672F9F}">
      <dgm:prSet/>
      <dgm:spPr/>
      <dgm:t>
        <a:bodyPr/>
        <a:lstStyle/>
        <a:p>
          <a:endParaRPr lang="en-US"/>
        </a:p>
      </dgm:t>
    </dgm:pt>
    <dgm:pt modelId="{6CACA29E-27DA-EA4C-8F77-58194E51A608}">
      <dgm:prSet phldrT="[Text]"/>
      <dgm:spPr>
        <a:solidFill>
          <a:srgbClr val="002060"/>
        </a:solidFill>
      </dgm:spPr>
      <dgm:t>
        <a:bodyPr/>
        <a:lstStyle/>
        <a:p>
          <a:r>
            <a:rPr lang="en-US"/>
            <a:t>Partnership</a:t>
          </a:r>
        </a:p>
      </dgm:t>
    </dgm:pt>
    <dgm:pt modelId="{49356EFF-6270-004C-A162-574B50FA5DF8}" type="parTrans" cxnId="{12DD516D-8668-1245-A5DD-3A3011229BEF}">
      <dgm:prSet/>
      <dgm:spPr/>
      <dgm:t>
        <a:bodyPr/>
        <a:lstStyle/>
        <a:p>
          <a:endParaRPr lang="en-US"/>
        </a:p>
      </dgm:t>
    </dgm:pt>
    <dgm:pt modelId="{005B2B07-9E72-A545-A119-EEBB72096A14}" type="sibTrans" cxnId="{12DD516D-8668-1245-A5DD-3A3011229BEF}">
      <dgm:prSet/>
      <dgm:spPr/>
      <dgm:t>
        <a:bodyPr/>
        <a:lstStyle/>
        <a:p>
          <a:endParaRPr lang="en-US"/>
        </a:p>
      </dgm:t>
    </dgm:pt>
    <dgm:pt modelId="{5879847F-E171-9F4A-935F-48DCE2637DA4}">
      <dgm:prSet phldrT="[Text]"/>
      <dgm:spPr>
        <a:solidFill>
          <a:srgbClr val="002060"/>
        </a:solidFill>
      </dgm:spPr>
      <dgm:t>
        <a:bodyPr/>
        <a:lstStyle/>
        <a:p>
          <a:r>
            <a:rPr lang="en-US"/>
            <a:t>Corporation</a:t>
          </a:r>
        </a:p>
      </dgm:t>
    </dgm:pt>
    <dgm:pt modelId="{7C84ACE0-A7DD-1940-AC14-FB49272386CF}" type="parTrans" cxnId="{98C5653A-CA10-354A-8088-7C80B825EFAD}">
      <dgm:prSet/>
      <dgm:spPr/>
      <dgm:t>
        <a:bodyPr/>
        <a:lstStyle/>
        <a:p>
          <a:endParaRPr lang="en-US"/>
        </a:p>
      </dgm:t>
    </dgm:pt>
    <dgm:pt modelId="{DD0DDE1C-385D-0A40-975F-B089EA89F664}" type="sibTrans" cxnId="{98C5653A-CA10-354A-8088-7C80B825EFAD}">
      <dgm:prSet/>
      <dgm:spPr/>
      <dgm:t>
        <a:bodyPr/>
        <a:lstStyle/>
        <a:p>
          <a:endParaRPr lang="en-US"/>
        </a:p>
      </dgm:t>
    </dgm:pt>
    <dgm:pt modelId="{BF66459C-06B8-0441-AD1F-D97106CEB9B4}">
      <dgm:prSet phldrT="[Text]"/>
      <dgm:spPr>
        <a:solidFill>
          <a:srgbClr val="002060"/>
        </a:solidFill>
      </dgm:spPr>
      <dgm:t>
        <a:bodyPr/>
        <a:lstStyle/>
        <a:p>
          <a:r>
            <a:rPr lang="en-US"/>
            <a:t>Franchise</a:t>
          </a:r>
        </a:p>
      </dgm:t>
    </dgm:pt>
    <dgm:pt modelId="{6E0FB5CD-311C-D340-B8D4-1D8990873CD3}" type="parTrans" cxnId="{5A1ED3B6-BAEE-8F49-B011-56FCB1D84FCF}">
      <dgm:prSet/>
      <dgm:spPr/>
      <dgm:t>
        <a:bodyPr/>
        <a:lstStyle/>
        <a:p>
          <a:endParaRPr lang="en-US"/>
        </a:p>
      </dgm:t>
    </dgm:pt>
    <dgm:pt modelId="{01E8EC73-D966-AF4E-8190-D68A4725C1EE}" type="sibTrans" cxnId="{5A1ED3B6-BAEE-8F49-B011-56FCB1D84FCF}">
      <dgm:prSet/>
      <dgm:spPr/>
      <dgm:t>
        <a:bodyPr/>
        <a:lstStyle/>
        <a:p>
          <a:endParaRPr lang="en-US"/>
        </a:p>
      </dgm:t>
    </dgm:pt>
    <dgm:pt modelId="{7FDE2749-18F6-C749-83D1-00E48ED47635}" type="pres">
      <dgm:prSet presAssocID="{9C3370F6-1288-0D42-BF8D-46AA8F51AB53}" presName="diagram" presStyleCnt="0">
        <dgm:presLayoutVars>
          <dgm:dir/>
          <dgm:resizeHandles val="exact"/>
        </dgm:presLayoutVars>
      </dgm:prSet>
      <dgm:spPr/>
    </dgm:pt>
    <dgm:pt modelId="{5FB84492-3AAF-104D-AD5B-59ECE4F2E1C1}" type="pres">
      <dgm:prSet presAssocID="{5F032EF2-406D-4449-8445-9992C12DEA6B}" presName="node" presStyleLbl="node1" presStyleIdx="0" presStyleCnt="4">
        <dgm:presLayoutVars>
          <dgm:bulletEnabled val="1"/>
        </dgm:presLayoutVars>
      </dgm:prSet>
      <dgm:spPr/>
    </dgm:pt>
    <dgm:pt modelId="{EE998375-E75C-0C41-84FA-DD570A334F76}" type="pres">
      <dgm:prSet presAssocID="{8F35CD51-4106-2F40-8E10-A89644DF771D}" presName="sibTrans" presStyleCnt="0"/>
      <dgm:spPr/>
    </dgm:pt>
    <dgm:pt modelId="{C6E1C415-3AFC-1048-B951-1A45787B3E59}" type="pres">
      <dgm:prSet presAssocID="{6CACA29E-27DA-EA4C-8F77-58194E51A608}" presName="node" presStyleLbl="node1" presStyleIdx="1" presStyleCnt="4">
        <dgm:presLayoutVars>
          <dgm:bulletEnabled val="1"/>
        </dgm:presLayoutVars>
      </dgm:prSet>
      <dgm:spPr/>
    </dgm:pt>
    <dgm:pt modelId="{EB4D3349-9623-094B-A05C-045A577DCBFA}" type="pres">
      <dgm:prSet presAssocID="{005B2B07-9E72-A545-A119-EEBB72096A14}" presName="sibTrans" presStyleCnt="0"/>
      <dgm:spPr/>
    </dgm:pt>
    <dgm:pt modelId="{353162C8-01BB-2D4F-8D02-3CF19BD9C00E}" type="pres">
      <dgm:prSet presAssocID="{5879847F-E171-9F4A-935F-48DCE2637DA4}" presName="node" presStyleLbl="node1" presStyleIdx="2" presStyleCnt="4">
        <dgm:presLayoutVars>
          <dgm:bulletEnabled val="1"/>
        </dgm:presLayoutVars>
      </dgm:prSet>
      <dgm:spPr/>
    </dgm:pt>
    <dgm:pt modelId="{4699B9E8-A1C4-BD4E-872C-A5293C3AB5F3}" type="pres">
      <dgm:prSet presAssocID="{DD0DDE1C-385D-0A40-975F-B089EA89F664}" presName="sibTrans" presStyleCnt="0"/>
      <dgm:spPr/>
    </dgm:pt>
    <dgm:pt modelId="{31DD51B8-F970-EC4D-B607-70599D76276A}" type="pres">
      <dgm:prSet presAssocID="{BF66459C-06B8-0441-AD1F-D97106CEB9B4}" presName="node" presStyleLbl="node1" presStyleIdx="3" presStyleCnt="4">
        <dgm:presLayoutVars>
          <dgm:bulletEnabled val="1"/>
        </dgm:presLayoutVars>
      </dgm:prSet>
      <dgm:spPr/>
    </dgm:pt>
  </dgm:ptLst>
  <dgm:cxnLst>
    <dgm:cxn modelId="{98C5653A-CA10-354A-8088-7C80B825EFAD}" srcId="{9C3370F6-1288-0D42-BF8D-46AA8F51AB53}" destId="{5879847F-E171-9F4A-935F-48DCE2637DA4}" srcOrd="2" destOrd="0" parTransId="{7C84ACE0-A7DD-1940-AC14-FB49272386CF}" sibTransId="{DD0DDE1C-385D-0A40-975F-B089EA89F664}"/>
    <dgm:cxn modelId="{12DD516D-8668-1245-A5DD-3A3011229BEF}" srcId="{9C3370F6-1288-0D42-BF8D-46AA8F51AB53}" destId="{6CACA29E-27DA-EA4C-8F77-58194E51A608}" srcOrd="1" destOrd="0" parTransId="{49356EFF-6270-004C-A162-574B50FA5DF8}" sibTransId="{005B2B07-9E72-A545-A119-EEBB72096A14}"/>
    <dgm:cxn modelId="{A195CC70-162F-5F4D-81FB-ECD84456EDF9}" type="presOf" srcId="{5F032EF2-406D-4449-8445-9992C12DEA6B}" destId="{5FB84492-3AAF-104D-AD5B-59ECE4F2E1C1}" srcOrd="0" destOrd="0" presId="urn:microsoft.com/office/officeart/2005/8/layout/default"/>
    <dgm:cxn modelId="{9EEFF751-4EC6-AA48-8181-13D9E0B8391F}" type="presOf" srcId="{BF66459C-06B8-0441-AD1F-D97106CEB9B4}" destId="{31DD51B8-F970-EC4D-B607-70599D76276A}" srcOrd="0" destOrd="0" presId="urn:microsoft.com/office/officeart/2005/8/layout/default"/>
    <dgm:cxn modelId="{31FB4552-5EFC-454F-8B9F-D2C7A6672F9F}" srcId="{9C3370F6-1288-0D42-BF8D-46AA8F51AB53}" destId="{5F032EF2-406D-4449-8445-9992C12DEA6B}" srcOrd="0" destOrd="0" parTransId="{602E4AA4-0790-724F-8E5C-3E86CC2099F7}" sibTransId="{8F35CD51-4106-2F40-8E10-A89644DF771D}"/>
    <dgm:cxn modelId="{D37F18AF-0486-644F-A06E-5F4C44E9E127}" type="presOf" srcId="{9C3370F6-1288-0D42-BF8D-46AA8F51AB53}" destId="{7FDE2749-18F6-C749-83D1-00E48ED47635}" srcOrd="0" destOrd="0" presId="urn:microsoft.com/office/officeart/2005/8/layout/default"/>
    <dgm:cxn modelId="{5A1ED3B6-BAEE-8F49-B011-56FCB1D84FCF}" srcId="{9C3370F6-1288-0D42-BF8D-46AA8F51AB53}" destId="{BF66459C-06B8-0441-AD1F-D97106CEB9B4}" srcOrd="3" destOrd="0" parTransId="{6E0FB5CD-311C-D340-B8D4-1D8990873CD3}" sibTransId="{01E8EC73-D966-AF4E-8190-D68A4725C1EE}"/>
    <dgm:cxn modelId="{DEEFB0F2-3CFA-0346-BD9A-D3013AF30E66}" type="presOf" srcId="{6CACA29E-27DA-EA4C-8F77-58194E51A608}" destId="{C6E1C415-3AFC-1048-B951-1A45787B3E59}" srcOrd="0" destOrd="0" presId="urn:microsoft.com/office/officeart/2005/8/layout/default"/>
    <dgm:cxn modelId="{7CF253FA-3D73-E449-92B0-8E89849DCEA4}" type="presOf" srcId="{5879847F-E171-9F4A-935F-48DCE2637DA4}" destId="{353162C8-01BB-2D4F-8D02-3CF19BD9C00E}" srcOrd="0" destOrd="0" presId="urn:microsoft.com/office/officeart/2005/8/layout/default"/>
    <dgm:cxn modelId="{8C38589A-C35B-2D4A-875C-4425917A63BE}" type="presParOf" srcId="{7FDE2749-18F6-C749-83D1-00E48ED47635}" destId="{5FB84492-3AAF-104D-AD5B-59ECE4F2E1C1}" srcOrd="0" destOrd="0" presId="urn:microsoft.com/office/officeart/2005/8/layout/default"/>
    <dgm:cxn modelId="{509F44A3-CBAF-E049-B1EF-1228312A0A54}" type="presParOf" srcId="{7FDE2749-18F6-C749-83D1-00E48ED47635}" destId="{EE998375-E75C-0C41-84FA-DD570A334F76}" srcOrd="1" destOrd="0" presId="urn:microsoft.com/office/officeart/2005/8/layout/default"/>
    <dgm:cxn modelId="{3F6D3306-7952-7145-A2D5-5B0FD33D5BC7}" type="presParOf" srcId="{7FDE2749-18F6-C749-83D1-00E48ED47635}" destId="{C6E1C415-3AFC-1048-B951-1A45787B3E59}" srcOrd="2" destOrd="0" presId="urn:microsoft.com/office/officeart/2005/8/layout/default"/>
    <dgm:cxn modelId="{74E27E69-007B-CF49-A01C-E1662166CFF5}" type="presParOf" srcId="{7FDE2749-18F6-C749-83D1-00E48ED47635}" destId="{EB4D3349-9623-094B-A05C-045A577DCBFA}" srcOrd="3" destOrd="0" presId="urn:microsoft.com/office/officeart/2005/8/layout/default"/>
    <dgm:cxn modelId="{5B8A922E-2160-2644-B4F9-9A80755E353B}" type="presParOf" srcId="{7FDE2749-18F6-C749-83D1-00E48ED47635}" destId="{353162C8-01BB-2D4F-8D02-3CF19BD9C00E}" srcOrd="4" destOrd="0" presId="urn:microsoft.com/office/officeart/2005/8/layout/default"/>
    <dgm:cxn modelId="{A6D07805-DBFB-4B43-BBBC-06EF8921BAA8}" type="presParOf" srcId="{7FDE2749-18F6-C749-83D1-00E48ED47635}" destId="{4699B9E8-A1C4-BD4E-872C-A5293C3AB5F3}" srcOrd="5" destOrd="0" presId="urn:microsoft.com/office/officeart/2005/8/layout/default"/>
    <dgm:cxn modelId="{67CF2544-8E53-AF4A-B61A-678AAEF67D27}" type="presParOf" srcId="{7FDE2749-18F6-C749-83D1-00E48ED47635}" destId="{31DD51B8-F970-EC4D-B607-70599D76276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84492-3AAF-104D-AD5B-59ECE4F2E1C1}">
      <dsp:nvSpPr>
        <dsp:cNvPr id="0" name=""/>
        <dsp:cNvSpPr/>
      </dsp:nvSpPr>
      <dsp:spPr>
        <a:xfrm>
          <a:off x="429570" y="472"/>
          <a:ext cx="3346456" cy="200787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Sole Proprietorship</a:t>
          </a:r>
        </a:p>
      </dsp:txBody>
      <dsp:txXfrm>
        <a:off x="429570" y="472"/>
        <a:ext cx="3346456" cy="2007873"/>
      </dsp:txXfrm>
    </dsp:sp>
    <dsp:sp modelId="{C6E1C415-3AFC-1048-B951-1A45787B3E59}">
      <dsp:nvSpPr>
        <dsp:cNvPr id="0" name=""/>
        <dsp:cNvSpPr/>
      </dsp:nvSpPr>
      <dsp:spPr>
        <a:xfrm>
          <a:off x="4110672" y="472"/>
          <a:ext cx="3346456" cy="200787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Partnership</a:t>
          </a:r>
        </a:p>
      </dsp:txBody>
      <dsp:txXfrm>
        <a:off x="4110672" y="472"/>
        <a:ext cx="3346456" cy="2007873"/>
      </dsp:txXfrm>
    </dsp:sp>
    <dsp:sp modelId="{353162C8-01BB-2D4F-8D02-3CF19BD9C00E}">
      <dsp:nvSpPr>
        <dsp:cNvPr id="0" name=""/>
        <dsp:cNvSpPr/>
      </dsp:nvSpPr>
      <dsp:spPr>
        <a:xfrm>
          <a:off x="429570" y="2342991"/>
          <a:ext cx="3346456" cy="200787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Corporation</a:t>
          </a:r>
        </a:p>
      </dsp:txBody>
      <dsp:txXfrm>
        <a:off x="429570" y="2342991"/>
        <a:ext cx="3346456" cy="2007873"/>
      </dsp:txXfrm>
    </dsp:sp>
    <dsp:sp modelId="{31DD51B8-F970-EC4D-B607-70599D76276A}">
      <dsp:nvSpPr>
        <dsp:cNvPr id="0" name=""/>
        <dsp:cNvSpPr/>
      </dsp:nvSpPr>
      <dsp:spPr>
        <a:xfrm>
          <a:off x="4110672" y="2342991"/>
          <a:ext cx="3346456" cy="200787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Franchise</a:t>
          </a:r>
        </a:p>
      </dsp:txBody>
      <dsp:txXfrm>
        <a:off x="4110672" y="2342991"/>
        <a:ext cx="3346456" cy="20078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AD9E3-F269-4D1D-A3F6-04A03A6B0C75}" type="datetimeFigureOut">
              <a:rPr lang="en-US" smtClean="0"/>
              <a:t>2/24/2021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489A8-3A43-48AE-9ACB-F36ED775BD75}" type="slidenum">
              <a:rPr lang="en-US" smtClean="0"/>
              <a:t>‹#›</a:t>
            </a:fld>
            <a:endParaRPr lang="en-US"/>
          </a:p>
        </p:txBody>
      </p:sp>
    </p:spTree>
    <p:extLst>
      <p:ext uri="{BB962C8B-B14F-4D97-AF65-F5344CB8AC3E}">
        <p14:creationId xmlns:p14="http://schemas.microsoft.com/office/powerpoint/2010/main" val="336053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489A8-3A43-48AE-9ACB-F36ED775BD75}" type="slidenum">
              <a:rPr lang="en-US" smtClean="0"/>
              <a:t>15</a:t>
            </a:fld>
            <a:endParaRPr lang="en-US"/>
          </a:p>
        </p:txBody>
      </p:sp>
    </p:spTree>
    <p:extLst>
      <p:ext uri="{BB962C8B-B14F-4D97-AF65-F5344CB8AC3E}">
        <p14:creationId xmlns:p14="http://schemas.microsoft.com/office/powerpoint/2010/main" val="253887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489A8-3A43-48AE-9ACB-F36ED775BD75}" type="slidenum">
              <a:rPr lang="en-US" smtClean="0"/>
              <a:t>17</a:t>
            </a:fld>
            <a:endParaRPr lang="en-US"/>
          </a:p>
        </p:txBody>
      </p:sp>
    </p:spTree>
    <p:extLst>
      <p:ext uri="{BB962C8B-B14F-4D97-AF65-F5344CB8AC3E}">
        <p14:creationId xmlns:p14="http://schemas.microsoft.com/office/powerpoint/2010/main" val="312117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489A8-3A43-48AE-9ACB-F36ED775BD75}" type="slidenum">
              <a:rPr lang="en-US" smtClean="0"/>
              <a:t>18</a:t>
            </a:fld>
            <a:endParaRPr lang="en-US"/>
          </a:p>
        </p:txBody>
      </p:sp>
    </p:spTree>
    <p:extLst>
      <p:ext uri="{BB962C8B-B14F-4D97-AF65-F5344CB8AC3E}">
        <p14:creationId xmlns:p14="http://schemas.microsoft.com/office/powerpoint/2010/main" val="263012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489A8-3A43-48AE-9ACB-F36ED775BD75}" type="slidenum">
              <a:rPr lang="en-US" smtClean="0"/>
              <a:t>55</a:t>
            </a:fld>
            <a:endParaRPr lang="en-US"/>
          </a:p>
        </p:txBody>
      </p:sp>
    </p:spTree>
    <p:extLst>
      <p:ext uri="{BB962C8B-B14F-4D97-AF65-F5344CB8AC3E}">
        <p14:creationId xmlns:p14="http://schemas.microsoft.com/office/powerpoint/2010/main" val="114195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489A8-3A43-48AE-9ACB-F36ED775BD75}" type="slidenum">
              <a:rPr lang="en-US" smtClean="0"/>
              <a:t>128</a:t>
            </a:fld>
            <a:endParaRPr lang="en-US"/>
          </a:p>
        </p:txBody>
      </p:sp>
    </p:spTree>
    <p:extLst>
      <p:ext uri="{BB962C8B-B14F-4D97-AF65-F5344CB8AC3E}">
        <p14:creationId xmlns:p14="http://schemas.microsoft.com/office/powerpoint/2010/main" val="411865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6524"/>
            <a:ext cx="7772400" cy="2387600"/>
          </a:xfrm>
        </p:spPr>
        <p:txBody>
          <a:bodyPr anchor="b"/>
          <a:lstStyle>
            <a:lvl1pPr algn="ctr">
              <a:defRPr sz="6000" baseline="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1600200" y="2784475"/>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1275907" y="6492875"/>
            <a:ext cx="7639493" cy="365125"/>
          </a:xfrm>
        </p:spPr>
        <p:txBody>
          <a:bodyPr/>
          <a:lstStyle>
            <a:lvl1pPr>
              <a:defRPr sz="800"/>
            </a:lvl1pPr>
          </a:lstStyle>
          <a:p>
            <a:r>
              <a:rPr lang="en-US" i="1">
                <a:solidFill>
                  <a:srgbClr val="666666"/>
                </a:solidFill>
                <a:latin typeface="ProximaNova-LightIt"/>
              </a:rPr>
              <a:t>Entrepreneurship in your Community: Creating Your Own Career © 2021 Nebraska Council on Economic Education </a:t>
            </a:r>
            <a:endParaRPr lang="en-US"/>
          </a:p>
        </p:txBody>
      </p:sp>
    </p:spTree>
    <p:extLst>
      <p:ext uri="{BB962C8B-B14F-4D97-AF65-F5344CB8AC3E}">
        <p14:creationId xmlns:p14="http://schemas.microsoft.com/office/powerpoint/2010/main" val="174707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9645" y="6354432"/>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6" name="Slide Number Placeholder 5"/>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141884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94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953" y="400641"/>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9645" y="6354432"/>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6" name="Slide Number Placeholder 5"/>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36353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9645" y="6354432"/>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6" name="Slide Number Placeholder 5"/>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335971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9645" y="284977"/>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149645" y="3705853"/>
            <a:ext cx="7886700" cy="1500187"/>
          </a:xfrm>
        </p:spPr>
        <p:txBody>
          <a:bodyPr/>
          <a:lstStyle>
            <a:lvl1pPr marL="0" indent="0">
              <a:buNone/>
              <a:defRPr sz="2400" baseline="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9645" y="6354432"/>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6" name="Slide Number Placeholder 5"/>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211847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964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99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9645" y="6354432"/>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7" name="Slide Number Placeholder 6"/>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244312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0" y="119027"/>
            <a:ext cx="7886700" cy="1325563"/>
          </a:xfrm>
        </p:spPr>
        <p:txBody>
          <a:bodyPr/>
          <a:lstStyle/>
          <a:p>
            <a:r>
              <a:rPr lang="en-US"/>
              <a:t>Click to edit Master title style</a:t>
            </a:r>
          </a:p>
        </p:txBody>
      </p:sp>
      <p:sp>
        <p:nvSpPr>
          <p:cNvPr id="3" name="Text Placeholder 2"/>
          <p:cNvSpPr>
            <a:spLocks noGrp="1"/>
          </p:cNvSpPr>
          <p:nvPr>
            <p:ph type="body" idx="1"/>
          </p:nvPr>
        </p:nvSpPr>
        <p:spPr>
          <a:xfrm>
            <a:off x="1224655" y="1692728"/>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24655" y="2578342"/>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0650" y="1703362"/>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0650" y="2578342"/>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49645" y="6354432"/>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9" name="Slide Number Placeholder 8"/>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14927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49645" y="6354432"/>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5" name="Slide Number Placeholder 4"/>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206871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9645" y="6354432"/>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4" name="Slide Number Placeholder 3"/>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34079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9645" y="138443"/>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321470" y="81730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9645" y="1884658"/>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49645" y="6354432"/>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7" name="Slide Number Placeholder 6"/>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265105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9645" y="138443"/>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407195" y="72161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9645" y="1961707"/>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49645" y="6354432"/>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7" name="Slide Number Placeholder 6"/>
          <p:cNvSpPr>
            <a:spLocks noGrp="1"/>
          </p:cNvSpPr>
          <p:nvPr>
            <p:ph type="sldNum" sz="quarter" idx="12"/>
          </p:nvPr>
        </p:nvSpPr>
        <p:spPr>
          <a:xfrm>
            <a:off x="6978945" y="6354432"/>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8883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645" y="136524"/>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9645" y="173355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149645" y="6492875"/>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i="1">
                <a:solidFill>
                  <a:srgbClr val="666666"/>
                </a:solidFill>
                <a:latin typeface="ProximaNova-LightIt"/>
              </a:rPr>
              <a:t>Entrepreneurship in your Community: Creating Your Own Career © 2021 Nebraska Council on Economic Education </a:t>
            </a:r>
            <a:endParaRPr lang="en-US" sz="800" i="1"/>
          </a:p>
        </p:txBody>
      </p:sp>
    </p:spTree>
    <p:extLst>
      <p:ext uri="{BB962C8B-B14F-4D97-AF65-F5344CB8AC3E}">
        <p14:creationId xmlns:p14="http://schemas.microsoft.com/office/powerpoint/2010/main" val="2855497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baseline="0">
          <a:solidFill>
            <a:schemeClr val="accent6"/>
          </a:solidFill>
          <a:latin typeface="Franklin Gothic Heavy" panose="020B09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6"/>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6"/>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6"/>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6"/>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6"/>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www.wordclouds.co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www.sba.gov/business-guide/plan-your-business/write-your-business-plan"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www.fbla-pbl.org/media/2018-FBLA-Business-Plan-1st.pdf" TargetMode="External"/><Relationship Id="rId2" Type="http://schemas.openxmlformats.org/officeDocument/2006/relationships/hyperlink" Target="https://www.fbla-pbl.org/media/2017-FBLA-Business-Plan-1st.pdf" TargetMode="Externa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2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mailto:jfwagner@unomaha.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usiness.unl.edu/outreach/awards/nebraska-business-hall-of-fam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maha.com/eedition/sunrise/articles/runza/article_a358bea4-49bf-5a7e-a8ae-500be3812127.html" TargetMode="External"/><Relationship Id="rId2" Type="http://schemas.openxmlformats.org/officeDocument/2006/relationships/hyperlink" Target="https://omaha.com/eedition/sunrise/articles/all-hail-the-runza/article_7353b020-8bd4-5270-99c7-05988a2147f9.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bwQko9saxK8?feature=oembed" TargetMode="Externa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https://www.youtube.com/embed/nzRi-I1MYHw?feature=oembed" TargetMode="External"/><Relationship Id="rId4" Type="http://schemas.openxmlformats.org/officeDocument/2006/relationships/hyperlink" Target="https://www.youtube.com/watch?v=nzRi-I1MYHw"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6.xml"/><Relationship Id="rId1" Type="http://schemas.openxmlformats.org/officeDocument/2006/relationships/video" Target="https://www.youtube.com/embed/ARuOtcn6Qq4?feature=oembed" TargetMode="External"/><Relationship Id="rId4" Type="http://schemas.openxmlformats.org/officeDocument/2006/relationships/hyperlink" Target="https://www.youtube.com/watch?v=ARuOtcn6Qq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6.xml"/><Relationship Id="rId1" Type="http://schemas.openxmlformats.org/officeDocument/2006/relationships/video" Target="https://www.youtube.com/embed/RrUKlyNKYIo?feature=oembed" TargetMode="External"/><Relationship Id="rId4" Type="http://schemas.openxmlformats.org/officeDocument/2006/relationships/hyperlink" Target="https://www.youtube.com/watch?v=RrUKlyNKYIo" TargetMode="External"/></Relationships>
</file>

<file path=ppt/slides/_rels/slide7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6.xml"/><Relationship Id="rId1" Type="http://schemas.openxmlformats.org/officeDocument/2006/relationships/video" Target="https://www.youtube.com/embed/UGSlED1Jx1Y?feature=oembed" TargetMode="External"/><Relationship Id="rId4" Type="http://schemas.openxmlformats.org/officeDocument/2006/relationships/hyperlink" Target="https://www.youtube.com/watch?v=UGSlED1Jx1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netnebraska.org/basic-page/television/what-i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6.xml"/><Relationship Id="rId1" Type="http://schemas.openxmlformats.org/officeDocument/2006/relationships/video" Target="https://www.youtube.com/embed/ygOUQxts6KQ?feature=oembed" TargetMode="External"/><Relationship Id="rId4" Type="http://schemas.openxmlformats.org/officeDocument/2006/relationships/hyperlink" Target="https://www.youtube.com/watch?v=ygOUQxts6KQ"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755B-0186-4C4F-B024-6E1470F019E5}"/>
              </a:ext>
            </a:extLst>
          </p:cNvPr>
          <p:cNvSpPr>
            <a:spLocks noGrp="1"/>
          </p:cNvSpPr>
          <p:nvPr>
            <p:ph type="ctrTitle"/>
          </p:nvPr>
        </p:nvSpPr>
        <p:spPr/>
        <p:txBody>
          <a:bodyPr/>
          <a:lstStyle/>
          <a:p>
            <a:r>
              <a:rPr lang="en-US"/>
              <a:t>Entrepreneurship in your Community</a:t>
            </a:r>
          </a:p>
        </p:txBody>
      </p:sp>
      <p:sp>
        <p:nvSpPr>
          <p:cNvPr id="3" name="Subtitle 2">
            <a:extLst>
              <a:ext uri="{FF2B5EF4-FFF2-40B4-BE49-F238E27FC236}">
                <a16:creationId xmlns:a16="http://schemas.microsoft.com/office/drawing/2014/main" id="{601526B1-920D-458E-9858-F6A24A4C5F30}"/>
              </a:ext>
            </a:extLst>
          </p:cNvPr>
          <p:cNvSpPr>
            <a:spLocks noGrp="1"/>
          </p:cNvSpPr>
          <p:nvPr>
            <p:ph type="subTitle" idx="1"/>
          </p:nvPr>
        </p:nvSpPr>
        <p:spPr/>
        <p:txBody>
          <a:bodyPr/>
          <a:lstStyle/>
          <a:p>
            <a:r>
              <a:rPr lang="en-US"/>
              <a:t>Creating your own Career</a:t>
            </a:r>
          </a:p>
          <a:p>
            <a:r>
              <a:rPr lang="en-US"/>
              <a:t>Economic Lessons for Secondary Teachers</a:t>
            </a:r>
          </a:p>
        </p:txBody>
      </p:sp>
      <p:sp>
        <p:nvSpPr>
          <p:cNvPr id="4" name="Subtitle 2">
            <a:extLst>
              <a:ext uri="{FF2B5EF4-FFF2-40B4-BE49-F238E27FC236}">
                <a16:creationId xmlns:a16="http://schemas.microsoft.com/office/drawing/2014/main" id="{124A2130-74DC-4D10-B5DA-76ECC40512F6}"/>
              </a:ext>
            </a:extLst>
          </p:cNvPr>
          <p:cNvSpPr txBox="1">
            <a:spLocks/>
          </p:cNvSpPr>
          <p:nvPr/>
        </p:nvSpPr>
        <p:spPr>
          <a:xfrm>
            <a:off x="1666653" y="3872123"/>
            <a:ext cx="6858000" cy="1655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w Cen MT Condensed" panose="020B0606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Condensed" panose="020B0606020104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Condensed" panose="020B0606020104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Condensed" panose="020B0606020104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Condensed" panose="020B0606020104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chemeClr val="accent6"/>
                </a:solidFill>
                <a:latin typeface="Franklin Gothic Book"/>
              </a:rPr>
              <a:t>Sponsored by the UNO Center for Economic Education, Nebraska Council on Economic Education, and </a:t>
            </a:r>
            <a:r>
              <a:rPr lang="en-US" err="1">
                <a:solidFill>
                  <a:schemeClr val="accent6"/>
                </a:solidFill>
                <a:latin typeface="Franklin Gothic Book"/>
              </a:rPr>
              <a:t>Centris</a:t>
            </a:r>
            <a:r>
              <a:rPr lang="en-US">
                <a:solidFill>
                  <a:schemeClr val="accent6"/>
                </a:solidFill>
                <a:latin typeface="Franklin Gothic Book"/>
              </a:rPr>
              <a:t> Federal Credit Union</a:t>
            </a:r>
          </a:p>
        </p:txBody>
      </p:sp>
      <p:grpSp>
        <p:nvGrpSpPr>
          <p:cNvPr id="9" name="Group 8">
            <a:extLst>
              <a:ext uri="{FF2B5EF4-FFF2-40B4-BE49-F238E27FC236}">
                <a16:creationId xmlns:a16="http://schemas.microsoft.com/office/drawing/2014/main" id="{E1ED790B-3F0A-40D0-82F0-8CEBABE76B36}"/>
              </a:ext>
            </a:extLst>
          </p:cNvPr>
          <p:cNvGrpSpPr/>
          <p:nvPr/>
        </p:nvGrpSpPr>
        <p:grpSpPr>
          <a:xfrm>
            <a:off x="1786280" y="5136991"/>
            <a:ext cx="6485840" cy="1302490"/>
            <a:chOff x="1493316" y="5041633"/>
            <a:chExt cx="6485840" cy="1302490"/>
          </a:xfrm>
        </p:grpSpPr>
        <p:pic>
          <p:nvPicPr>
            <p:cNvPr id="5" name="Picture 4">
              <a:extLst>
                <a:ext uri="{FF2B5EF4-FFF2-40B4-BE49-F238E27FC236}">
                  <a16:creationId xmlns:a16="http://schemas.microsoft.com/office/drawing/2014/main" id="{BD5EAED4-6D03-4DE0-AD36-88147D4AC876}"/>
                </a:ext>
              </a:extLst>
            </p:cNvPr>
            <p:cNvPicPr>
              <a:picLocks noChangeAspect="1"/>
            </p:cNvPicPr>
            <p:nvPr/>
          </p:nvPicPr>
          <p:blipFill>
            <a:blip r:embed="rId2"/>
            <a:stretch>
              <a:fillRect/>
            </a:stretch>
          </p:blipFill>
          <p:spPr>
            <a:xfrm>
              <a:off x="6676666" y="5041633"/>
              <a:ext cx="1302490" cy="1302490"/>
            </a:xfrm>
            <a:prstGeom prst="rect">
              <a:avLst/>
            </a:prstGeom>
          </p:spPr>
        </p:pic>
        <p:pic>
          <p:nvPicPr>
            <p:cNvPr id="6" name="Picture 5">
              <a:extLst>
                <a:ext uri="{FF2B5EF4-FFF2-40B4-BE49-F238E27FC236}">
                  <a16:creationId xmlns:a16="http://schemas.microsoft.com/office/drawing/2014/main" id="{9B29AB25-007E-4FEF-8902-F2ED781CC579}"/>
                </a:ext>
              </a:extLst>
            </p:cNvPr>
            <p:cNvPicPr>
              <a:picLocks noChangeAspect="1"/>
            </p:cNvPicPr>
            <p:nvPr/>
          </p:nvPicPr>
          <p:blipFill>
            <a:blip r:embed="rId3"/>
            <a:stretch>
              <a:fillRect/>
            </a:stretch>
          </p:blipFill>
          <p:spPr>
            <a:xfrm>
              <a:off x="5293869" y="5103935"/>
              <a:ext cx="1177887" cy="1177887"/>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F595FA6D-C820-BD40-915A-87A0FC06E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316" y="5497701"/>
              <a:ext cx="3615038" cy="360170"/>
            </a:xfrm>
            <a:prstGeom prst="rect">
              <a:avLst/>
            </a:prstGeom>
          </p:spPr>
        </p:pic>
      </p:grpSp>
      <p:sp>
        <p:nvSpPr>
          <p:cNvPr id="7" name="Footer Placeholder 6">
            <a:extLst>
              <a:ext uri="{FF2B5EF4-FFF2-40B4-BE49-F238E27FC236}">
                <a16:creationId xmlns:a16="http://schemas.microsoft.com/office/drawing/2014/main" id="{99BA2176-1572-433F-8E60-45A6D51D6282}"/>
              </a:ext>
            </a:extLst>
          </p:cNvPr>
          <p:cNvSpPr>
            <a:spLocks noGrp="1"/>
          </p:cNvSpPr>
          <p:nvPr>
            <p:ph type="ftr" sz="quarter" idx="11"/>
          </p:nvPr>
        </p:nvSpPr>
        <p:spPr/>
        <p:txBody>
          <a:bodyPr/>
          <a:lstStyle/>
          <a:p>
            <a:r>
              <a:rPr lang="en-US" i="1">
                <a:solidFill>
                  <a:srgbClr val="666666"/>
                </a:solidFill>
                <a:latin typeface="ProximaNova-LightIt"/>
              </a:rPr>
              <a:t>Entrepreneurship in your Community: Creating Your Own Career © 2021 Nebraska Council on Economic Education </a:t>
            </a:r>
            <a:endParaRPr lang="en-US"/>
          </a:p>
        </p:txBody>
      </p:sp>
    </p:spTree>
    <p:extLst>
      <p:ext uri="{BB962C8B-B14F-4D97-AF65-F5344CB8AC3E}">
        <p14:creationId xmlns:p14="http://schemas.microsoft.com/office/powerpoint/2010/main" val="138285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8EDE-4042-43B1-9D1B-CA0D6D99D924}"/>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5CBDD7C1-C66A-4B56-90C0-E7A7BB94F871}"/>
              </a:ext>
            </a:extLst>
          </p:cNvPr>
          <p:cNvSpPr>
            <a:spLocks noGrp="1"/>
          </p:cNvSpPr>
          <p:nvPr>
            <p:ph idx="1"/>
          </p:nvPr>
        </p:nvSpPr>
        <p:spPr/>
        <p:txBody>
          <a:bodyPr/>
          <a:lstStyle/>
          <a:p>
            <a:r>
              <a:rPr lang="en-US"/>
              <a:t>Who are some entrepreneurs that you have known or heard of?</a:t>
            </a:r>
          </a:p>
        </p:txBody>
      </p:sp>
      <p:sp>
        <p:nvSpPr>
          <p:cNvPr id="4" name="Footer Placeholder 3">
            <a:extLst>
              <a:ext uri="{FF2B5EF4-FFF2-40B4-BE49-F238E27FC236}">
                <a16:creationId xmlns:a16="http://schemas.microsoft.com/office/drawing/2014/main" id="{BD48608C-07D1-4CF9-90F5-101BA1177833}"/>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074" name="Picture 2" descr="Color interrogation symbols Free Photo">
            <a:extLst>
              <a:ext uri="{FF2B5EF4-FFF2-40B4-BE49-F238E27FC236}">
                <a16:creationId xmlns:a16="http://schemas.microsoft.com/office/drawing/2014/main" id="{5AA0681E-BF82-F348-B13F-DF36385CA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353" y="2786668"/>
            <a:ext cx="4951284" cy="329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932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781A-5A31-5C44-85A0-A4A878897AE0}"/>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B12FEC43-5B79-5F44-A4CE-0177F547218A}"/>
              </a:ext>
            </a:extLst>
          </p:cNvPr>
          <p:cNvSpPr>
            <a:spLocks noGrp="1"/>
          </p:cNvSpPr>
          <p:nvPr>
            <p:ph idx="1"/>
          </p:nvPr>
        </p:nvSpPr>
        <p:spPr>
          <a:xfrm>
            <a:off x="1149645" y="1253331"/>
            <a:ext cx="7886700" cy="4351338"/>
          </a:xfrm>
        </p:spPr>
        <p:txBody>
          <a:bodyPr/>
          <a:lstStyle/>
          <a:p>
            <a:r>
              <a:rPr lang="en-US"/>
              <a:t>Take a look at Activity 8-2:  Pricing for a Reasonable Profit and take 10 minutes to read and complete it.  </a:t>
            </a:r>
          </a:p>
          <a:p>
            <a:endParaRPr lang="en-US"/>
          </a:p>
        </p:txBody>
      </p:sp>
      <p:sp>
        <p:nvSpPr>
          <p:cNvPr id="6" name="Footer Placeholder 5">
            <a:extLst>
              <a:ext uri="{FF2B5EF4-FFF2-40B4-BE49-F238E27FC236}">
                <a16:creationId xmlns:a16="http://schemas.microsoft.com/office/drawing/2014/main" id="{A1B7B355-8D8F-4744-808C-244B9035662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7" name="Table 6">
            <a:extLst>
              <a:ext uri="{FF2B5EF4-FFF2-40B4-BE49-F238E27FC236}">
                <a16:creationId xmlns:a16="http://schemas.microsoft.com/office/drawing/2014/main" id="{D54DC3C4-718D-6445-B14F-964BEA8CD73D}"/>
              </a:ext>
            </a:extLst>
          </p:cNvPr>
          <p:cNvGraphicFramePr>
            <a:graphicFrameLocks noGrp="1"/>
          </p:cNvGraphicFramePr>
          <p:nvPr>
            <p:extLst>
              <p:ext uri="{D42A27DB-BD31-4B8C-83A1-F6EECF244321}">
                <p14:modId xmlns:p14="http://schemas.microsoft.com/office/powerpoint/2010/main" val="2910669783"/>
              </p:ext>
            </p:extLst>
          </p:nvPr>
        </p:nvGraphicFramePr>
        <p:xfrm>
          <a:off x="1495167" y="2625210"/>
          <a:ext cx="6932141" cy="3867665"/>
        </p:xfrm>
        <a:graphic>
          <a:graphicData uri="http://schemas.openxmlformats.org/drawingml/2006/table">
            <a:tbl>
              <a:tblPr>
                <a:tableStyleId>{E929F9F4-4A8F-4326-A1B4-22849713DDAB}</a:tableStyleId>
              </a:tblPr>
              <a:tblGrid>
                <a:gridCol w="3640291">
                  <a:extLst>
                    <a:ext uri="{9D8B030D-6E8A-4147-A177-3AD203B41FA5}">
                      <a16:colId xmlns:a16="http://schemas.microsoft.com/office/drawing/2014/main" val="819502357"/>
                    </a:ext>
                  </a:extLst>
                </a:gridCol>
                <a:gridCol w="3291850">
                  <a:extLst>
                    <a:ext uri="{9D8B030D-6E8A-4147-A177-3AD203B41FA5}">
                      <a16:colId xmlns:a16="http://schemas.microsoft.com/office/drawing/2014/main" val="1689921424"/>
                    </a:ext>
                  </a:extLst>
                </a:gridCol>
              </a:tblGrid>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A. Total Explicit Expenses (From 8-1)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981134"/>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B. Forgone Wages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52448"/>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C. Forgone Interest</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979532"/>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D. Total Opportunity Cost (B+C)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110754"/>
                  </a:ext>
                </a:extLst>
              </a:tr>
              <a:tr h="822111">
                <a:tc>
                  <a:txBody>
                    <a:bodyPr/>
                    <a:lstStyle/>
                    <a:p>
                      <a:pPr marL="0" marR="0">
                        <a:lnSpc>
                          <a:spcPct val="107000"/>
                        </a:lnSpc>
                        <a:spcBef>
                          <a:spcPts val="0"/>
                        </a:spcBef>
                        <a:spcAft>
                          <a:spcPts val="800"/>
                        </a:spcAft>
                      </a:pPr>
                      <a:r>
                        <a:rPr lang="en-US" sz="1800">
                          <a:effectLst/>
                          <a:latin typeface="Franklin Gothic Book" panose="020B0503020102020204" pitchFamily="34" charset="0"/>
                        </a:rPr>
                        <a:t>E. Total Expenses and Opportunity Cost (A+D)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490131"/>
                  </a:ext>
                </a:extLst>
              </a:tr>
              <a:tr h="991802">
                <a:tc>
                  <a:txBody>
                    <a:bodyPr/>
                    <a:lstStyle/>
                    <a:p>
                      <a:pPr marL="0" marR="0">
                        <a:lnSpc>
                          <a:spcPct val="107000"/>
                        </a:lnSpc>
                        <a:spcBef>
                          <a:spcPts val="0"/>
                        </a:spcBef>
                        <a:spcAft>
                          <a:spcPts val="800"/>
                        </a:spcAft>
                      </a:pPr>
                      <a:r>
                        <a:rPr lang="en-US" sz="1800">
                          <a:effectLst/>
                          <a:latin typeface="Franklin Gothic Book" panose="020B0503020102020204" pitchFamily="34" charset="0"/>
                        </a:rPr>
                        <a:t>Break-even Price Per Lawn (E/Total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463987"/>
                  </a:ext>
                </a:extLst>
              </a:tr>
            </a:tbl>
          </a:graphicData>
        </a:graphic>
      </p:graphicFrame>
    </p:spTree>
    <p:extLst>
      <p:ext uri="{BB962C8B-B14F-4D97-AF65-F5344CB8AC3E}">
        <p14:creationId xmlns:p14="http://schemas.microsoft.com/office/powerpoint/2010/main" val="3699332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781A-5A31-5C44-85A0-A4A878897AE0}"/>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B12FEC43-5B79-5F44-A4CE-0177F547218A}"/>
              </a:ext>
            </a:extLst>
          </p:cNvPr>
          <p:cNvSpPr>
            <a:spLocks noGrp="1"/>
          </p:cNvSpPr>
          <p:nvPr>
            <p:ph idx="1"/>
          </p:nvPr>
        </p:nvSpPr>
        <p:spPr/>
        <p:txBody>
          <a:bodyPr/>
          <a:lstStyle/>
          <a:p>
            <a:r>
              <a:rPr lang="en-US"/>
              <a:t>8-2 Answers</a:t>
            </a:r>
          </a:p>
          <a:p>
            <a:endParaRPr lang="en-US"/>
          </a:p>
        </p:txBody>
      </p:sp>
      <p:sp>
        <p:nvSpPr>
          <p:cNvPr id="6" name="Footer Placeholder 5">
            <a:extLst>
              <a:ext uri="{FF2B5EF4-FFF2-40B4-BE49-F238E27FC236}">
                <a16:creationId xmlns:a16="http://schemas.microsoft.com/office/drawing/2014/main" id="{A1B7B355-8D8F-4744-808C-244B9035662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2D9621A9-E3ED-2449-AA17-1478702E5F2D}"/>
                  </a:ext>
                </a:extLst>
              </p:cNvPr>
              <p:cNvGraphicFramePr>
                <a:graphicFrameLocks noGrp="1"/>
              </p:cNvGraphicFramePr>
              <p:nvPr>
                <p:extLst>
                  <p:ext uri="{D42A27DB-BD31-4B8C-83A1-F6EECF244321}">
                    <p14:modId xmlns:p14="http://schemas.microsoft.com/office/powerpoint/2010/main" val="1872474431"/>
                  </p:ext>
                </p:extLst>
              </p:nvPr>
            </p:nvGraphicFramePr>
            <p:xfrm>
              <a:off x="1507523" y="2347785"/>
              <a:ext cx="6932141" cy="3867665"/>
            </p:xfrm>
            <a:graphic>
              <a:graphicData uri="http://schemas.openxmlformats.org/drawingml/2006/table">
                <a:tbl>
                  <a:tblPr>
                    <a:tableStyleId>{E929F9F4-4A8F-4326-A1B4-22849713DDAB}</a:tableStyleId>
                  </a:tblPr>
                  <a:tblGrid>
                    <a:gridCol w="3640291">
                      <a:extLst>
                        <a:ext uri="{9D8B030D-6E8A-4147-A177-3AD203B41FA5}">
                          <a16:colId xmlns:a16="http://schemas.microsoft.com/office/drawing/2014/main" val="819502357"/>
                        </a:ext>
                      </a:extLst>
                    </a:gridCol>
                    <a:gridCol w="3291850">
                      <a:extLst>
                        <a:ext uri="{9D8B030D-6E8A-4147-A177-3AD203B41FA5}">
                          <a16:colId xmlns:a16="http://schemas.microsoft.com/office/drawing/2014/main" val="1689921424"/>
                        </a:ext>
                      </a:extLst>
                    </a:gridCol>
                  </a:tblGrid>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A. Total Explicit Expenses (From 8-1)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$1220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981134"/>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B. Forgone Wages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52448"/>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C. Forgone Interest</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$3000 x .045 = $135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979532"/>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D. Total Opportunity Cost (B+C)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$1000 + 135 = 1135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110754"/>
                      </a:ext>
                    </a:extLst>
                  </a:tr>
                  <a:tr h="822111">
                    <a:tc>
                      <a:txBody>
                        <a:bodyPr/>
                        <a:lstStyle/>
                        <a:p>
                          <a:pPr marL="0" marR="0">
                            <a:lnSpc>
                              <a:spcPct val="107000"/>
                            </a:lnSpc>
                            <a:spcBef>
                              <a:spcPts val="0"/>
                            </a:spcBef>
                            <a:spcAft>
                              <a:spcPts val="800"/>
                            </a:spcAft>
                          </a:pPr>
                          <a:r>
                            <a:rPr lang="en-US" sz="1800">
                              <a:effectLst/>
                              <a:latin typeface="Franklin Gothic Book" panose="020B0503020102020204" pitchFamily="34" charset="0"/>
                            </a:rPr>
                            <a:t>E. Total Expenses and Opportunity Cost (A+D)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$1220 + 1135 = $2355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490131"/>
                      </a:ext>
                    </a:extLst>
                  </a:tr>
                  <a:tr h="991802">
                    <a:tc>
                      <a:txBody>
                        <a:bodyPr/>
                        <a:lstStyle/>
                        <a:p>
                          <a:pPr marL="0" marR="0">
                            <a:lnSpc>
                              <a:spcPct val="107000"/>
                            </a:lnSpc>
                            <a:spcBef>
                              <a:spcPts val="0"/>
                            </a:spcBef>
                            <a:spcAft>
                              <a:spcPts val="800"/>
                            </a:spcAft>
                          </a:pPr>
                          <a:r>
                            <a:rPr lang="en-US" sz="1800">
                              <a:effectLst/>
                              <a:latin typeface="Franklin Gothic Book" panose="020B0503020102020204" pitchFamily="34" charset="0"/>
                            </a:rPr>
                            <a:t>Break-even Price Per Lawn (E/Total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$2355</m:t>
                                    </m:r>
                                  </m:num>
                                  <m:den>
                                    <m:r>
                                      <a:rPr lang="en-US" sz="1800">
                                        <a:effectLst/>
                                        <a:latin typeface="Cambria Math" panose="02040503050406030204" pitchFamily="18" charset="0"/>
                                      </a:rPr>
                                      <m:t>200 </m:t>
                                    </m:r>
                                    <m:r>
                                      <a:rPr lang="en-US" sz="1800">
                                        <a:effectLst/>
                                        <a:latin typeface="Cambria Math" panose="02040503050406030204" pitchFamily="18" charset="0"/>
                                      </a:rPr>
                                      <m:t>𝑙𝑎𝑤𝑛𝑠</m:t>
                                    </m:r>
                                  </m:den>
                                </m:f>
                                <m:r>
                                  <a:rPr lang="en-US" sz="1800">
                                    <a:effectLst/>
                                    <a:latin typeface="Cambria Math" panose="02040503050406030204" pitchFamily="18" charset="0"/>
                                  </a:rPr>
                                  <m:t>=$11.78</m:t>
                                </m:r>
                              </m:oMath>
                            </m:oMathPara>
                          </a14:m>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463987"/>
                      </a:ext>
                    </a:extLst>
                  </a:tr>
                </a:tbl>
              </a:graphicData>
            </a:graphic>
          </p:graphicFrame>
        </mc:Choice>
        <mc:Fallback>
          <p:graphicFrame>
            <p:nvGraphicFramePr>
              <p:cNvPr id="5" name="Table 4">
                <a:extLst>
                  <a:ext uri="{FF2B5EF4-FFF2-40B4-BE49-F238E27FC236}">
                    <a16:creationId xmlns:a16="http://schemas.microsoft.com/office/drawing/2014/main" id="{2D9621A9-E3ED-2449-AA17-1478702E5F2D}"/>
                  </a:ext>
                </a:extLst>
              </p:cNvPr>
              <p:cNvGraphicFramePr>
                <a:graphicFrameLocks noGrp="1"/>
              </p:cNvGraphicFramePr>
              <p:nvPr>
                <p:extLst>
                  <p:ext uri="{D42A27DB-BD31-4B8C-83A1-F6EECF244321}">
                    <p14:modId xmlns:p14="http://schemas.microsoft.com/office/powerpoint/2010/main" val="1872474431"/>
                  </p:ext>
                </p:extLst>
              </p:nvPr>
            </p:nvGraphicFramePr>
            <p:xfrm>
              <a:off x="1507523" y="2347785"/>
              <a:ext cx="6932141" cy="3867665"/>
            </p:xfrm>
            <a:graphic>
              <a:graphicData uri="http://schemas.openxmlformats.org/drawingml/2006/table">
                <a:tbl>
                  <a:tblPr>
                    <a:tableStyleId>{E929F9F4-4A8F-4326-A1B4-22849713DDAB}</a:tableStyleId>
                  </a:tblPr>
                  <a:tblGrid>
                    <a:gridCol w="3640291">
                      <a:extLst>
                        <a:ext uri="{9D8B030D-6E8A-4147-A177-3AD203B41FA5}">
                          <a16:colId xmlns:a16="http://schemas.microsoft.com/office/drawing/2014/main" val="819502357"/>
                        </a:ext>
                      </a:extLst>
                    </a:gridCol>
                    <a:gridCol w="3291850">
                      <a:extLst>
                        <a:ext uri="{9D8B030D-6E8A-4147-A177-3AD203B41FA5}">
                          <a16:colId xmlns:a16="http://schemas.microsoft.com/office/drawing/2014/main" val="1689921424"/>
                        </a:ext>
                      </a:extLst>
                    </a:gridCol>
                  </a:tblGrid>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A. Total Explicit Expenses (From 8-1)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$1220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981134"/>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B. Forgone Wages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52448"/>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C. Forgone Interest</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$3000 x .045 = $135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979532"/>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D. Total Opportunity Cost (B+C)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$1000 + 135 = 1135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110754"/>
                      </a:ext>
                    </a:extLst>
                  </a:tr>
                  <a:tr h="822111">
                    <a:tc>
                      <a:txBody>
                        <a:bodyPr/>
                        <a:lstStyle/>
                        <a:p>
                          <a:pPr marL="0" marR="0">
                            <a:lnSpc>
                              <a:spcPct val="107000"/>
                            </a:lnSpc>
                            <a:spcBef>
                              <a:spcPts val="0"/>
                            </a:spcBef>
                            <a:spcAft>
                              <a:spcPts val="800"/>
                            </a:spcAft>
                          </a:pPr>
                          <a:r>
                            <a:rPr lang="en-US" sz="1800">
                              <a:effectLst/>
                              <a:latin typeface="Franklin Gothic Book" panose="020B0503020102020204" pitchFamily="34" charset="0"/>
                            </a:rPr>
                            <a:t>E. Total Expenses and Opportunity Cost (A+D)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$1220 + 1135 = $2355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490131"/>
                      </a:ext>
                    </a:extLst>
                  </a:tr>
                  <a:tr h="991802">
                    <a:tc>
                      <a:txBody>
                        <a:bodyPr/>
                        <a:lstStyle/>
                        <a:p>
                          <a:pPr marL="0" marR="0">
                            <a:lnSpc>
                              <a:spcPct val="107000"/>
                            </a:lnSpc>
                            <a:spcBef>
                              <a:spcPts val="0"/>
                            </a:spcBef>
                            <a:spcAft>
                              <a:spcPts val="800"/>
                            </a:spcAft>
                          </a:pPr>
                          <a:r>
                            <a:rPr lang="en-US" sz="1800">
                              <a:effectLst/>
                              <a:latin typeface="Franklin Gothic Book" panose="020B0503020102020204" pitchFamily="34" charset="0"/>
                            </a:rPr>
                            <a:t>Break-even Price Per Lawn (E/Total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0926" t="-290798" r="-370" b="-1227"/>
                          </a:stretch>
                        </a:blipFill>
                      </a:tcPr>
                    </a:tc>
                    <a:extLst>
                      <a:ext uri="{0D108BD9-81ED-4DB2-BD59-A6C34878D82A}">
                        <a16:rowId xmlns:a16="http://schemas.microsoft.com/office/drawing/2014/main" val="1407463987"/>
                      </a:ext>
                    </a:extLst>
                  </a:tr>
                </a:tbl>
              </a:graphicData>
            </a:graphic>
          </p:graphicFrame>
        </mc:Fallback>
      </mc:AlternateContent>
    </p:spTree>
    <p:extLst>
      <p:ext uri="{BB962C8B-B14F-4D97-AF65-F5344CB8AC3E}">
        <p14:creationId xmlns:p14="http://schemas.microsoft.com/office/powerpoint/2010/main" val="10831777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D8A2-B467-E548-AD88-B72E077D146A}"/>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C22B6AED-617B-5F4F-805B-A4515A8B368D}"/>
              </a:ext>
            </a:extLst>
          </p:cNvPr>
          <p:cNvSpPr>
            <a:spLocks noGrp="1"/>
          </p:cNvSpPr>
          <p:nvPr>
            <p:ph idx="1"/>
          </p:nvPr>
        </p:nvSpPr>
        <p:spPr/>
        <p:txBody>
          <a:bodyPr/>
          <a:lstStyle/>
          <a:p>
            <a:pPr lvl="0"/>
            <a:r>
              <a:rPr lang="en-US"/>
              <a:t>Is $8.00 per lawn enough to charge to cover all of Lupita’s expenses?</a:t>
            </a:r>
          </a:p>
          <a:p>
            <a:pPr lvl="0"/>
            <a:r>
              <a:rPr lang="en-US"/>
              <a:t>If Lupita decides to charge this price for each lawn, what will her net profit from her summer business be? (Net profit = revenue – explicit costs)</a:t>
            </a:r>
          </a:p>
          <a:p>
            <a:r>
              <a:rPr lang="en-US"/>
              <a:t>What if she could charge a price higher than the price found above, should she charge the higher price or be satisfied with her profits at the lower price. Explain your answer. </a:t>
            </a:r>
          </a:p>
        </p:txBody>
      </p:sp>
      <p:sp>
        <p:nvSpPr>
          <p:cNvPr id="4" name="Footer Placeholder 3">
            <a:extLst>
              <a:ext uri="{FF2B5EF4-FFF2-40B4-BE49-F238E27FC236}">
                <a16:creationId xmlns:a16="http://schemas.microsoft.com/office/drawing/2014/main" id="{F5C1E18D-0076-4F5A-A64C-27AAF0CE1D6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8004933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5-A130-7E4B-8EF4-D24F0A38EE94}"/>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31D81CEA-F3F5-014F-B118-E84DC6708A21}"/>
              </a:ext>
            </a:extLst>
          </p:cNvPr>
          <p:cNvSpPr>
            <a:spLocks noGrp="1"/>
          </p:cNvSpPr>
          <p:nvPr>
            <p:ph idx="1"/>
          </p:nvPr>
        </p:nvSpPr>
        <p:spPr/>
        <p:txBody>
          <a:bodyPr/>
          <a:lstStyle/>
          <a:p>
            <a:r>
              <a:rPr lang="en-US" u="sng"/>
              <a:t>Opportunity Cost:</a:t>
            </a:r>
            <a:r>
              <a:rPr lang="en-US"/>
              <a:t>  The value of the next best options when a decision is made. </a:t>
            </a:r>
          </a:p>
          <a:p>
            <a:r>
              <a:rPr lang="en-US" u="sng"/>
              <a:t>Explicit Cost:</a:t>
            </a:r>
            <a:r>
              <a:rPr lang="en-US"/>
              <a:t>  The direct expense of producing a good or service, such as wages, rent, supplies, etc. </a:t>
            </a:r>
            <a:endParaRPr lang="en-US" u="sng"/>
          </a:p>
        </p:txBody>
      </p:sp>
      <p:sp>
        <p:nvSpPr>
          <p:cNvPr id="4" name="Footer Placeholder 3">
            <a:extLst>
              <a:ext uri="{FF2B5EF4-FFF2-40B4-BE49-F238E27FC236}">
                <a16:creationId xmlns:a16="http://schemas.microsoft.com/office/drawing/2014/main" id="{7F6EEE52-968F-411C-AF4A-644E0FB21516}"/>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45058" name="Picture 2" descr="Close-up of stacked coins; pen and calculator Free Photo">
            <a:extLst>
              <a:ext uri="{FF2B5EF4-FFF2-40B4-BE49-F238E27FC236}">
                <a16:creationId xmlns:a16="http://schemas.microsoft.com/office/drawing/2014/main" id="{A6A0DB9E-1514-6E46-8B3D-D98F94346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834" y="3797326"/>
            <a:ext cx="3740322" cy="249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690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FFDA-C6CD-D847-AD7F-CE7B84B5C717}"/>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74407AC0-412C-A744-A0DB-78134A51B861}"/>
              </a:ext>
            </a:extLst>
          </p:cNvPr>
          <p:cNvSpPr>
            <a:spLocks noGrp="1"/>
          </p:cNvSpPr>
          <p:nvPr>
            <p:ph idx="1"/>
          </p:nvPr>
        </p:nvSpPr>
        <p:spPr/>
        <p:txBody>
          <a:bodyPr>
            <a:normAutofit fontScale="92500" lnSpcReduction="20000"/>
          </a:bodyPr>
          <a:lstStyle/>
          <a:p>
            <a:r>
              <a:rPr lang="en-US"/>
              <a:t>Suppose an entrepreneur determines the price that they must charge to cover their explicit and opportunity costs and realizes that they cannot charge that price and make a reasonable profit. However, they still decide to start the business and to charge a lower price to cover their expenses and allow them to make a reasonable profit, although not one large enough to cover their opportunity costs.</a:t>
            </a:r>
          </a:p>
          <a:p>
            <a:r>
              <a:rPr lang="en-US"/>
              <a:t>Why would they do this?</a:t>
            </a:r>
          </a:p>
          <a:p>
            <a:r>
              <a:rPr lang="en-US"/>
              <a:t>Entrepreneurs should consider both explicit and opportunity costs when setting prices, along with what they feel their customers will be willing and able to pay.  </a:t>
            </a:r>
          </a:p>
        </p:txBody>
      </p:sp>
      <p:sp>
        <p:nvSpPr>
          <p:cNvPr id="4" name="Footer Placeholder 3">
            <a:extLst>
              <a:ext uri="{FF2B5EF4-FFF2-40B4-BE49-F238E27FC236}">
                <a16:creationId xmlns:a16="http://schemas.microsoft.com/office/drawing/2014/main" id="{F78A304B-6473-4B33-A096-23DD8C56B04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5839503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9BEC-E7A4-A544-8DDA-E3BB9484ACCA}"/>
              </a:ext>
            </a:extLst>
          </p:cNvPr>
          <p:cNvSpPr>
            <a:spLocks noGrp="1"/>
          </p:cNvSpPr>
          <p:nvPr>
            <p:ph type="title"/>
          </p:nvPr>
        </p:nvSpPr>
        <p:spPr/>
        <p:txBody>
          <a:bodyPr/>
          <a:lstStyle/>
          <a:p>
            <a:r>
              <a:rPr lang="en-US"/>
              <a:t>Lesson 9</a:t>
            </a:r>
          </a:p>
        </p:txBody>
      </p:sp>
      <p:sp>
        <p:nvSpPr>
          <p:cNvPr id="5" name="Text Placeholder 4">
            <a:extLst>
              <a:ext uri="{FF2B5EF4-FFF2-40B4-BE49-F238E27FC236}">
                <a16:creationId xmlns:a16="http://schemas.microsoft.com/office/drawing/2014/main" id="{34EB3BC9-C1EB-FB41-99A4-F474B95D70CA}"/>
              </a:ext>
            </a:extLst>
          </p:cNvPr>
          <p:cNvSpPr>
            <a:spLocks noGrp="1"/>
          </p:cNvSpPr>
          <p:nvPr>
            <p:ph type="body" idx="1"/>
          </p:nvPr>
        </p:nvSpPr>
        <p:spPr/>
        <p:txBody>
          <a:bodyPr/>
          <a:lstStyle/>
          <a:p>
            <a:r>
              <a:rPr lang="en-US"/>
              <a:t>Production and Costs</a:t>
            </a:r>
          </a:p>
        </p:txBody>
      </p:sp>
      <p:sp>
        <p:nvSpPr>
          <p:cNvPr id="2" name="Footer Placeholder 1">
            <a:extLst>
              <a:ext uri="{FF2B5EF4-FFF2-40B4-BE49-F238E27FC236}">
                <a16:creationId xmlns:a16="http://schemas.microsoft.com/office/drawing/2014/main" id="{F4E92E6A-1BF7-460B-9875-6C685637E3E0}"/>
              </a:ext>
            </a:extLst>
          </p:cNvPr>
          <p:cNvSpPr>
            <a:spLocks noGrp="1"/>
          </p:cNvSpPr>
          <p:nvPr>
            <p:ph type="ftr" sz="quarter" idx="11"/>
          </p:nvPr>
        </p:nvSpPr>
        <p:spPr>
          <a:xfrm>
            <a:off x="628650" y="5409054"/>
            <a:ext cx="7886700" cy="365125"/>
          </a:xfrm>
        </p:spPr>
        <p:txBody>
          <a:bodyPr/>
          <a:lstStyle/>
          <a:p>
            <a:r>
              <a:rPr lang="en-US"/>
              <a:t>Entrepreneurship in your Community: Creating Your Own Career © 2021 Nebraska Council on Economic Education </a:t>
            </a:r>
          </a:p>
        </p:txBody>
      </p:sp>
      <p:pic>
        <p:nvPicPr>
          <p:cNvPr id="46082" name="Picture 2" descr="Interior view of a steel factory Free Photo">
            <a:extLst>
              <a:ext uri="{FF2B5EF4-FFF2-40B4-BE49-F238E27FC236}">
                <a16:creationId xmlns:a16="http://schemas.microsoft.com/office/drawing/2014/main" id="{39B929B5-5779-414A-8192-549E1BC46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35" y="2176076"/>
            <a:ext cx="3761775" cy="250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122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522C-AC02-EA4B-B919-2090DF7FADFF}"/>
              </a:ext>
            </a:extLst>
          </p:cNvPr>
          <p:cNvSpPr>
            <a:spLocks noGrp="1"/>
          </p:cNvSpPr>
          <p:nvPr>
            <p:ph type="title"/>
          </p:nvPr>
        </p:nvSpPr>
        <p:spPr/>
        <p:txBody>
          <a:bodyPr/>
          <a:lstStyle/>
          <a:p>
            <a:r>
              <a:rPr lang="en-US"/>
              <a:t>Lesson 9</a:t>
            </a:r>
          </a:p>
        </p:txBody>
      </p:sp>
      <p:sp>
        <p:nvSpPr>
          <p:cNvPr id="3" name="Content Placeholder 2">
            <a:extLst>
              <a:ext uri="{FF2B5EF4-FFF2-40B4-BE49-F238E27FC236}">
                <a16:creationId xmlns:a16="http://schemas.microsoft.com/office/drawing/2014/main" id="{7D5A69E2-0A7D-8A47-8E97-F9D34B2BCD95}"/>
              </a:ext>
            </a:extLst>
          </p:cNvPr>
          <p:cNvSpPr>
            <a:spLocks noGrp="1"/>
          </p:cNvSpPr>
          <p:nvPr>
            <p:ph idx="1"/>
          </p:nvPr>
        </p:nvSpPr>
        <p:spPr/>
        <p:txBody>
          <a:bodyPr>
            <a:normAutofit fontScale="92500" lnSpcReduction="20000"/>
          </a:bodyPr>
          <a:lstStyle/>
          <a:p>
            <a:r>
              <a:rPr lang="en-US" u="sng"/>
              <a:t>Economic Resources:</a:t>
            </a:r>
            <a:r>
              <a:rPr lang="en-US"/>
              <a:t>  The land, labor, and capital resources used to make goods and services. </a:t>
            </a:r>
          </a:p>
          <a:p>
            <a:pPr lvl="1"/>
            <a:r>
              <a:rPr lang="en-US" u="sng"/>
              <a:t>Land:</a:t>
            </a:r>
            <a:r>
              <a:rPr lang="en-US"/>
              <a:t>  Any natural resource used to produce a good or service.</a:t>
            </a:r>
          </a:p>
          <a:p>
            <a:pPr lvl="1"/>
            <a:r>
              <a:rPr lang="en-US" u="sng"/>
              <a:t>Labor:</a:t>
            </a:r>
            <a:r>
              <a:rPr lang="en-US"/>
              <a:t>  The human resource or people used to produce a good or service.</a:t>
            </a:r>
          </a:p>
          <a:p>
            <a:pPr lvl="1"/>
            <a:r>
              <a:rPr lang="en-US" u="sng"/>
              <a:t>Capital:</a:t>
            </a:r>
            <a:r>
              <a:rPr lang="en-US"/>
              <a:t>  anything that we produce that is then used to make other goods and services.  </a:t>
            </a:r>
          </a:p>
          <a:p>
            <a:r>
              <a:rPr lang="en-US"/>
              <a:t>McDonald’s uses human and capital resources (kitchen appliances) to produce a Big Mac.  </a:t>
            </a:r>
          </a:p>
          <a:p>
            <a:r>
              <a:rPr lang="en-US"/>
              <a:t>What are some examples of production you see in your everyday life?</a:t>
            </a:r>
          </a:p>
          <a:p>
            <a:pPr lvl="1"/>
            <a:r>
              <a:rPr lang="en-US"/>
              <a:t>Try and think of an example from each resource from that production. </a:t>
            </a:r>
          </a:p>
          <a:p>
            <a:pPr marL="0" indent="0">
              <a:buNone/>
            </a:pPr>
            <a:endParaRPr lang="en-US"/>
          </a:p>
        </p:txBody>
      </p:sp>
      <p:sp>
        <p:nvSpPr>
          <p:cNvPr id="4" name="Footer Placeholder 3">
            <a:extLst>
              <a:ext uri="{FF2B5EF4-FFF2-40B4-BE49-F238E27FC236}">
                <a16:creationId xmlns:a16="http://schemas.microsoft.com/office/drawing/2014/main" id="{44841F26-119B-421F-A957-8867738E027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0489548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3D4A-74C7-0B47-9CD0-75FB2CCA03BD}"/>
              </a:ext>
            </a:extLst>
          </p:cNvPr>
          <p:cNvSpPr>
            <a:spLocks noGrp="1"/>
          </p:cNvSpPr>
          <p:nvPr>
            <p:ph type="title"/>
          </p:nvPr>
        </p:nvSpPr>
        <p:spPr/>
        <p:txBody>
          <a:bodyPr/>
          <a:lstStyle/>
          <a:p>
            <a:r>
              <a:rPr lang="en-US"/>
              <a:t>Lesson 9</a:t>
            </a:r>
          </a:p>
        </p:txBody>
      </p:sp>
      <p:sp>
        <p:nvSpPr>
          <p:cNvPr id="3" name="Content Placeholder 2">
            <a:extLst>
              <a:ext uri="{FF2B5EF4-FFF2-40B4-BE49-F238E27FC236}">
                <a16:creationId xmlns:a16="http://schemas.microsoft.com/office/drawing/2014/main" id="{E30B78BC-1768-8D43-8DDD-9BDE974B3E8F}"/>
              </a:ext>
            </a:extLst>
          </p:cNvPr>
          <p:cNvSpPr>
            <a:spLocks noGrp="1"/>
          </p:cNvSpPr>
          <p:nvPr>
            <p:ph idx="1"/>
          </p:nvPr>
        </p:nvSpPr>
        <p:spPr/>
        <p:txBody>
          <a:bodyPr>
            <a:normAutofit/>
          </a:bodyPr>
          <a:lstStyle/>
          <a:p>
            <a:r>
              <a:rPr lang="en-US" sz="2400"/>
              <a:t>In the front of the classroom, I have two production stations set up.  You are going to be producing paper fans today.  </a:t>
            </a:r>
          </a:p>
          <a:p>
            <a:r>
              <a:rPr lang="en-US" sz="2400"/>
              <a:t>You will be taking a piece of paper and cutting it to make two sheets.  Then you will make the fan.  </a:t>
            </a:r>
          </a:p>
        </p:txBody>
      </p:sp>
      <p:sp>
        <p:nvSpPr>
          <p:cNvPr id="4" name="Rectangle 3">
            <a:extLst>
              <a:ext uri="{FF2B5EF4-FFF2-40B4-BE49-F238E27FC236}">
                <a16:creationId xmlns:a16="http://schemas.microsoft.com/office/drawing/2014/main" id="{06BAEB52-7804-5941-B11C-6708FAD3D50E}"/>
              </a:ext>
            </a:extLst>
          </p:cNvPr>
          <p:cNvSpPr/>
          <p:nvPr/>
        </p:nvSpPr>
        <p:spPr>
          <a:xfrm>
            <a:off x="1703510" y="3874339"/>
            <a:ext cx="2205318" cy="249218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5903962-D651-E347-8425-D08094D188B4}"/>
              </a:ext>
            </a:extLst>
          </p:cNvPr>
          <p:cNvCxnSpPr>
            <a:cxnSpLocks/>
          </p:cNvCxnSpPr>
          <p:nvPr/>
        </p:nvCxnSpPr>
        <p:spPr>
          <a:xfrm flipH="1">
            <a:off x="1703510" y="5120433"/>
            <a:ext cx="220531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Graphic 7" descr="Scissors with solid fill">
            <a:extLst>
              <a:ext uri="{FF2B5EF4-FFF2-40B4-BE49-F238E27FC236}">
                <a16:creationId xmlns:a16="http://schemas.microsoft.com/office/drawing/2014/main" id="{E5EFDFA2-0B40-D04F-8960-BEC1814BC5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64874">
            <a:off x="4421390" y="4663233"/>
            <a:ext cx="914400" cy="914400"/>
          </a:xfrm>
          <a:prstGeom prst="rect">
            <a:avLst/>
          </a:prstGeom>
        </p:spPr>
      </p:pic>
      <p:sp>
        <p:nvSpPr>
          <p:cNvPr id="9" name="Footer Placeholder 8">
            <a:extLst>
              <a:ext uri="{FF2B5EF4-FFF2-40B4-BE49-F238E27FC236}">
                <a16:creationId xmlns:a16="http://schemas.microsoft.com/office/drawing/2014/main" id="{AC1BECC5-3CBA-4E63-B5AF-797CBE7214A7}"/>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47106" name="Picture 2" descr="Image result for paper fan">
            <a:extLst>
              <a:ext uri="{FF2B5EF4-FFF2-40B4-BE49-F238E27FC236}">
                <a16:creationId xmlns:a16="http://schemas.microsoft.com/office/drawing/2014/main" id="{BD35C67B-4612-1642-8555-B5AF4EABC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431" y="3950924"/>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671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70B0-2945-4345-B150-C18CF4C4D183}"/>
              </a:ext>
            </a:extLst>
          </p:cNvPr>
          <p:cNvSpPr>
            <a:spLocks noGrp="1"/>
          </p:cNvSpPr>
          <p:nvPr>
            <p:ph type="title"/>
          </p:nvPr>
        </p:nvSpPr>
        <p:spPr/>
        <p:txBody>
          <a:bodyPr/>
          <a:lstStyle/>
          <a:p>
            <a:r>
              <a:rPr lang="en-US"/>
              <a:t>Lesson 9</a:t>
            </a:r>
          </a:p>
        </p:txBody>
      </p:sp>
      <p:sp>
        <p:nvSpPr>
          <p:cNvPr id="3" name="Content Placeholder 2">
            <a:extLst>
              <a:ext uri="{FF2B5EF4-FFF2-40B4-BE49-F238E27FC236}">
                <a16:creationId xmlns:a16="http://schemas.microsoft.com/office/drawing/2014/main" id="{863F9900-F0CB-C944-8017-C6834E968488}"/>
              </a:ext>
            </a:extLst>
          </p:cNvPr>
          <p:cNvSpPr>
            <a:spLocks noGrp="1"/>
          </p:cNvSpPr>
          <p:nvPr>
            <p:ph idx="1"/>
          </p:nvPr>
        </p:nvSpPr>
        <p:spPr/>
        <p:txBody>
          <a:bodyPr/>
          <a:lstStyle/>
          <a:p>
            <a:r>
              <a:rPr lang="en-US"/>
              <a:t>Take a look at Activity 9-1:  Record of Production.  </a:t>
            </a:r>
          </a:p>
          <a:p>
            <a:r>
              <a:rPr lang="en-US"/>
              <a:t>I need a volunteer who would like to make paper fans at our station up front. </a:t>
            </a:r>
          </a:p>
          <a:p>
            <a:pPr lvl="1"/>
            <a:r>
              <a:rPr lang="en-US"/>
              <a:t>You will have 2 minutes to make as many fans as possible.  </a:t>
            </a:r>
          </a:p>
          <a:p>
            <a:pPr lvl="1"/>
            <a:r>
              <a:rPr lang="en-US"/>
              <a:t>Your fans must be functional and look nice. </a:t>
            </a:r>
          </a:p>
          <a:p>
            <a:r>
              <a:rPr lang="en-US"/>
              <a:t>At the end of the round we will record how many fans were produced.</a:t>
            </a:r>
          </a:p>
          <a:p>
            <a:r>
              <a:rPr lang="en-US" u="sng"/>
              <a:t>Productivity:</a:t>
            </a:r>
            <a:r>
              <a:rPr lang="en-US"/>
              <a:t>  The amount of output each worker makes.   </a:t>
            </a:r>
          </a:p>
        </p:txBody>
      </p:sp>
      <p:sp>
        <p:nvSpPr>
          <p:cNvPr id="4" name="Footer Placeholder 3">
            <a:extLst>
              <a:ext uri="{FF2B5EF4-FFF2-40B4-BE49-F238E27FC236}">
                <a16:creationId xmlns:a16="http://schemas.microsoft.com/office/drawing/2014/main" id="{CD7FC790-01B2-404B-905F-35A243504089}"/>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8165355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518E-05D3-C84A-A5DE-2EA18A24DFF7}"/>
              </a:ext>
            </a:extLst>
          </p:cNvPr>
          <p:cNvSpPr>
            <a:spLocks noGrp="1"/>
          </p:cNvSpPr>
          <p:nvPr>
            <p:ph type="title"/>
          </p:nvPr>
        </p:nvSpPr>
        <p:spPr/>
        <p:txBody>
          <a:bodyPr/>
          <a:lstStyle/>
          <a:p>
            <a:r>
              <a:rPr lang="en-US"/>
              <a:t>Lesson 9</a:t>
            </a:r>
          </a:p>
        </p:txBody>
      </p:sp>
      <p:sp>
        <p:nvSpPr>
          <p:cNvPr id="3" name="Content Placeholder 2">
            <a:extLst>
              <a:ext uri="{FF2B5EF4-FFF2-40B4-BE49-F238E27FC236}">
                <a16:creationId xmlns:a16="http://schemas.microsoft.com/office/drawing/2014/main" id="{B64A31F1-9939-1D43-846D-32ADCB0803CE}"/>
              </a:ext>
            </a:extLst>
          </p:cNvPr>
          <p:cNvSpPr>
            <a:spLocks noGrp="1"/>
          </p:cNvSpPr>
          <p:nvPr>
            <p:ph idx="1"/>
          </p:nvPr>
        </p:nvSpPr>
        <p:spPr/>
        <p:txBody>
          <a:bodyPr/>
          <a:lstStyle/>
          <a:p>
            <a:r>
              <a:rPr lang="en-US"/>
              <a:t>For the second round, I am going to need another volunteer.  You will both be using our production station to make fans.  </a:t>
            </a:r>
          </a:p>
          <a:p>
            <a:r>
              <a:rPr lang="en-US"/>
              <a:t>Do you think two people will make more than one?</a:t>
            </a:r>
          </a:p>
          <a:p>
            <a:pPr marL="0" indent="0">
              <a:buNone/>
            </a:pPr>
            <a:endParaRPr lang="en-US"/>
          </a:p>
        </p:txBody>
      </p:sp>
      <p:sp>
        <p:nvSpPr>
          <p:cNvPr id="4" name="Footer Placeholder 3">
            <a:extLst>
              <a:ext uri="{FF2B5EF4-FFF2-40B4-BE49-F238E27FC236}">
                <a16:creationId xmlns:a16="http://schemas.microsoft.com/office/drawing/2014/main" id="{600BCC06-0ADA-F547-8A56-AFC40D03346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48130" name="Picture 2" descr="Tourists go up the hill in the sunrise. Free Photo">
            <a:extLst>
              <a:ext uri="{FF2B5EF4-FFF2-40B4-BE49-F238E27FC236}">
                <a16:creationId xmlns:a16="http://schemas.microsoft.com/office/drawing/2014/main" id="{E3EB3AB6-95A4-904C-A702-DD94D9B7C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904" y="3852570"/>
            <a:ext cx="3666181" cy="243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6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B418-D04C-48E6-846B-B18FD88FD2C7}"/>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A3781F4A-D801-499A-AF29-69F40F6DA6AE}"/>
              </a:ext>
            </a:extLst>
          </p:cNvPr>
          <p:cNvSpPr>
            <a:spLocks noGrp="1"/>
          </p:cNvSpPr>
          <p:nvPr>
            <p:ph idx="1"/>
          </p:nvPr>
        </p:nvSpPr>
        <p:spPr/>
        <p:txBody>
          <a:bodyPr/>
          <a:lstStyle/>
          <a:p>
            <a:r>
              <a:rPr lang="en-US" u="sng"/>
              <a:t>Entrepreneurs</a:t>
            </a:r>
            <a:r>
              <a:rPr lang="en-US"/>
              <a:t>:  individuals who use economic resources and create new products or a new business, bearing most of the risks and enjoying most of the rewards.</a:t>
            </a:r>
          </a:p>
          <a:p>
            <a:r>
              <a:rPr lang="en-US" u="sng"/>
              <a:t>Human Capital:</a:t>
            </a:r>
            <a:r>
              <a:rPr lang="en-US"/>
              <a:t>  The skills and knowledge that people obtain through their education, experience, and training.</a:t>
            </a:r>
          </a:p>
        </p:txBody>
      </p:sp>
      <p:sp>
        <p:nvSpPr>
          <p:cNvPr id="4" name="Footer Placeholder 3">
            <a:extLst>
              <a:ext uri="{FF2B5EF4-FFF2-40B4-BE49-F238E27FC236}">
                <a16:creationId xmlns:a16="http://schemas.microsoft.com/office/drawing/2014/main" id="{70B8D146-AA6E-4BBF-8733-7C6ED858080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6337409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CCED-2059-8E4C-BFD9-57DE1FFEB732}"/>
              </a:ext>
            </a:extLst>
          </p:cNvPr>
          <p:cNvSpPr>
            <a:spLocks noGrp="1"/>
          </p:cNvSpPr>
          <p:nvPr>
            <p:ph type="title"/>
          </p:nvPr>
        </p:nvSpPr>
        <p:spPr/>
        <p:txBody>
          <a:bodyPr/>
          <a:lstStyle/>
          <a:p>
            <a:r>
              <a:rPr lang="en-US"/>
              <a:t>Lesson 9</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9FEE74F-FA0E-9740-823C-413281B2D602}"/>
                  </a:ext>
                </a:extLst>
              </p:cNvPr>
              <p:cNvSpPr>
                <a:spLocks noGrp="1"/>
              </p:cNvSpPr>
              <p:nvPr>
                <p:ph idx="1"/>
              </p:nvPr>
            </p:nvSpPr>
            <p:spPr/>
            <p:txBody>
              <a:bodyPr>
                <a:normAutofit/>
              </a:bodyPr>
              <a:lstStyle/>
              <a:p>
                <a:r>
                  <a:rPr lang="en-US" b="1" u="sng"/>
                  <a:t>Marginal product</a:t>
                </a:r>
                <a:r>
                  <a:rPr lang="en-US" u="sng"/>
                  <a:t> (MP): </a:t>
                </a:r>
                <a:r>
                  <a:rPr lang="en-US"/>
                  <a:t>is calculated by the following formula: MP=Change in total product/Change in labor. For example, if in round 1, 1 worker made 10 fans and in round 2 the 2 workers made 18 fans the MP in round 2 would be 8 —the additional worker contributed to creating 8 additional fans. </a:t>
                </a:r>
              </a:p>
              <a:p>
                <a:pPr lvl="1"/>
                <a14:m>
                  <m:oMath xmlns:m="http://schemas.openxmlformats.org/officeDocument/2006/math">
                    <m:r>
                      <a:rPr lang="en-US" i="1">
                        <a:latin typeface="Cambria Math" panose="02040503050406030204" pitchFamily="18" charset="0"/>
                      </a:rPr>
                      <m:t>𝑀𝑃</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𝑐h𝑎𝑛𝑔𝑒</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𝑡𝑜𝑡𝑎𝑙</m:t>
                        </m:r>
                        <m:r>
                          <a:rPr lang="en-US" i="1">
                            <a:latin typeface="Cambria Math" panose="02040503050406030204" pitchFamily="18" charset="0"/>
                          </a:rPr>
                          <m:t> </m:t>
                        </m:r>
                        <m:r>
                          <a:rPr lang="en-US" i="1">
                            <a:latin typeface="Cambria Math" panose="02040503050406030204" pitchFamily="18" charset="0"/>
                          </a:rPr>
                          <m:t>𝑝𝑟𝑜𝑑𝑢𝑐𝑡</m:t>
                        </m:r>
                      </m:num>
                      <m:den>
                        <m:r>
                          <a:rPr lang="en-US" i="1">
                            <a:latin typeface="Cambria Math" panose="02040503050406030204" pitchFamily="18" charset="0"/>
                          </a:rPr>
                          <m:t>𝑐h𝑎𝑛𝑔𝑒</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𝑙𝑎𝑏𝑜𝑟</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18−10</m:t>
                        </m:r>
                      </m:num>
                      <m:den>
                        <m:r>
                          <a:rPr lang="en-US" i="1">
                            <a:latin typeface="Cambria Math" panose="02040503050406030204" pitchFamily="18" charset="0"/>
                          </a:rPr>
                          <m:t>2−1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8</m:t>
                        </m:r>
                      </m:num>
                      <m:den>
                        <m:r>
                          <a:rPr lang="en-US" i="1">
                            <a:latin typeface="Cambria Math" panose="02040503050406030204" pitchFamily="18" charset="0"/>
                          </a:rPr>
                          <m:t>1</m:t>
                        </m:r>
                      </m:den>
                    </m:f>
                    <m:r>
                      <a:rPr lang="en-US" i="1">
                        <a:latin typeface="Cambria Math" panose="02040503050406030204" pitchFamily="18" charset="0"/>
                      </a:rPr>
                      <m:t>=8</m:t>
                    </m:r>
                  </m:oMath>
                </a14:m>
                <a:endParaRPr lang="en-US"/>
              </a:p>
              <a:p>
                <a:pPr lvl="1"/>
                <a:endParaRPr lang="en-US"/>
              </a:p>
            </p:txBody>
          </p:sp>
        </mc:Choice>
        <mc:Fallback>
          <p:sp>
            <p:nvSpPr>
              <p:cNvPr id="3" name="Content Placeholder 2">
                <a:extLst>
                  <a:ext uri="{FF2B5EF4-FFF2-40B4-BE49-F238E27FC236}">
                    <a16:creationId xmlns:a16="http://schemas.microsoft.com/office/drawing/2014/main" id="{A9FEE74F-FA0E-9740-823C-413281B2D602}"/>
                  </a:ext>
                </a:extLst>
              </p:cNvPr>
              <p:cNvSpPr>
                <a:spLocks noGrp="1" noRot="1" noChangeAspect="1" noMove="1" noResize="1" noEditPoints="1" noAdjustHandles="1" noChangeArrowheads="1" noChangeShapeType="1" noTextEdit="1"/>
              </p:cNvSpPr>
              <p:nvPr>
                <p:ph idx="1"/>
              </p:nvPr>
            </p:nvSpPr>
            <p:spPr>
              <a:blipFill>
                <a:blip r:embed="rId2"/>
                <a:stretch>
                  <a:fillRect l="-1392" t="-2241" r="-92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42ABB97-CFB6-45EC-83FE-71F55B2F6DF9}"/>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9979591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B6B3-C72E-4E46-8294-97C731629E71}"/>
              </a:ext>
            </a:extLst>
          </p:cNvPr>
          <p:cNvSpPr>
            <a:spLocks noGrp="1"/>
          </p:cNvSpPr>
          <p:nvPr>
            <p:ph type="title"/>
          </p:nvPr>
        </p:nvSpPr>
        <p:spPr/>
        <p:txBody>
          <a:bodyPr/>
          <a:lstStyle/>
          <a:p>
            <a:r>
              <a:rPr lang="en-US"/>
              <a:t>Lesson 9</a:t>
            </a:r>
          </a:p>
        </p:txBody>
      </p:sp>
      <p:sp>
        <p:nvSpPr>
          <p:cNvPr id="3" name="Content Placeholder 2">
            <a:extLst>
              <a:ext uri="{FF2B5EF4-FFF2-40B4-BE49-F238E27FC236}">
                <a16:creationId xmlns:a16="http://schemas.microsoft.com/office/drawing/2014/main" id="{A78BFB09-8F73-3440-AFDD-C63947EA2496}"/>
              </a:ext>
            </a:extLst>
          </p:cNvPr>
          <p:cNvSpPr>
            <a:spLocks noGrp="1"/>
          </p:cNvSpPr>
          <p:nvPr>
            <p:ph idx="1"/>
          </p:nvPr>
        </p:nvSpPr>
        <p:spPr/>
        <p:txBody>
          <a:bodyPr/>
          <a:lstStyle/>
          <a:p>
            <a:r>
              <a:rPr lang="en-US"/>
              <a:t>Why do you think that marginal productivity is decreasing in these later rounds?</a:t>
            </a:r>
          </a:p>
          <a:p>
            <a:pPr marL="0" indent="0">
              <a:buNone/>
            </a:pPr>
            <a:endParaRPr lang="en-US"/>
          </a:p>
        </p:txBody>
      </p:sp>
      <p:sp>
        <p:nvSpPr>
          <p:cNvPr id="4" name="Footer Placeholder 3">
            <a:extLst>
              <a:ext uri="{FF2B5EF4-FFF2-40B4-BE49-F238E27FC236}">
                <a16:creationId xmlns:a16="http://schemas.microsoft.com/office/drawing/2014/main" id="{807FBB87-85CD-2F46-ABE6-21F8273C5B5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49154" name="Picture 2" descr="Declining business report bar chart Free Photo">
            <a:extLst>
              <a:ext uri="{FF2B5EF4-FFF2-40B4-BE49-F238E27FC236}">
                <a16:creationId xmlns:a16="http://schemas.microsoft.com/office/drawing/2014/main" id="{AC2CE2C9-9265-C54F-B6EC-25F802A0B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37" y="2915020"/>
            <a:ext cx="3023115" cy="31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229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B59E-40FF-2145-86ED-9CCAC9EF9D0B}"/>
              </a:ext>
            </a:extLst>
          </p:cNvPr>
          <p:cNvSpPr>
            <a:spLocks noGrp="1"/>
          </p:cNvSpPr>
          <p:nvPr>
            <p:ph type="title"/>
          </p:nvPr>
        </p:nvSpPr>
        <p:spPr/>
        <p:txBody>
          <a:bodyPr/>
          <a:lstStyle/>
          <a:p>
            <a:r>
              <a:rPr lang="en-US"/>
              <a:t>Lesson 9</a:t>
            </a:r>
          </a:p>
        </p:txBody>
      </p:sp>
      <p:sp>
        <p:nvSpPr>
          <p:cNvPr id="3" name="Content Placeholder 2">
            <a:extLst>
              <a:ext uri="{FF2B5EF4-FFF2-40B4-BE49-F238E27FC236}">
                <a16:creationId xmlns:a16="http://schemas.microsoft.com/office/drawing/2014/main" id="{A017F49C-75DF-5241-A7FF-C9B187DA1131}"/>
              </a:ext>
            </a:extLst>
          </p:cNvPr>
          <p:cNvSpPr>
            <a:spLocks noGrp="1"/>
          </p:cNvSpPr>
          <p:nvPr>
            <p:ph idx="1"/>
          </p:nvPr>
        </p:nvSpPr>
        <p:spPr/>
        <p:txBody>
          <a:bodyPr/>
          <a:lstStyle/>
          <a:p>
            <a:r>
              <a:rPr lang="en-US" u="sng"/>
              <a:t>Diminishing Marginal Productivity:</a:t>
            </a:r>
            <a:r>
              <a:rPr lang="en-US"/>
              <a:t>  Additions of labor add less and less output.  </a:t>
            </a:r>
          </a:p>
          <a:p>
            <a:pPr lvl="1"/>
            <a:r>
              <a:rPr lang="en-US"/>
              <a:t>That means that as more people are working each worker makes fewer and fewer additional fans. Workers will become efficient and likely create an assembly line but if there are too many workers they will get in each other’s way and cause production to slow down. </a:t>
            </a:r>
          </a:p>
          <a:p>
            <a:pPr marL="0" indent="0">
              <a:buNone/>
            </a:pPr>
            <a:endParaRPr lang="en-US" u="sng"/>
          </a:p>
        </p:txBody>
      </p:sp>
      <p:sp>
        <p:nvSpPr>
          <p:cNvPr id="4" name="Footer Placeholder 3">
            <a:extLst>
              <a:ext uri="{FF2B5EF4-FFF2-40B4-BE49-F238E27FC236}">
                <a16:creationId xmlns:a16="http://schemas.microsoft.com/office/drawing/2014/main" id="{4FF4CD21-D7C7-45B0-8950-70B03635987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7498645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00B3-ADDA-794E-A2E9-36824B4CF3E2}"/>
              </a:ext>
            </a:extLst>
          </p:cNvPr>
          <p:cNvSpPr>
            <a:spLocks noGrp="1"/>
          </p:cNvSpPr>
          <p:nvPr>
            <p:ph type="title"/>
          </p:nvPr>
        </p:nvSpPr>
        <p:spPr/>
        <p:txBody>
          <a:bodyPr/>
          <a:lstStyle/>
          <a:p>
            <a:r>
              <a:rPr lang="en-US"/>
              <a:t>Lesson 9</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93B316D-AD82-F342-8EEB-4415055492AE}"/>
                  </a:ext>
                </a:extLst>
              </p:cNvPr>
              <p:cNvSpPr>
                <a:spLocks noGrp="1"/>
              </p:cNvSpPr>
              <p:nvPr>
                <p:ph idx="1"/>
              </p:nvPr>
            </p:nvSpPr>
            <p:spPr>
              <a:xfrm>
                <a:off x="1149645" y="1253331"/>
                <a:ext cx="7886700" cy="4351338"/>
              </a:xfrm>
            </p:spPr>
            <p:txBody>
              <a:bodyPr>
                <a:normAutofit/>
              </a:bodyPr>
              <a:lstStyle/>
              <a:p>
                <a:r>
                  <a:rPr lang="en-US" sz="2000"/>
                  <a:t>Now let’s calculate the labor cost per unit of marginal product.  </a:t>
                </a:r>
              </a:p>
              <a:p>
                <a:r>
                  <a:rPr lang="en-US" sz="2000"/>
                  <a:t>Each worker gets paid $7 during the period of production.  So each additional worker has a marginal cost of resource of $7.  </a:t>
                </a:r>
              </a:p>
              <a:p>
                <a:r>
                  <a:rPr lang="en-US" sz="2000"/>
                  <a:t>Cost per Unit of Marginal Product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𝑀𝑎𝑟𝑔𝑖𝑛𝑎𝑙</m:t>
                        </m:r>
                        <m:r>
                          <a:rPr lang="en-US" sz="2000" i="1">
                            <a:latin typeface="Cambria Math" panose="02040503050406030204" pitchFamily="18" charset="0"/>
                          </a:rPr>
                          <m:t> </m:t>
                        </m:r>
                        <m:r>
                          <a:rPr lang="en-US" sz="2000" i="1">
                            <a:latin typeface="Cambria Math" panose="02040503050406030204" pitchFamily="18" charset="0"/>
                          </a:rPr>
                          <m:t>𝐶𝑜𝑠𝑡</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𝑟𝑒𝑠𝑜𝑢𝑟𝑐𝑒</m:t>
                        </m:r>
                      </m:num>
                      <m:den>
                        <m:r>
                          <a:rPr lang="en-US" sz="2000" i="1">
                            <a:latin typeface="Cambria Math" panose="02040503050406030204" pitchFamily="18" charset="0"/>
                          </a:rPr>
                          <m:t>𝑀𝑎𝑟𝑔𝑖𝑛𝑎𝑙</m:t>
                        </m:r>
                        <m:r>
                          <a:rPr lang="en-US" sz="2000" i="1">
                            <a:latin typeface="Cambria Math" panose="02040503050406030204" pitchFamily="18" charset="0"/>
                          </a:rPr>
                          <m:t> </m:t>
                        </m:r>
                        <m:r>
                          <a:rPr lang="en-US" sz="2000" i="1">
                            <a:latin typeface="Cambria Math" panose="02040503050406030204" pitchFamily="18" charset="0"/>
                          </a:rPr>
                          <m:t>𝑃𝑟𝑜𝑑𝑢𝑐𝑡</m:t>
                        </m:r>
                      </m:den>
                    </m:f>
                  </m:oMath>
                </a14:m>
                <a:endParaRPr lang="en-US" sz="2000">
                  <a:effectLst/>
                </a:endParaRPr>
              </a:p>
              <a:p>
                <a:pPr marL="0" indent="0">
                  <a:buNone/>
                </a:pPr>
                <a:endParaRPr lang="en-US" sz="2000"/>
              </a:p>
            </p:txBody>
          </p:sp>
        </mc:Choice>
        <mc:Fallback>
          <p:sp>
            <p:nvSpPr>
              <p:cNvPr id="3" name="Content Placeholder 2">
                <a:extLst>
                  <a:ext uri="{FF2B5EF4-FFF2-40B4-BE49-F238E27FC236}">
                    <a16:creationId xmlns:a16="http://schemas.microsoft.com/office/drawing/2014/main" id="{893B316D-AD82-F342-8EEB-4415055492AE}"/>
                  </a:ext>
                </a:extLst>
              </p:cNvPr>
              <p:cNvSpPr>
                <a:spLocks noGrp="1" noRot="1" noChangeAspect="1" noMove="1" noResize="1" noEditPoints="1" noAdjustHandles="1" noChangeArrowheads="1" noChangeShapeType="1" noTextEdit="1"/>
              </p:cNvSpPr>
              <p:nvPr>
                <p:ph idx="1"/>
              </p:nvPr>
            </p:nvSpPr>
            <p:spPr>
              <a:xfrm>
                <a:off x="1149645" y="1253331"/>
                <a:ext cx="7886700" cy="4351338"/>
              </a:xfrm>
              <a:blipFill>
                <a:blip r:embed="rId2"/>
                <a:stretch>
                  <a:fillRect l="-696" t="-15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5A67BCF2-0C17-9B45-8D4D-CC5F70FB02F0}"/>
                  </a:ext>
                </a:extLst>
              </p:cNvPr>
              <p:cNvGraphicFramePr>
                <a:graphicFrameLocks noGrp="1"/>
              </p:cNvGraphicFramePr>
              <p:nvPr>
                <p:extLst>
                  <p:ext uri="{D42A27DB-BD31-4B8C-83A1-F6EECF244321}">
                    <p14:modId xmlns:p14="http://schemas.microsoft.com/office/powerpoint/2010/main" val="1839719159"/>
                  </p:ext>
                </p:extLst>
              </p:nvPr>
            </p:nvGraphicFramePr>
            <p:xfrm>
              <a:off x="1494891" y="2964249"/>
              <a:ext cx="7196208" cy="3711188"/>
            </p:xfrm>
            <a:graphic>
              <a:graphicData uri="http://schemas.openxmlformats.org/drawingml/2006/table">
                <a:tbl>
                  <a:tblPr firstRow="1" firstCol="1" bandRow="1">
                    <a:tableStyleId>{93296810-A885-4BE3-A3E7-6D5BEEA58F35}</a:tableStyleId>
                  </a:tblPr>
                  <a:tblGrid>
                    <a:gridCol w="1966582">
                      <a:extLst>
                        <a:ext uri="{9D8B030D-6E8A-4147-A177-3AD203B41FA5}">
                          <a16:colId xmlns:a16="http://schemas.microsoft.com/office/drawing/2014/main" val="1253101203"/>
                        </a:ext>
                      </a:extLst>
                    </a:gridCol>
                    <a:gridCol w="1631522">
                      <a:extLst>
                        <a:ext uri="{9D8B030D-6E8A-4147-A177-3AD203B41FA5}">
                          <a16:colId xmlns:a16="http://schemas.microsoft.com/office/drawing/2014/main" val="714422346"/>
                        </a:ext>
                      </a:extLst>
                    </a:gridCol>
                    <a:gridCol w="1881866">
                      <a:extLst>
                        <a:ext uri="{9D8B030D-6E8A-4147-A177-3AD203B41FA5}">
                          <a16:colId xmlns:a16="http://schemas.microsoft.com/office/drawing/2014/main" val="2521877354"/>
                        </a:ext>
                      </a:extLst>
                    </a:gridCol>
                    <a:gridCol w="1716238">
                      <a:extLst>
                        <a:ext uri="{9D8B030D-6E8A-4147-A177-3AD203B41FA5}">
                          <a16:colId xmlns:a16="http://schemas.microsoft.com/office/drawing/2014/main" val="3243661686"/>
                        </a:ext>
                      </a:extLst>
                    </a:gridCol>
                  </a:tblGrid>
                  <a:tr h="815066">
                    <a:tc>
                      <a:txBody>
                        <a:bodyPr/>
                        <a:lstStyle/>
                        <a:p>
                          <a:pPr marL="0" marR="0" algn="ctr">
                            <a:lnSpc>
                              <a:spcPct val="107000"/>
                            </a:lnSpc>
                            <a:spcBef>
                              <a:spcPts val="0"/>
                            </a:spcBef>
                            <a:spcAft>
                              <a:spcPts val="0"/>
                            </a:spcAft>
                          </a:pPr>
                          <a:r>
                            <a:rPr lang="en-US" sz="1800" b="0">
                              <a:effectLst/>
                              <a:latin typeface="Franklin Gothic Book" panose="020B0503020102020204" pitchFamily="34" charset="0"/>
                            </a:rPr>
                            <a:t>Number of workers</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latin typeface="Franklin Gothic Book" panose="020B0503020102020204" pitchFamily="34" charset="0"/>
                            </a:rPr>
                            <a:t>Total Production</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latin typeface="Franklin Gothic Book" panose="020B0503020102020204" pitchFamily="34" charset="0"/>
                            </a:rPr>
                            <a:t>Marginal Product</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latin typeface="Franklin Gothic Book" panose="020B0503020102020204" pitchFamily="34" charset="0"/>
                            </a:rPr>
                            <a:t>Labor cost per unit of marginal product</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0599370"/>
                      </a:ext>
                    </a:extLst>
                  </a:tr>
                  <a:tr h="596919">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0</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0</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4345841"/>
                      </a:ext>
                    </a:extLst>
                  </a:tr>
                  <a:tr h="1127271">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1</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5</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b="0" i="1" smtClean="0">
                                        <a:effectLst/>
                                        <a:latin typeface="Cambria Math" panose="02040503050406030204" pitchFamily="18" charset="0"/>
                                      </a:rPr>
                                    </m:ctrlPr>
                                  </m:fPr>
                                  <m:num>
                                    <m:r>
                                      <a:rPr lang="en-US" sz="1800" b="0">
                                        <a:effectLst/>
                                        <a:latin typeface="Cambria Math" panose="02040503050406030204" pitchFamily="18" charset="0"/>
                                      </a:rPr>
                                      <m:t>5−0</m:t>
                                    </m:r>
                                  </m:num>
                                  <m:den>
                                    <m:r>
                                      <a:rPr lang="en-US" sz="1800" b="0">
                                        <a:effectLst/>
                                        <a:latin typeface="Cambria Math" panose="02040503050406030204" pitchFamily="18" charset="0"/>
                                      </a:rPr>
                                      <m:t>1−0</m:t>
                                    </m:r>
                                  </m:den>
                                </m:f>
                                <m:r>
                                  <a:rPr lang="en-US" sz="1800" b="0">
                                    <a:effectLst/>
                                    <a:latin typeface="Cambria Math" panose="02040503050406030204" pitchFamily="18" charset="0"/>
                                  </a:rPr>
                                  <m:t>=5</m:t>
                                </m:r>
                              </m:oMath>
                            </m:oMathPara>
                          </a14:m>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b="0" i="1" smtClean="0">
                                        <a:effectLst/>
                                        <a:latin typeface="Cambria Math" panose="02040503050406030204" pitchFamily="18" charset="0"/>
                                      </a:rPr>
                                    </m:ctrlPr>
                                  </m:fPr>
                                  <m:num>
                                    <m:r>
                                      <a:rPr lang="en-US" sz="1800" b="0">
                                        <a:effectLst/>
                                        <a:latin typeface="Cambria Math" panose="02040503050406030204" pitchFamily="18" charset="0"/>
                                      </a:rPr>
                                      <m:t>$7</m:t>
                                    </m:r>
                                  </m:num>
                                  <m:den>
                                    <m:r>
                                      <a:rPr lang="en-US" sz="1800" b="0">
                                        <a:effectLst/>
                                        <a:latin typeface="Cambria Math" panose="02040503050406030204" pitchFamily="18" charset="0"/>
                                      </a:rPr>
                                      <m:t>5 </m:t>
                                    </m:r>
                                    <m:r>
                                      <m:rPr>
                                        <m:sty m:val="p"/>
                                      </m:rPr>
                                      <a:rPr lang="en-US" sz="1800" b="0">
                                        <a:effectLst/>
                                        <a:latin typeface="Cambria Math" panose="02040503050406030204" pitchFamily="18" charset="0"/>
                                      </a:rPr>
                                      <m:t>units</m:t>
                                    </m:r>
                                  </m:den>
                                </m:f>
                                <m:r>
                                  <a:rPr lang="en-US" sz="1800" b="0">
                                    <a:effectLst/>
                                    <a:latin typeface="Cambria Math" panose="02040503050406030204" pitchFamily="18" charset="0"/>
                                  </a:rPr>
                                  <m:t>=$1.40</m:t>
                                </m:r>
                              </m:oMath>
                            </m:oMathPara>
                          </a14:m>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8282015"/>
                      </a:ext>
                    </a:extLst>
                  </a:tr>
                  <a:tr h="1127271">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2</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12</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b="0" i="1" smtClean="0">
                                        <a:effectLst/>
                                        <a:latin typeface="Cambria Math" panose="02040503050406030204" pitchFamily="18" charset="0"/>
                                      </a:rPr>
                                    </m:ctrlPr>
                                  </m:fPr>
                                  <m:num>
                                    <m:r>
                                      <a:rPr lang="en-US" sz="1800" b="0">
                                        <a:effectLst/>
                                        <a:latin typeface="Cambria Math" panose="02040503050406030204" pitchFamily="18" charset="0"/>
                                      </a:rPr>
                                      <m:t>12−5</m:t>
                                    </m:r>
                                  </m:num>
                                  <m:den>
                                    <m:r>
                                      <a:rPr lang="en-US" sz="1800" b="0">
                                        <a:effectLst/>
                                        <a:latin typeface="Cambria Math" panose="02040503050406030204" pitchFamily="18" charset="0"/>
                                      </a:rPr>
                                      <m:t>2−1</m:t>
                                    </m:r>
                                  </m:den>
                                </m:f>
                                <m:r>
                                  <a:rPr lang="en-US" sz="1800" b="0">
                                    <a:effectLst/>
                                    <a:latin typeface="Cambria Math" panose="02040503050406030204" pitchFamily="18" charset="0"/>
                                  </a:rPr>
                                  <m:t>=7</m:t>
                                </m:r>
                              </m:oMath>
                            </m:oMathPara>
                          </a14:m>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b="0" i="1" smtClean="0">
                                        <a:effectLst/>
                                        <a:latin typeface="Cambria Math" panose="02040503050406030204" pitchFamily="18" charset="0"/>
                                      </a:rPr>
                                    </m:ctrlPr>
                                  </m:fPr>
                                  <m:num>
                                    <m:r>
                                      <a:rPr lang="en-US" sz="1800" b="0">
                                        <a:effectLst/>
                                        <a:latin typeface="Cambria Math" panose="02040503050406030204" pitchFamily="18" charset="0"/>
                                      </a:rPr>
                                      <m:t>$7</m:t>
                                    </m:r>
                                  </m:num>
                                  <m:den>
                                    <m:r>
                                      <a:rPr lang="en-US" sz="1800" b="0">
                                        <a:effectLst/>
                                        <a:latin typeface="Cambria Math" panose="02040503050406030204" pitchFamily="18" charset="0"/>
                                      </a:rPr>
                                      <m:t>7 </m:t>
                                    </m:r>
                                    <m:r>
                                      <m:rPr>
                                        <m:sty m:val="p"/>
                                      </m:rPr>
                                      <a:rPr lang="en-US" sz="1800" b="0">
                                        <a:effectLst/>
                                        <a:latin typeface="Cambria Math" panose="02040503050406030204" pitchFamily="18" charset="0"/>
                                      </a:rPr>
                                      <m:t>units</m:t>
                                    </m:r>
                                  </m:den>
                                </m:f>
                                <m:r>
                                  <a:rPr lang="en-US" sz="1800" b="0">
                                    <a:effectLst/>
                                    <a:latin typeface="Cambria Math" panose="02040503050406030204" pitchFamily="18" charset="0"/>
                                  </a:rPr>
                                  <m:t>=$1.00</m:t>
                                </m:r>
                              </m:oMath>
                            </m:oMathPara>
                          </a14:m>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3588017"/>
                      </a:ext>
                    </a:extLst>
                  </a:tr>
                </a:tbl>
              </a:graphicData>
            </a:graphic>
          </p:graphicFrame>
        </mc:Choice>
        <mc:Fallback>
          <p:graphicFrame>
            <p:nvGraphicFramePr>
              <p:cNvPr id="4" name="Table 3">
                <a:extLst>
                  <a:ext uri="{FF2B5EF4-FFF2-40B4-BE49-F238E27FC236}">
                    <a16:creationId xmlns:a16="http://schemas.microsoft.com/office/drawing/2014/main" id="{5A67BCF2-0C17-9B45-8D4D-CC5F70FB02F0}"/>
                  </a:ext>
                </a:extLst>
              </p:cNvPr>
              <p:cNvGraphicFramePr>
                <a:graphicFrameLocks noGrp="1"/>
              </p:cNvGraphicFramePr>
              <p:nvPr>
                <p:extLst>
                  <p:ext uri="{D42A27DB-BD31-4B8C-83A1-F6EECF244321}">
                    <p14:modId xmlns:p14="http://schemas.microsoft.com/office/powerpoint/2010/main" val="1839719159"/>
                  </p:ext>
                </p:extLst>
              </p:nvPr>
            </p:nvGraphicFramePr>
            <p:xfrm>
              <a:off x="1494891" y="2964249"/>
              <a:ext cx="7196208" cy="3711188"/>
            </p:xfrm>
            <a:graphic>
              <a:graphicData uri="http://schemas.openxmlformats.org/drawingml/2006/table">
                <a:tbl>
                  <a:tblPr firstRow="1" firstCol="1" bandRow="1">
                    <a:tableStyleId>{93296810-A885-4BE3-A3E7-6D5BEEA58F35}</a:tableStyleId>
                  </a:tblPr>
                  <a:tblGrid>
                    <a:gridCol w="1966582">
                      <a:extLst>
                        <a:ext uri="{9D8B030D-6E8A-4147-A177-3AD203B41FA5}">
                          <a16:colId xmlns:a16="http://schemas.microsoft.com/office/drawing/2014/main" val="1253101203"/>
                        </a:ext>
                      </a:extLst>
                    </a:gridCol>
                    <a:gridCol w="1631522">
                      <a:extLst>
                        <a:ext uri="{9D8B030D-6E8A-4147-A177-3AD203B41FA5}">
                          <a16:colId xmlns:a16="http://schemas.microsoft.com/office/drawing/2014/main" val="714422346"/>
                        </a:ext>
                      </a:extLst>
                    </a:gridCol>
                    <a:gridCol w="1881866">
                      <a:extLst>
                        <a:ext uri="{9D8B030D-6E8A-4147-A177-3AD203B41FA5}">
                          <a16:colId xmlns:a16="http://schemas.microsoft.com/office/drawing/2014/main" val="2521877354"/>
                        </a:ext>
                      </a:extLst>
                    </a:gridCol>
                    <a:gridCol w="1716238">
                      <a:extLst>
                        <a:ext uri="{9D8B030D-6E8A-4147-A177-3AD203B41FA5}">
                          <a16:colId xmlns:a16="http://schemas.microsoft.com/office/drawing/2014/main" val="3243661686"/>
                        </a:ext>
                      </a:extLst>
                    </a:gridCol>
                  </a:tblGrid>
                  <a:tr h="859727">
                    <a:tc>
                      <a:txBody>
                        <a:bodyPr/>
                        <a:lstStyle/>
                        <a:p>
                          <a:pPr marL="0" marR="0" algn="ctr">
                            <a:lnSpc>
                              <a:spcPct val="107000"/>
                            </a:lnSpc>
                            <a:spcBef>
                              <a:spcPts val="0"/>
                            </a:spcBef>
                            <a:spcAft>
                              <a:spcPts val="0"/>
                            </a:spcAft>
                          </a:pPr>
                          <a:r>
                            <a:rPr lang="en-US" sz="1800" b="0">
                              <a:effectLst/>
                              <a:latin typeface="Franklin Gothic Book" panose="020B0503020102020204" pitchFamily="34" charset="0"/>
                            </a:rPr>
                            <a:t>Number of workers</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latin typeface="Franklin Gothic Book" panose="020B0503020102020204" pitchFamily="34" charset="0"/>
                            </a:rPr>
                            <a:t>Total Production</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latin typeface="Franklin Gothic Book" panose="020B0503020102020204" pitchFamily="34" charset="0"/>
                            </a:rPr>
                            <a:t>Marginal Product</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latin typeface="Franklin Gothic Book" panose="020B0503020102020204" pitchFamily="34" charset="0"/>
                            </a:rPr>
                            <a:t>Labor cost per unit of marginal product</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0599370"/>
                      </a:ext>
                    </a:extLst>
                  </a:tr>
                  <a:tr h="596919">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0</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0</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4345841"/>
                      </a:ext>
                    </a:extLst>
                  </a:tr>
                  <a:tr h="1127271">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1</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5</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92208" t="-135484" r="-92857" b="-100538"/>
                          </a:stretch>
                        </a:blipFill>
                      </a:tcPr>
                    </a:tc>
                    <a:tc>
                      <a:txBody>
                        <a:bodyPr/>
                        <a:lstStyle/>
                        <a:p>
                          <a:endParaRPr lang="en-US"/>
                        </a:p>
                      </a:txBody>
                      <a:tcPr marL="68580" marR="68580" marT="0" marB="0">
                        <a:blipFill>
                          <a:blip r:embed="rId3"/>
                          <a:stretch>
                            <a:fillRect l="-319149" t="-135484" r="-1418" b="-100538"/>
                          </a:stretch>
                        </a:blipFill>
                      </a:tcPr>
                    </a:tc>
                    <a:extLst>
                      <a:ext uri="{0D108BD9-81ED-4DB2-BD59-A6C34878D82A}">
                        <a16:rowId xmlns:a16="http://schemas.microsoft.com/office/drawing/2014/main" val="2598282015"/>
                      </a:ext>
                    </a:extLst>
                  </a:tr>
                  <a:tr h="1127271">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2</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b="0">
                              <a:effectLst/>
                              <a:latin typeface="Franklin Gothic Book" panose="020B0503020102020204" pitchFamily="34" charset="0"/>
                            </a:rPr>
                            <a:t>12</a:t>
                          </a:r>
                          <a:endParaRPr lang="en-US" sz="1800" b="0" i="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92208" t="-236757" r="-92857" b="-1081"/>
                          </a:stretch>
                        </a:blipFill>
                      </a:tcPr>
                    </a:tc>
                    <a:tc>
                      <a:txBody>
                        <a:bodyPr/>
                        <a:lstStyle/>
                        <a:p>
                          <a:endParaRPr lang="en-US"/>
                        </a:p>
                      </a:txBody>
                      <a:tcPr marL="68580" marR="68580" marT="0" marB="0">
                        <a:blipFill>
                          <a:blip r:embed="rId3"/>
                          <a:stretch>
                            <a:fillRect l="-319149" t="-236757" r="-1418" b="-1081"/>
                          </a:stretch>
                        </a:blipFill>
                      </a:tcPr>
                    </a:tc>
                    <a:extLst>
                      <a:ext uri="{0D108BD9-81ED-4DB2-BD59-A6C34878D82A}">
                        <a16:rowId xmlns:a16="http://schemas.microsoft.com/office/drawing/2014/main" val="603588017"/>
                      </a:ext>
                    </a:extLst>
                  </a:tr>
                </a:tbl>
              </a:graphicData>
            </a:graphic>
          </p:graphicFrame>
        </mc:Fallback>
      </mc:AlternateContent>
      <p:sp>
        <p:nvSpPr>
          <p:cNvPr id="5" name="Footer Placeholder 4">
            <a:extLst>
              <a:ext uri="{FF2B5EF4-FFF2-40B4-BE49-F238E27FC236}">
                <a16:creationId xmlns:a16="http://schemas.microsoft.com/office/drawing/2014/main" id="{AB8727F5-5587-4338-B188-13EDD3D4F29B}"/>
              </a:ext>
            </a:extLst>
          </p:cNvPr>
          <p:cNvSpPr>
            <a:spLocks noGrp="1"/>
          </p:cNvSpPr>
          <p:nvPr>
            <p:ph type="ftr" sz="quarter" idx="11"/>
          </p:nvPr>
        </p:nvSpPr>
        <p:spPr>
          <a:xfrm>
            <a:off x="1149645" y="6538913"/>
            <a:ext cx="7886700" cy="365125"/>
          </a:xfrm>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7625432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D1B6-BACB-5546-AA9B-4343F73C4CBD}"/>
              </a:ext>
            </a:extLst>
          </p:cNvPr>
          <p:cNvSpPr>
            <a:spLocks noGrp="1"/>
          </p:cNvSpPr>
          <p:nvPr>
            <p:ph type="title"/>
          </p:nvPr>
        </p:nvSpPr>
        <p:spPr/>
        <p:txBody>
          <a:bodyPr/>
          <a:lstStyle/>
          <a:p>
            <a:r>
              <a:rPr lang="en-US"/>
              <a:t>Lesson 9</a:t>
            </a:r>
          </a:p>
        </p:txBody>
      </p:sp>
      <p:sp>
        <p:nvSpPr>
          <p:cNvPr id="3" name="Content Placeholder 2">
            <a:extLst>
              <a:ext uri="{FF2B5EF4-FFF2-40B4-BE49-F238E27FC236}">
                <a16:creationId xmlns:a16="http://schemas.microsoft.com/office/drawing/2014/main" id="{12CBABB0-CBA0-FB49-8B7F-A93A8608B5D9}"/>
              </a:ext>
            </a:extLst>
          </p:cNvPr>
          <p:cNvSpPr>
            <a:spLocks noGrp="1"/>
          </p:cNvSpPr>
          <p:nvPr>
            <p:ph idx="1"/>
          </p:nvPr>
        </p:nvSpPr>
        <p:spPr/>
        <p:txBody>
          <a:bodyPr vert="horz" lIns="91440" tIns="45720" rIns="91440" bIns="45720" rtlCol="0" anchor="t">
            <a:normAutofit fontScale="92500"/>
          </a:bodyPr>
          <a:lstStyle/>
          <a:p>
            <a:r>
              <a:rPr lang="en-US">
                <a:latin typeface="Franklin Gothic Book"/>
              </a:rPr>
              <a:t>Please finish Activity 9-1.  Remember to assume each worker is paid $7 per round.  </a:t>
            </a:r>
            <a:endParaRPr lang="en-US"/>
          </a:p>
          <a:p>
            <a:r>
              <a:rPr lang="en-US">
                <a:latin typeface="Franklin Gothic Book"/>
              </a:rPr>
              <a:t>What economic resources were used to produce the fans? </a:t>
            </a:r>
            <a:endParaRPr lang="en-US" i="1">
              <a:latin typeface="Franklin Gothic Book"/>
            </a:endParaRPr>
          </a:p>
          <a:p>
            <a:r>
              <a:rPr lang="en-US"/>
              <a:t>With the addition of which worker did diminishing marginal productivity occur? </a:t>
            </a:r>
            <a:endParaRPr lang="en-US" i="1"/>
          </a:p>
          <a:p>
            <a:r>
              <a:rPr lang="en-US"/>
              <a:t>What happens to the cost per unit as diminishing marginal productivity set in? </a:t>
            </a:r>
            <a:endParaRPr lang="en-US" i="1"/>
          </a:p>
          <a:p>
            <a:r>
              <a:rPr lang="en-US"/>
              <a:t>Why is it important for an entrepreneur to understand the concept of diminishing marginal productivity? </a:t>
            </a:r>
          </a:p>
        </p:txBody>
      </p:sp>
      <p:sp>
        <p:nvSpPr>
          <p:cNvPr id="4" name="Footer Placeholder 3">
            <a:extLst>
              <a:ext uri="{FF2B5EF4-FFF2-40B4-BE49-F238E27FC236}">
                <a16:creationId xmlns:a16="http://schemas.microsoft.com/office/drawing/2014/main" id="{B20E805E-E109-43CD-8C91-43D3EFEC3D79}"/>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3248195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BDC2EF-BDEC-FE4D-BBA0-A6BF4BE41D76}"/>
              </a:ext>
            </a:extLst>
          </p:cNvPr>
          <p:cNvSpPr>
            <a:spLocks noGrp="1"/>
          </p:cNvSpPr>
          <p:nvPr>
            <p:ph type="title"/>
          </p:nvPr>
        </p:nvSpPr>
        <p:spPr/>
        <p:txBody>
          <a:bodyPr/>
          <a:lstStyle/>
          <a:p>
            <a:r>
              <a:rPr lang="en-US"/>
              <a:t>Lesson 10</a:t>
            </a:r>
          </a:p>
        </p:txBody>
      </p:sp>
      <p:sp>
        <p:nvSpPr>
          <p:cNvPr id="5" name="Text Placeholder 4">
            <a:extLst>
              <a:ext uri="{FF2B5EF4-FFF2-40B4-BE49-F238E27FC236}">
                <a16:creationId xmlns:a16="http://schemas.microsoft.com/office/drawing/2014/main" id="{DFF7986F-C19E-ED4E-BB13-60BB83577ED9}"/>
              </a:ext>
            </a:extLst>
          </p:cNvPr>
          <p:cNvSpPr>
            <a:spLocks noGrp="1"/>
          </p:cNvSpPr>
          <p:nvPr>
            <p:ph type="body" idx="1"/>
          </p:nvPr>
        </p:nvSpPr>
        <p:spPr/>
        <p:txBody>
          <a:bodyPr/>
          <a:lstStyle/>
          <a:p>
            <a:r>
              <a:rPr lang="en-US"/>
              <a:t>Secrets of Successful Entrepreneurs </a:t>
            </a:r>
          </a:p>
        </p:txBody>
      </p:sp>
      <p:sp>
        <p:nvSpPr>
          <p:cNvPr id="2" name="Footer Placeholder 1">
            <a:extLst>
              <a:ext uri="{FF2B5EF4-FFF2-40B4-BE49-F238E27FC236}">
                <a16:creationId xmlns:a16="http://schemas.microsoft.com/office/drawing/2014/main" id="{DFCE1A69-50CB-4902-BD1A-70ACA8CE63C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0178" name="Picture 2" descr="Person on the mountain top Free Photo">
            <a:extLst>
              <a:ext uri="{FF2B5EF4-FFF2-40B4-BE49-F238E27FC236}">
                <a16:creationId xmlns:a16="http://schemas.microsoft.com/office/drawing/2014/main" id="{C872C9C4-F9E1-C34C-92F5-60E628AB8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541" y="1587713"/>
            <a:ext cx="2764138" cy="184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487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79ED-B3F5-B54F-B8C7-42BB726CD7E6}"/>
              </a:ext>
            </a:extLst>
          </p:cNvPr>
          <p:cNvSpPr>
            <a:spLocks noGrp="1"/>
          </p:cNvSpPr>
          <p:nvPr>
            <p:ph type="title"/>
          </p:nvPr>
        </p:nvSpPr>
        <p:spPr/>
        <p:txBody>
          <a:bodyPr/>
          <a:lstStyle/>
          <a:p>
            <a:r>
              <a:rPr lang="en-US"/>
              <a:t>Lesson 10</a:t>
            </a:r>
          </a:p>
        </p:txBody>
      </p:sp>
      <p:sp>
        <p:nvSpPr>
          <p:cNvPr id="3" name="Content Placeholder 2">
            <a:extLst>
              <a:ext uri="{FF2B5EF4-FFF2-40B4-BE49-F238E27FC236}">
                <a16:creationId xmlns:a16="http://schemas.microsoft.com/office/drawing/2014/main" id="{AB1E9F00-2B86-7546-86D1-3C15FF3E6E97}"/>
              </a:ext>
            </a:extLst>
          </p:cNvPr>
          <p:cNvSpPr>
            <a:spLocks noGrp="1"/>
          </p:cNvSpPr>
          <p:nvPr>
            <p:ph idx="1"/>
          </p:nvPr>
        </p:nvSpPr>
        <p:spPr/>
        <p:txBody>
          <a:bodyPr>
            <a:normAutofit lnSpcReduction="10000"/>
          </a:bodyPr>
          <a:lstStyle/>
          <a:p>
            <a:r>
              <a:rPr lang="en-US"/>
              <a:t>Let’s review some vocabulary.  </a:t>
            </a:r>
          </a:p>
          <a:p>
            <a:r>
              <a:rPr lang="en-US" u="sng"/>
              <a:t>Entrepreneurs:</a:t>
            </a:r>
            <a:r>
              <a:rPr lang="en-US"/>
              <a:t>  Individuals who use economic resources and creates new products or a new business, bearing most of the risks and enjoying most of the rewards.  </a:t>
            </a:r>
          </a:p>
          <a:p>
            <a:pPr lvl="1"/>
            <a:r>
              <a:rPr lang="en-US"/>
              <a:t>They use </a:t>
            </a:r>
            <a:r>
              <a:rPr lang="en-US" b="1"/>
              <a:t>economic resources</a:t>
            </a:r>
            <a:r>
              <a:rPr lang="en-US"/>
              <a:t> along with their </a:t>
            </a:r>
            <a:r>
              <a:rPr lang="en-US" b="1"/>
              <a:t>human capital</a:t>
            </a:r>
            <a:r>
              <a:rPr lang="en-US"/>
              <a:t> resources to start and maintain a successful business operation </a:t>
            </a:r>
          </a:p>
          <a:p>
            <a:r>
              <a:rPr lang="en-US"/>
              <a:t>In today’s lesson you are going to be interviewing local entrepreneurs to determine how they make decisions regarding their resources.</a:t>
            </a:r>
          </a:p>
        </p:txBody>
      </p:sp>
      <p:sp>
        <p:nvSpPr>
          <p:cNvPr id="4" name="Footer Placeholder 3">
            <a:extLst>
              <a:ext uri="{FF2B5EF4-FFF2-40B4-BE49-F238E27FC236}">
                <a16:creationId xmlns:a16="http://schemas.microsoft.com/office/drawing/2014/main" id="{068056A3-9F46-433A-AE3A-4FE9E7785A93}"/>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7390719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5998-711C-2D4E-8FBD-3E64A4112135}"/>
              </a:ext>
            </a:extLst>
          </p:cNvPr>
          <p:cNvSpPr>
            <a:spLocks noGrp="1"/>
          </p:cNvSpPr>
          <p:nvPr>
            <p:ph type="title"/>
          </p:nvPr>
        </p:nvSpPr>
        <p:spPr/>
        <p:txBody>
          <a:bodyPr/>
          <a:lstStyle/>
          <a:p>
            <a:r>
              <a:rPr lang="en-US"/>
              <a:t>Lesson 10</a:t>
            </a:r>
          </a:p>
        </p:txBody>
      </p:sp>
      <p:sp>
        <p:nvSpPr>
          <p:cNvPr id="3" name="Content Placeholder 2">
            <a:extLst>
              <a:ext uri="{FF2B5EF4-FFF2-40B4-BE49-F238E27FC236}">
                <a16:creationId xmlns:a16="http://schemas.microsoft.com/office/drawing/2014/main" id="{88A26A5F-4BDA-E64C-A6D8-417EA05559CA}"/>
              </a:ext>
            </a:extLst>
          </p:cNvPr>
          <p:cNvSpPr>
            <a:spLocks noGrp="1"/>
          </p:cNvSpPr>
          <p:nvPr>
            <p:ph idx="1"/>
          </p:nvPr>
        </p:nvSpPr>
        <p:spPr/>
        <p:txBody>
          <a:bodyPr/>
          <a:lstStyle/>
          <a:p>
            <a:r>
              <a:rPr lang="en-US" u="sng"/>
              <a:t>Insurance:</a:t>
            </a:r>
            <a:r>
              <a:rPr lang="en-US"/>
              <a:t>  A contract, represented by a policy, in which an individual or entity receives financial protection or reimbursement against losses.  </a:t>
            </a:r>
          </a:p>
          <a:p>
            <a:r>
              <a:rPr lang="en-US"/>
              <a:t>Do business owners need to have insurance?</a:t>
            </a:r>
          </a:p>
          <a:p>
            <a:pPr marL="0" indent="0">
              <a:buNone/>
            </a:pPr>
            <a:endParaRPr lang="en-US"/>
          </a:p>
        </p:txBody>
      </p:sp>
      <p:sp>
        <p:nvSpPr>
          <p:cNvPr id="4" name="Footer Placeholder 3">
            <a:extLst>
              <a:ext uri="{FF2B5EF4-FFF2-40B4-BE49-F238E27FC236}">
                <a16:creationId xmlns:a16="http://schemas.microsoft.com/office/drawing/2014/main" id="{8D0B5612-4670-4C6E-915E-7EA1954F32F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1202" name="Picture 2" descr="Panoramic shot of a sea of colorful hanging umbrellas Free Photo">
            <a:extLst>
              <a:ext uri="{FF2B5EF4-FFF2-40B4-BE49-F238E27FC236}">
                <a16:creationId xmlns:a16="http://schemas.microsoft.com/office/drawing/2014/main" id="{8530CA94-2B75-8C4B-8031-65ED83E40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229" y="3790714"/>
            <a:ext cx="3851532" cy="256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376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0A3E-EA3D-4345-9892-4D43A395881B}"/>
              </a:ext>
            </a:extLst>
          </p:cNvPr>
          <p:cNvSpPr>
            <a:spLocks noGrp="1"/>
          </p:cNvSpPr>
          <p:nvPr>
            <p:ph type="title"/>
          </p:nvPr>
        </p:nvSpPr>
        <p:spPr/>
        <p:txBody>
          <a:bodyPr/>
          <a:lstStyle/>
          <a:p>
            <a:r>
              <a:rPr lang="en-US"/>
              <a:t>Lesson 10</a:t>
            </a:r>
          </a:p>
        </p:txBody>
      </p:sp>
      <p:sp>
        <p:nvSpPr>
          <p:cNvPr id="3" name="Content Placeholder 2">
            <a:extLst>
              <a:ext uri="{FF2B5EF4-FFF2-40B4-BE49-F238E27FC236}">
                <a16:creationId xmlns:a16="http://schemas.microsoft.com/office/drawing/2014/main" id="{76AF224A-FC1B-3C4A-90C9-D2FB7B70AE42}"/>
              </a:ext>
            </a:extLst>
          </p:cNvPr>
          <p:cNvSpPr>
            <a:spLocks noGrp="1"/>
          </p:cNvSpPr>
          <p:nvPr>
            <p:ph idx="1"/>
          </p:nvPr>
        </p:nvSpPr>
        <p:spPr/>
        <p:txBody>
          <a:bodyPr>
            <a:normAutofit/>
          </a:bodyPr>
          <a:lstStyle/>
          <a:p>
            <a:r>
              <a:rPr lang="en-US"/>
              <a:t>Take a look at Activity 10-1:  Entrepreneur Interview Questions</a:t>
            </a:r>
          </a:p>
          <a:p>
            <a:r>
              <a:rPr lang="en-US"/>
              <a:t>You need to use these questions to interview local entrepreneurs and record their responses to the questions.  </a:t>
            </a:r>
          </a:p>
          <a:p>
            <a:r>
              <a:rPr lang="en-US"/>
              <a:t>You can do your interviews in-person, over the phone, or through a web calling app.  </a:t>
            </a:r>
          </a:p>
        </p:txBody>
      </p:sp>
      <p:sp>
        <p:nvSpPr>
          <p:cNvPr id="4" name="Footer Placeholder 3">
            <a:extLst>
              <a:ext uri="{FF2B5EF4-FFF2-40B4-BE49-F238E27FC236}">
                <a16:creationId xmlns:a16="http://schemas.microsoft.com/office/drawing/2014/main" id="{3B892AD7-2250-4E21-A1CB-0C616739B386}"/>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9907202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FD45-03ED-E641-938F-9FF9C14DF4A2}"/>
              </a:ext>
            </a:extLst>
          </p:cNvPr>
          <p:cNvSpPr>
            <a:spLocks noGrp="1"/>
          </p:cNvSpPr>
          <p:nvPr>
            <p:ph type="title"/>
          </p:nvPr>
        </p:nvSpPr>
        <p:spPr/>
        <p:txBody>
          <a:bodyPr/>
          <a:lstStyle/>
          <a:p>
            <a:r>
              <a:rPr lang="en-US"/>
              <a:t>Lesson 10</a:t>
            </a:r>
          </a:p>
        </p:txBody>
      </p:sp>
      <p:sp>
        <p:nvSpPr>
          <p:cNvPr id="3" name="Content Placeholder 2">
            <a:extLst>
              <a:ext uri="{FF2B5EF4-FFF2-40B4-BE49-F238E27FC236}">
                <a16:creationId xmlns:a16="http://schemas.microsoft.com/office/drawing/2014/main" id="{A7871541-C880-6E45-B684-6392B00DE1B9}"/>
              </a:ext>
            </a:extLst>
          </p:cNvPr>
          <p:cNvSpPr>
            <a:spLocks noGrp="1"/>
          </p:cNvSpPr>
          <p:nvPr>
            <p:ph idx="1"/>
          </p:nvPr>
        </p:nvSpPr>
        <p:spPr/>
        <p:txBody>
          <a:bodyPr/>
          <a:lstStyle/>
          <a:p>
            <a:r>
              <a:rPr lang="en-US"/>
              <a:t>Make sure to practice good interviewing skills.  </a:t>
            </a:r>
          </a:p>
          <a:p>
            <a:pPr lvl="1"/>
            <a:r>
              <a:rPr lang="en-US"/>
              <a:t>Use an audio recording device using your phone.  </a:t>
            </a:r>
          </a:p>
          <a:p>
            <a:pPr lvl="1"/>
            <a:r>
              <a:rPr lang="en-US"/>
              <a:t>Communicate with your interview subject before the interview and provide them a copy of the interview afterwards.  </a:t>
            </a:r>
          </a:p>
          <a:p>
            <a:pPr lvl="1"/>
            <a:r>
              <a:rPr lang="en-US"/>
              <a:t>Make sure to write thank you notes to the business for giving up their time. </a:t>
            </a:r>
          </a:p>
          <a:p>
            <a:pPr marL="0" indent="0">
              <a:buNone/>
            </a:pPr>
            <a:endParaRPr lang="en-US"/>
          </a:p>
        </p:txBody>
      </p:sp>
      <p:sp>
        <p:nvSpPr>
          <p:cNvPr id="4" name="Footer Placeholder 3">
            <a:extLst>
              <a:ext uri="{FF2B5EF4-FFF2-40B4-BE49-F238E27FC236}">
                <a16:creationId xmlns:a16="http://schemas.microsoft.com/office/drawing/2014/main" id="{197FBE5C-79BC-DB42-83EC-63FC3EC7C8A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2226" name="Picture 2" descr="Job interview and candidate selection for employment Free Photo">
            <a:extLst>
              <a:ext uri="{FF2B5EF4-FFF2-40B4-BE49-F238E27FC236}">
                <a16:creationId xmlns:a16="http://schemas.microsoft.com/office/drawing/2014/main" id="{23F1D706-1471-3248-9773-FC07FDBE7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02" y="4333977"/>
            <a:ext cx="3035986" cy="202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64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4FF7-DE40-459F-81C2-3F16EF15641D}"/>
              </a:ext>
            </a:extLst>
          </p:cNvPr>
          <p:cNvSpPr>
            <a:spLocks noGrp="1"/>
          </p:cNvSpPr>
          <p:nvPr>
            <p:ph type="title"/>
          </p:nvPr>
        </p:nvSpPr>
        <p:spPr/>
        <p:txBody>
          <a:bodyPr/>
          <a:lstStyle/>
          <a:p>
            <a:r>
              <a:rPr lang="en-US"/>
              <a:t>Lesson 2 </a:t>
            </a:r>
          </a:p>
        </p:txBody>
      </p:sp>
      <p:sp>
        <p:nvSpPr>
          <p:cNvPr id="3" name="Content Placeholder 2">
            <a:extLst>
              <a:ext uri="{FF2B5EF4-FFF2-40B4-BE49-F238E27FC236}">
                <a16:creationId xmlns:a16="http://schemas.microsoft.com/office/drawing/2014/main" id="{2322A30E-B37B-4B1B-9E10-58073723D3B4}"/>
              </a:ext>
            </a:extLst>
          </p:cNvPr>
          <p:cNvSpPr>
            <a:spLocks noGrp="1"/>
          </p:cNvSpPr>
          <p:nvPr>
            <p:ph idx="1"/>
          </p:nvPr>
        </p:nvSpPr>
        <p:spPr/>
        <p:txBody>
          <a:bodyPr/>
          <a:lstStyle/>
          <a:p>
            <a:r>
              <a:rPr lang="en-US"/>
              <a:t>Please write down on the provided paper what skills entrepreneurs are likely to possess and that contribute to their human capital.  </a:t>
            </a:r>
          </a:p>
          <a:p>
            <a:r>
              <a:rPr lang="en-US"/>
              <a:t>Post your answers. </a:t>
            </a:r>
          </a:p>
        </p:txBody>
      </p:sp>
      <p:sp>
        <p:nvSpPr>
          <p:cNvPr id="4" name="Footer Placeholder 3">
            <a:extLst>
              <a:ext uri="{FF2B5EF4-FFF2-40B4-BE49-F238E27FC236}">
                <a16:creationId xmlns:a16="http://schemas.microsoft.com/office/drawing/2014/main" id="{0AB9CA27-1F78-4C98-B7CC-E316D7E78819}"/>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4098" name="Picture 2" descr="Piece of paper with paper balls around Free Photo">
            <a:extLst>
              <a:ext uri="{FF2B5EF4-FFF2-40B4-BE49-F238E27FC236}">
                <a16:creationId xmlns:a16="http://schemas.microsoft.com/office/drawing/2014/main" id="{DD338F22-C12B-304E-86BF-3BBF96DD7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877" y="3516776"/>
            <a:ext cx="4222235" cy="277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02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AC06-123D-2B4F-8578-12459168E014}"/>
              </a:ext>
            </a:extLst>
          </p:cNvPr>
          <p:cNvSpPr>
            <a:spLocks noGrp="1"/>
          </p:cNvSpPr>
          <p:nvPr>
            <p:ph type="title"/>
          </p:nvPr>
        </p:nvSpPr>
        <p:spPr/>
        <p:txBody>
          <a:bodyPr/>
          <a:lstStyle/>
          <a:p>
            <a:r>
              <a:rPr lang="en-US"/>
              <a:t>Lesson 10</a:t>
            </a:r>
          </a:p>
        </p:txBody>
      </p:sp>
      <p:sp>
        <p:nvSpPr>
          <p:cNvPr id="3" name="Content Placeholder 2">
            <a:extLst>
              <a:ext uri="{FF2B5EF4-FFF2-40B4-BE49-F238E27FC236}">
                <a16:creationId xmlns:a16="http://schemas.microsoft.com/office/drawing/2014/main" id="{C6088611-E850-D045-862A-FD0512D826E4}"/>
              </a:ext>
            </a:extLst>
          </p:cNvPr>
          <p:cNvSpPr>
            <a:spLocks noGrp="1"/>
          </p:cNvSpPr>
          <p:nvPr>
            <p:ph idx="1"/>
          </p:nvPr>
        </p:nvSpPr>
        <p:spPr/>
        <p:txBody>
          <a:bodyPr/>
          <a:lstStyle/>
          <a:p>
            <a:r>
              <a:rPr lang="en-US"/>
              <a:t>You are going to prepare a 2-page maximum paper based only our responses.  </a:t>
            </a:r>
          </a:p>
          <a:p>
            <a:r>
              <a:rPr lang="en-US"/>
              <a:t>You need to title the paper “The Secrets of a Successful Entrepreneur”</a:t>
            </a:r>
          </a:p>
          <a:p>
            <a:r>
              <a:rPr lang="en-US"/>
              <a:t>You will need to submit your first draft for a round of peer review. </a:t>
            </a:r>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D5C6F28D-5CC5-4611-992F-ABFF8A279EA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0440680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D1A4-EA7B-0842-91C7-8DEDF6DADC6E}"/>
              </a:ext>
            </a:extLst>
          </p:cNvPr>
          <p:cNvSpPr>
            <a:spLocks noGrp="1"/>
          </p:cNvSpPr>
          <p:nvPr>
            <p:ph type="title"/>
          </p:nvPr>
        </p:nvSpPr>
        <p:spPr/>
        <p:txBody>
          <a:bodyPr/>
          <a:lstStyle/>
          <a:p>
            <a:r>
              <a:rPr lang="en-US"/>
              <a:t>Lesson 10</a:t>
            </a:r>
          </a:p>
        </p:txBody>
      </p:sp>
      <p:sp>
        <p:nvSpPr>
          <p:cNvPr id="3" name="Content Placeholder 2">
            <a:extLst>
              <a:ext uri="{FF2B5EF4-FFF2-40B4-BE49-F238E27FC236}">
                <a16:creationId xmlns:a16="http://schemas.microsoft.com/office/drawing/2014/main" id="{FB3B680D-15D9-4A45-B129-B705061287AC}"/>
              </a:ext>
            </a:extLst>
          </p:cNvPr>
          <p:cNvSpPr>
            <a:spLocks noGrp="1"/>
          </p:cNvSpPr>
          <p:nvPr>
            <p:ph idx="1"/>
          </p:nvPr>
        </p:nvSpPr>
        <p:spPr/>
        <p:txBody>
          <a:bodyPr/>
          <a:lstStyle/>
          <a:p>
            <a:r>
              <a:rPr lang="en-US"/>
              <a:t>Please submit your paper now for grading. </a:t>
            </a:r>
          </a:p>
          <a:p>
            <a:r>
              <a:rPr lang="en-US"/>
              <a:t>Please create a Word Cloud or Wordle with words that you think describe entrepreneurs.  </a:t>
            </a:r>
          </a:p>
          <a:p>
            <a:r>
              <a:rPr lang="en-US"/>
              <a:t>Please refer back to Lesson 1 and your interview to get these words.</a:t>
            </a:r>
          </a:p>
          <a:p>
            <a:r>
              <a:rPr lang="en-US"/>
              <a:t>One suggested website would be </a:t>
            </a:r>
            <a:r>
              <a:rPr lang="en-US" u="sng">
                <a:hlinkClick r:id="rId2"/>
              </a:rPr>
              <a:t>https://www.wordclouds.com/</a:t>
            </a:r>
            <a:r>
              <a:rPr lang="en-US"/>
              <a:t> </a:t>
            </a:r>
          </a:p>
          <a:p>
            <a:pPr marL="0" indent="0">
              <a:buNone/>
            </a:pPr>
            <a:r>
              <a:rPr lang="en-US"/>
              <a:t>  </a:t>
            </a:r>
          </a:p>
        </p:txBody>
      </p:sp>
      <p:pic>
        <p:nvPicPr>
          <p:cNvPr id="5" name="Picture 4" descr="Qr code&#10;&#10;Description automatically generated">
            <a:extLst>
              <a:ext uri="{FF2B5EF4-FFF2-40B4-BE49-F238E27FC236}">
                <a16:creationId xmlns:a16="http://schemas.microsoft.com/office/drawing/2014/main" id="{6F74AB1A-235D-634F-AD5D-7BA33D633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93102" y="3634376"/>
            <a:ext cx="2025945" cy="2025945"/>
          </a:xfrm>
          <a:prstGeom prst="rect">
            <a:avLst/>
          </a:prstGeom>
        </p:spPr>
      </p:pic>
      <p:sp>
        <p:nvSpPr>
          <p:cNvPr id="4" name="Footer Placeholder 3">
            <a:extLst>
              <a:ext uri="{FF2B5EF4-FFF2-40B4-BE49-F238E27FC236}">
                <a16:creationId xmlns:a16="http://schemas.microsoft.com/office/drawing/2014/main" id="{F909C3EB-F845-4974-82EB-A1E866FD6CB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655868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45E765-A68E-1F44-9B8E-1D4E00FEA06A}"/>
              </a:ext>
            </a:extLst>
          </p:cNvPr>
          <p:cNvSpPr>
            <a:spLocks noGrp="1"/>
          </p:cNvSpPr>
          <p:nvPr>
            <p:ph type="title"/>
          </p:nvPr>
        </p:nvSpPr>
        <p:spPr/>
        <p:txBody>
          <a:bodyPr/>
          <a:lstStyle/>
          <a:p>
            <a:r>
              <a:rPr lang="en-US"/>
              <a:t>Lesson 11</a:t>
            </a:r>
          </a:p>
        </p:txBody>
      </p:sp>
      <p:sp>
        <p:nvSpPr>
          <p:cNvPr id="5" name="Text Placeholder 4">
            <a:extLst>
              <a:ext uri="{FF2B5EF4-FFF2-40B4-BE49-F238E27FC236}">
                <a16:creationId xmlns:a16="http://schemas.microsoft.com/office/drawing/2014/main" id="{13C48595-6B34-F242-A5A2-BB733719EF5B}"/>
              </a:ext>
            </a:extLst>
          </p:cNvPr>
          <p:cNvSpPr>
            <a:spLocks noGrp="1"/>
          </p:cNvSpPr>
          <p:nvPr>
            <p:ph type="body" idx="1"/>
          </p:nvPr>
        </p:nvSpPr>
        <p:spPr/>
        <p:txBody>
          <a:bodyPr/>
          <a:lstStyle/>
          <a:p>
            <a:r>
              <a:rPr lang="en-US"/>
              <a:t>Your Business Plan </a:t>
            </a:r>
          </a:p>
        </p:txBody>
      </p:sp>
      <p:sp>
        <p:nvSpPr>
          <p:cNvPr id="2" name="Footer Placeholder 1">
            <a:extLst>
              <a:ext uri="{FF2B5EF4-FFF2-40B4-BE49-F238E27FC236}">
                <a16:creationId xmlns:a16="http://schemas.microsoft.com/office/drawing/2014/main" id="{3D191786-17E1-4D28-9943-7EE03B28546E}"/>
              </a:ext>
            </a:extLst>
          </p:cNvPr>
          <p:cNvSpPr>
            <a:spLocks noGrp="1"/>
          </p:cNvSpPr>
          <p:nvPr>
            <p:ph type="ftr" sz="quarter" idx="11"/>
          </p:nvPr>
        </p:nvSpPr>
        <p:spPr>
          <a:xfrm>
            <a:off x="628650" y="5409054"/>
            <a:ext cx="7886700" cy="365125"/>
          </a:xfrm>
        </p:spPr>
        <p:txBody>
          <a:bodyPr/>
          <a:lstStyle/>
          <a:p>
            <a:r>
              <a:rPr lang="en-US"/>
              <a:t>Entrepreneurship in your Community: Creating Your Own Career © 2021 Nebraska Council on Economic Education </a:t>
            </a:r>
          </a:p>
        </p:txBody>
      </p:sp>
      <p:pic>
        <p:nvPicPr>
          <p:cNvPr id="53250" name="Picture 2" descr="Hands with pieces of chalk planning business strategy Free Photo">
            <a:extLst>
              <a:ext uri="{FF2B5EF4-FFF2-40B4-BE49-F238E27FC236}">
                <a16:creationId xmlns:a16="http://schemas.microsoft.com/office/drawing/2014/main" id="{5647B992-F8B7-414F-BB95-6059157EB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995" y="2084849"/>
            <a:ext cx="3559489" cy="237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154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D804-E6E0-3D49-BA37-2F2FCABE2983}"/>
              </a:ext>
            </a:extLst>
          </p:cNvPr>
          <p:cNvSpPr>
            <a:spLocks noGrp="1"/>
          </p:cNvSpPr>
          <p:nvPr>
            <p:ph type="title"/>
          </p:nvPr>
        </p:nvSpPr>
        <p:spPr/>
        <p:txBody>
          <a:bodyPr/>
          <a:lstStyle/>
          <a:p>
            <a:r>
              <a:rPr lang="en-US"/>
              <a:t>Lesson 11</a:t>
            </a:r>
          </a:p>
        </p:txBody>
      </p:sp>
      <p:sp>
        <p:nvSpPr>
          <p:cNvPr id="3" name="Content Placeholder 2">
            <a:extLst>
              <a:ext uri="{FF2B5EF4-FFF2-40B4-BE49-F238E27FC236}">
                <a16:creationId xmlns:a16="http://schemas.microsoft.com/office/drawing/2014/main" id="{683DB1CC-52BC-A246-9F85-8EC980A2D7C2}"/>
              </a:ext>
            </a:extLst>
          </p:cNvPr>
          <p:cNvSpPr>
            <a:spLocks noGrp="1"/>
          </p:cNvSpPr>
          <p:nvPr>
            <p:ph idx="1"/>
          </p:nvPr>
        </p:nvSpPr>
        <p:spPr/>
        <p:txBody>
          <a:bodyPr/>
          <a:lstStyle/>
          <a:p>
            <a:r>
              <a:rPr lang="en-US" u="sng"/>
              <a:t>Business Plan:</a:t>
            </a:r>
            <a:r>
              <a:rPr lang="en-US"/>
              <a:t>  A roadmap for how to structure, run, and grow your business.</a:t>
            </a:r>
          </a:p>
          <a:p>
            <a:r>
              <a:rPr lang="en-US"/>
              <a:t>A good business plan is a key element to help you get funding, investments, or business partners.  </a:t>
            </a:r>
          </a:p>
        </p:txBody>
      </p:sp>
      <p:sp>
        <p:nvSpPr>
          <p:cNvPr id="4" name="Footer Placeholder 3">
            <a:extLst>
              <a:ext uri="{FF2B5EF4-FFF2-40B4-BE49-F238E27FC236}">
                <a16:creationId xmlns:a16="http://schemas.microsoft.com/office/drawing/2014/main" id="{AC1D70E0-83A1-4B05-914A-4B0176808E3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4274" name="Picture 2" descr="Woman hand holding plant growing from coins bottle Free Photo">
            <a:extLst>
              <a:ext uri="{FF2B5EF4-FFF2-40B4-BE49-F238E27FC236}">
                <a16:creationId xmlns:a16="http://schemas.microsoft.com/office/drawing/2014/main" id="{A433E951-EBE2-1043-A8F3-CC9F99244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657" y="3603754"/>
            <a:ext cx="3724676" cy="248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571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CA98-5C0B-D14A-9003-4F0BED69F989}"/>
              </a:ext>
            </a:extLst>
          </p:cNvPr>
          <p:cNvSpPr>
            <a:spLocks noGrp="1"/>
          </p:cNvSpPr>
          <p:nvPr>
            <p:ph type="title"/>
          </p:nvPr>
        </p:nvSpPr>
        <p:spPr/>
        <p:txBody>
          <a:bodyPr/>
          <a:lstStyle/>
          <a:p>
            <a:r>
              <a:rPr lang="en-US"/>
              <a:t>Lesson 11</a:t>
            </a:r>
          </a:p>
        </p:txBody>
      </p:sp>
      <p:sp>
        <p:nvSpPr>
          <p:cNvPr id="3" name="Content Placeholder 2">
            <a:extLst>
              <a:ext uri="{FF2B5EF4-FFF2-40B4-BE49-F238E27FC236}">
                <a16:creationId xmlns:a16="http://schemas.microsoft.com/office/drawing/2014/main" id="{512D7B21-37E2-C441-AFB7-74152093A1AB}"/>
              </a:ext>
            </a:extLst>
          </p:cNvPr>
          <p:cNvSpPr>
            <a:spLocks noGrp="1"/>
          </p:cNvSpPr>
          <p:nvPr>
            <p:ph idx="1"/>
          </p:nvPr>
        </p:nvSpPr>
        <p:spPr/>
        <p:txBody>
          <a:bodyPr/>
          <a:lstStyle/>
          <a:p>
            <a:r>
              <a:rPr lang="en-US"/>
              <a:t>Please pair up and look at </a:t>
            </a:r>
            <a:r>
              <a:rPr lang="en-US">
                <a:hlinkClick r:id="rId2"/>
              </a:rPr>
              <a:t>https://www.sba.gov/business-guide/plan-your-business/write-your-business-plan</a:t>
            </a:r>
            <a:r>
              <a:rPr lang="en-US"/>
              <a:t> for 15 minutes.</a:t>
            </a:r>
          </a:p>
          <a:p>
            <a:pPr lvl="1"/>
            <a:r>
              <a:rPr lang="en-US"/>
              <a:t>Half of you will be researching the traditional model and half will be researching the lean model.  </a:t>
            </a:r>
          </a:p>
          <a:p>
            <a:pPr lvl="1"/>
            <a:r>
              <a:rPr lang="en-US"/>
              <a:t>Make sure you are taking notes about your model.</a:t>
            </a:r>
          </a:p>
          <a:p>
            <a:pPr lvl="1"/>
            <a:r>
              <a:rPr lang="en-US"/>
              <a:t>When you are done you will pair up with someone who had the opposite model and compare notes on each model.  </a:t>
            </a:r>
          </a:p>
        </p:txBody>
      </p:sp>
      <p:pic>
        <p:nvPicPr>
          <p:cNvPr id="5" name="Picture 4" descr="Qr code&#10;&#10;Description automatically generated">
            <a:extLst>
              <a:ext uri="{FF2B5EF4-FFF2-40B4-BE49-F238E27FC236}">
                <a16:creationId xmlns:a16="http://schemas.microsoft.com/office/drawing/2014/main" id="{3C147A21-EE4E-1147-AD95-048345460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718" y="136524"/>
            <a:ext cx="2084294" cy="2084294"/>
          </a:xfrm>
          <a:prstGeom prst="rect">
            <a:avLst/>
          </a:prstGeom>
        </p:spPr>
      </p:pic>
      <p:sp>
        <p:nvSpPr>
          <p:cNvPr id="4" name="Footer Placeholder 3">
            <a:extLst>
              <a:ext uri="{FF2B5EF4-FFF2-40B4-BE49-F238E27FC236}">
                <a16:creationId xmlns:a16="http://schemas.microsoft.com/office/drawing/2014/main" id="{9DC9BC6F-0EAD-4674-852B-BE93F2CEC87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8560426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89E1-F31E-C24E-82B2-667ECA68A6B2}"/>
              </a:ext>
            </a:extLst>
          </p:cNvPr>
          <p:cNvSpPr>
            <a:spLocks noGrp="1"/>
          </p:cNvSpPr>
          <p:nvPr>
            <p:ph type="title"/>
          </p:nvPr>
        </p:nvSpPr>
        <p:spPr/>
        <p:txBody>
          <a:bodyPr/>
          <a:lstStyle/>
          <a:p>
            <a:r>
              <a:rPr lang="en-US"/>
              <a:t>Lesson 11 </a:t>
            </a:r>
          </a:p>
        </p:txBody>
      </p:sp>
      <p:sp>
        <p:nvSpPr>
          <p:cNvPr id="3" name="Content Placeholder 2">
            <a:extLst>
              <a:ext uri="{FF2B5EF4-FFF2-40B4-BE49-F238E27FC236}">
                <a16:creationId xmlns:a16="http://schemas.microsoft.com/office/drawing/2014/main" id="{37D4237E-CBD4-064C-A028-0885F023FA21}"/>
              </a:ext>
            </a:extLst>
          </p:cNvPr>
          <p:cNvSpPr>
            <a:spLocks noGrp="1"/>
          </p:cNvSpPr>
          <p:nvPr>
            <p:ph idx="1"/>
          </p:nvPr>
        </p:nvSpPr>
        <p:spPr>
          <a:xfrm>
            <a:off x="1149645" y="1328651"/>
            <a:ext cx="7886700" cy="4351338"/>
          </a:xfrm>
        </p:spPr>
        <p:txBody>
          <a:bodyPr/>
          <a:lstStyle/>
          <a:p>
            <a:r>
              <a:rPr lang="en-US" sz="2400"/>
              <a:t>In your combined group of 4, you are going to look at some award-winning lesson plans from FBLA (Future Business Leaders of America) competitions.  Answer the reflection questions below. </a:t>
            </a:r>
          </a:p>
          <a:p>
            <a:pPr lvl="1"/>
            <a:r>
              <a:rPr lang="en-US" sz="2000"/>
              <a:t>2017 1</a:t>
            </a:r>
            <a:r>
              <a:rPr lang="en-US" sz="2000" baseline="30000"/>
              <a:t>st</a:t>
            </a:r>
            <a:r>
              <a:rPr lang="en-US" sz="2000"/>
              <a:t> Place FBLA Business Plan:  </a:t>
            </a:r>
            <a:r>
              <a:rPr lang="en-US" sz="2000">
                <a:hlinkClick r:id="rId2"/>
              </a:rPr>
              <a:t>https://www.fbla-pbl.org/media/2017-FBLA-Business-Plan-1st.pdf</a:t>
            </a:r>
            <a:endParaRPr lang="en-US" sz="2000"/>
          </a:p>
          <a:p>
            <a:pPr lvl="1"/>
            <a:r>
              <a:rPr lang="en-US" sz="2000"/>
              <a:t>2018 1</a:t>
            </a:r>
            <a:r>
              <a:rPr lang="en-US" sz="2000" baseline="30000"/>
              <a:t>st</a:t>
            </a:r>
            <a:r>
              <a:rPr lang="en-US" sz="2000"/>
              <a:t> Place FBLA Business Plan:  </a:t>
            </a:r>
            <a:r>
              <a:rPr lang="en-US" sz="2000">
                <a:hlinkClick r:id="rId3"/>
              </a:rPr>
              <a:t>https://www.fbla-pbl.org/media/2018-FBLA-Business-Plan-1st.pdf</a:t>
            </a:r>
            <a:endParaRPr lang="en-US" sz="2000"/>
          </a:p>
          <a:p>
            <a:pPr marL="457200" lvl="1" indent="0">
              <a:buNone/>
            </a:pPr>
            <a:endParaRPr lang="en-US" sz="2000"/>
          </a:p>
          <a:p>
            <a:endParaRPr lang="en-US"/>
          </a:p>
        </p:txBody>
      </p:sp>
      <p:pic>
        <p:nvPicPr>
          <p:cNvPr id="5" name="Picture 4" descr="Qr code&#10;&#10;Description automatically generated">
            <a:extLst>
              <a:ext uri="{FF2B5EF4-FFF2-40B4-BE49-F238E27FC236}">
                <a16:creationId xmlns:a16="http://schemas.microsoft.com/office/drawing/2014/main" id="{D50E8596-C5E2-8949-860B-ACBCA1071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202" y="4159020"/>
            <a:ext cx="1927412" cy="1927412"/>
          </a:xfrm>
          <a:prstGeom prst="rect">
            <a:avLst/>
          </a:prstGeom>
        </p:spPr>
      </p:pic>
      <p:pic>
        <p:nvPicPr>
          <p:cNvPr id="10" name="Picture 9" descr="Qr code&#10;&#10;Description automatically generated">
            <a:extLst>
              <a:ext uri="{FF2B5EF4-FFF2-40B4-BE49-F238E27FC236}">
                <a16:creationId xmlns:a16="http://schemas.microsoft.com/office/drawing/2014/main" id="{AC6FFC6E-3E65-6C4D-90C8-BA7225DC5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3305" y="4159020"/>
            <a:ext cx="1927412" cy="1927412"/>
          </a:xfrm>
          <a:prstGeom prst="rect">
            <a:avLst/>
          </a:prstGeom>
        </p:spPr>
      </p:pic>
      <p:sp>
        <p:nvSpPr>
          <p:cNvPr id="12" name="TextBox 11">
            <a:extLst>
              <a:ext uri="{FF2B5EF4-FFF2-40B4-BE49-F238E27FC236}">
                <a16:creationId xmlns:a16="http://schemas.microsoft.com/office/drawing/2014/main" id="{F2429C63-BDAD-2840-A24D-7442CE5ACF18}"/>
              </a:ext>
            </a:extLst>
          </p:cNvPr>
          <p:cNvSpPr txBox="1"/>
          <p:nvPr/>
        </p:nvSpPr>
        <p:spPr>
          <a:xfrm>
            <a:off x="3635107" y="4104545"/>
            <a:ext cx="3158061" cy="23391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400">
                <a:latin typeface="Franklin Gothic Book" panose="020B0503020102020204" pitchFamily="34" charset="0"/>
              </a:rPr>
              <a:t>1</a:t>
            </a:r>
            <a:r>
              <a:rPr lang="en-US" sz="1600">
                <a:latin typeface="Franklin Gothic Book" panose="020B0503020102020204" pitchFamily="34" charset="0"/>
              </a:rPr>
              <a:t>.  What are the most important parts of the business plan? Why?</a:t>
            </a:r>
          </a:p>
          <a:p>
            <a:r>
              <a:rPr lang="en-US" sz="1600">
                <a:latin typeface="Franklin Gothic Book" panose="020B0503020102020204" pitchFamily="34" charset="0"/>
              </a:rPr>
              <a:t>2.  What did you find in the business plan that made the idea stand out? </a:t>
            </a:r>
          </a:p>
          <a:p>
            <a:r>
              <a:rPr lang="en-US" sz="1600">
                <a:latin typeface="Franklin Gothic Book" panose="020B0503020102020204" pitchFamily="34" charset="0"/>
              </a:rPr>
              <a:t>3.  What question(s) do you have for the author of this business plan? </a:t>
            </a:r>
          </a:p>
          <a:p>
            <a:endParaRPr lang="en-US"/>
          </a:p>
        </p:txBody>
      </p:sp>
      <p:sp>
        <p:nvSpPr>
          <p:cNvPr id="4" name="Arrow: Bent 3">
            <a:extLst>
              <a:ext uri="{FF2B5EF4-FFF2-40B4-BE49-F238E27FC236}">
                <a16:creationId xmlns:a16="http://schemas.microsoft.com/office/drawing/2014/main" id="{371CA1C8-570D-4B55-9042-D68CAA46B487}"/>
              </a:ext>
            </a:extLst>
          </p:cNvPr>
          <p:cNvSpPr/>
          <p:nvPr/>
        </p:nvSpPr>
        <p:spPr>
          <a:xfrm>
            <a:off x="1463965" y="2835211"/>
            <a:ext cx="194982" cy="2032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C0AB6574-2192-49D4-83F9-7C80A2ACFF16}"/>
              </a:ext>
            </a:extLst>
          </p:cNvPr>
          <p:cNvPicPr>
            <a:picLocks noChangeAspect="1"/>
          </p:cNvPicPr>
          <p:nvPr/>
        </p:nvPicPr>
        <p:blipFill>
          <a:blip r:embed="rId6"/>
          <a:stretch>
            <a:fillRect/>
          </a:stretch>
        </p:blipFill>
        <p:spPr>
          <a:xfrm flipH="1">
            <a:off x="8556242" y="3474819"/>
            <a:ext cx="322289" cy="2054530"/>
          </a:xfrm>
          <a:prstGeom prst="rect">
            <a:avLst/>
          </a:prstGeom>
        </p:spPr>
      </p:pic>
      <p:sp>
        <p:nvSpPr>
          <p:cNvPr id="7" name="Footer Placeholder 6">
            <a:extLst>
              <a:ext uri="{FF2B5EF4-FFF2-40B4-BE49-F238E27FC236}">
                <a16:creationId xmlns:a16="http://schemas.microsoft.com/office/drawing/2014/main" id="{68BDF8E2-459E-410C-833A-069F56D43B5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0085434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F878-C4D6-4043-8802-920FD0608805}"/>
              </a:ext>
            </a:extLst>
          </p:cNvPr>
          <p:cNvSpPr>
            <a:spLocks noGrp="1"/>
          </p:cNvSpPr>
          <p:nvPr>
            <p:ph type="title"/>
          </p:nvPr>
        </p:nvSpPr>
        <p:spPr/>
        <p:txBody>
          <a:bodyPr/>
          <a:lstStyle/>
          <a:p>
            <a:r>
              <a:rPr lang="en-US"/>
              <a:t>Lesson 11</a:t>
            </a:r>
          </a:p>
        </p:txBody>
      </p:sp>
      <p:sp>
        <p:nvSpPr>
          <p:cNvPr id="3" name="Content Placeholder 2">
            <a:extLst>
              <a:ext uri="{FF2B5EF4-FFF2-40B4-BE49-F238E27FC236}">
                <a16:creationId xmlns:a16="http://schemas.microsoft.com/office/drawing/2014/main" id="{F40FB967-EF7C-3D4B-A081-A35F0BA81042}"/>
              </a:ext>
            </a:extLst>
          </p:cNvPr>
          <p:cNvSpPr>
            <a:spLocks noGrp="1"/>
          </p:cNvSpPr>
          <p:nvPr>
            <p:ph idx="1"/>
          </p:nvPr>
        </p:nvSpPr>
        <p:spPr/>
        <p:txBody>
          <a:bodyPr>
            <a:normAutofit/>
          </a:bodyPr>
          <a:lstStyle/>
          <a:p>
            <a:r>
              <a:rPr lang="en-US"/>
              <a:t>You are going to create a business plan using Activity 11-1:  Business Plan Guide as a starting point.  If you are involved in FBLA or DECA and want to use their plans please let me know.  </a:t>
            </a:r>
          </a:p>
        </p:txBody>
      </p:sp>
      <p:sp>
        <p:nvSpPr>
          <p:cNvPr id="4" name="Footer Placeholder 3">
            <a:extLst>
              <a:ext uri="{FF2B5EF4-FFF2-40B4-BE49-F238E27FC236}">
                <a16:creationId xmlns:a16="http://schemas.microsoft.com/office/drawing/2014/main" id="{464210AC-4335-48EF-81DA-E7668349FE69}"/>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5298" name="Picture 2" descr="Image result for FBLA">
            <a:extLst>
              <a:ext uri="{FF2B5EF4-FFF2-40B4-BE49-F238E27FC236}">
                <a16:creationId xmlns:a16="http://schemas.microsoft.com/office/drawing/2014/main" id="{CDD472CE-C58F-D94F-B5E0-0479EB2A2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426" y="3768810"/>
            <a:ext cx="2572574" cy="2051222"/>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Image result for DECA">
            <a:extLst>
              <a:ext uri="{FF2B5EF4-FFF2-40B4-BE49-F238E27FC236}">
                <a16:creationId xmlns:a16="http://schemas.microsoft.com/office/drawing/2014/main" id="{9AD2FC6D-5642-8242-9246-681BC2A55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863" y="3768810"/>
            <a:ext cx="2368618" cy="205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567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DF89-9CD3-4591-AD3B-A708C5D78089}"/>
              </a:ext>
            </a:extLst>
          </p:cNvPr>
          <p:cNvSpPr>
            <a:spLocks noGrp="1"/>
          </p:cNvSpPr>
          <p:nvPr>
            <p:ph type="title"/>
          </p:nvPr>
        </p:nvSpPr>
        <p:spPr/>
        <p:txBody>
          <a:bodyPr/>
          <a:lstStyle/>
          <a:p>
            <a:r>
              <a:rPr lang="en-US"/>
              <a:t>Lesson 11</a:t>
            </a:r>
          </a:p>
        </p:txBody>
      </p:sp>
      <p:sp>
        <p:nvSpPr>
          <p:cNvPr id="6" name="Content Placeholder 5">
            <a:extLst>
              <a:ext uri="{FF2B5EF4-FFF2-40B4-BE49-F238E27FC236}">
                <a16:creationId xmlns:a16="http://schemas.microsoft.com/office/drawing/2014/main" id="{F5282B2D-6DD6-45B4-A7C1-067F4D577B1D}"/>
              </a:ext>
            </a:extLst>
          </p:cNvPr>
          <p:cNvSpPr>
            <a:spLocks noGrp="1"/>
          </p:cNvSpPr>
          <p:nvPr>
            <p:ph idx="1"/>
          </p:nvPr>
        </p:nvSpPr>
        <p:spPr>
          <a:xfrm>
            <a:off x="1272746" y="5336066"/>
            <a:ext cx="7463481" cy="4351338"/>
          </a:xfrm>
        </p:spPr>
        <p:txBody>
          <a:bodyPr/>
          <a:lstStyle/>
          <a:p>
            <a:r>
              <a:rPr lang="en-US"/>
              <a:t>The best elevator pitch will get a prize!</a:t>
            </a:r>
          </a:p>
        </p:txBody>
      </p:sp>
      <p:pic>
        <p:nvPicPr>
          <p:cNvPr id="5" name="Picture 4" descr="Text&#10;&#10;Description automatically generated">
            <a:extLst>
              <a:ext uri="{FF2B5EF4-FFF2-40B4-BE49-F238E27FC236}">
                <a16:creationId xmlns:a16="http://schemas.microsoft.com/office/drawing/2014/main" id="{648A08C1-71CA-4A44-BE7D-594A6AE1A976}"/>
              </a:ext>
            </a:extLst>
          </p:cNvPr>
          <p:cNvPicPr>
            <a:picLocks noChangeAspect="1"/>
          </p:cNvPicPr>
          <p:nvPr/>
        </p:nvPicPr>
        <p:blipFill rotWithShape="1">
          <a:blip r:embed="rId2">
            <a:extLst>
              <a:ext uri="{28A0092B-C50C-407E-A947-70E740481C1C}">
                <a14:useLocalDpi xmlns:a14="http://schemas.microsoft.com/office/drawing/2010/main" val="0"/>
              </a:ext>
            </a:extLst>
          </a:blip>
          <a:srcRect b="44641"/>
          <a:stretch/>
        </p:blipFill>
        <p:spPr>
          <a:xfrm>
            <a:off x="2481523" y="1199105"/>
            <a:ext cx="5222943" cy="3743819"/>
          </a:xfrm>
          <a:prstGeom prst="rect">
            <a:avLst/>
          </a:prstGeom>
        </p:spPr>
      </p:pic>
      <p:sp>
        <p:nvSpPr>
          <p:cNvPr id="7" name="Footer Placeholder 6">
            <a:extLst>
              <a:ext uri="{FF2B5EF4-FFF2-40B4-BE49-F238E27FC236}">
                <a16:creationId xmlns:a16="http://schemas.microsoft.com/office/drawing/2014/main" id="{33C62767-B7F3-4939-9DCE-4C996FDFD853}"/>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9682862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2463-C6AF-4E09-81D7-2DC7A07D9A58}"/>
              </a:ext>
            </a:extLst>
          </p:cNvPr>
          <p:cNvSpPr>
            <a:spLocks noGrp="1"/>
          </p:cNvSpPr>
          <p:nvPr>
            <p:ph type="title"/>
          </p:nvPr>
        </p:nvSpPr>
        <p:spPr/>
        <p:txBody>
          <a:bodyPr/>
          <a:lstStyle/>
          <a:p>
            <a:r>
              <a:rPr lang="en-US"/>
              <a:t>Contributors 	</a:t>
            </a:r>
          </a:p>
        </p:txBody>
      </p:sp>
      <p:sp>
        <p:nvSpPr>
          <p:cNvPr id="3" name="Content Placeholder 2">
            <a:extLst>
              <a:ext uri="{FF2B5EF4-FFF2-40B4-BE49-F238E27FC236}">
                <a16:creationId xmlns:a16="http://schemas.microsoft.com/office/drawing/2014/main" id="{E5647903-DC5F-4499-9E25-880E8895D074}"/>
              </a:ext>
            </a:extLst>
          </p:cNvPr>
          <p:cNvSpPr>
            <a:spLocks noGrp="1"/>
          </p:cNvSpPr>
          <p:nvPr>
            <p:ph idx="1"/>
          </p:nvPr>
        </p:nvSpPr>
        <p:spPr/>
        <p:txBody>
          <a:bodyPr vert="horz" lIns="91440" tIns="45720" rIns="91440" bIns="45720" rtlCol="0" anchor="t">
            <a:normAutofit fontScale="85000" lnSpcReduction="10000"/>
          </a:bodyPr>
          <a:lstStyle/>
          <a:p>
            <a:r>
              <a:rPr lang="en-US"/>
              <a:t>This curriculum was created by</a:t>
            </a:r>
          </a:p>
          <a:p>
            <a:pPr lvl="1"/>
            <a:r>
              <a:rPr lang="en-US">
                <a:latin typeface="Franklin Gothic Book"/>
              </a:rPr>
              <a:t>Dr. Jamie Wagner:  UNO Center for Economic Education</a:t>
            </a:r>
          </a:p>
          <a:p>
            <a:pPr lvl="1"/>
            <a:r>
              <a:rPr lang="en-US">
                <a:latin typeface="Franklin Gothic Book"/>
              </a:rPr>
              <a:t>Dr. Jennifer Davidson:  President of the Nebraska Council on Economic Education</a:t>
            </a:r>
          </a:p>
          <a:p>
            <a:pPr lvl="1"/>
            <a:r>
              <a:rPr lang="en-US">
                <a:latin typeface="Franklin Gothic Book"/>
              </a:rPr>
              <a:t>Ms. Sydney Kobza:  Assistant Director of CTE at the Nebraska Dept. of Education</a:t>
            </a:r>
          </a:p>
          <a:p>
            <a:pPr lvl="1"/>
            <a:r>
              <a:rPr lang="en-US">
                <a:latin typeface="Franklin Gothic Book"/>
              </a:rPr>
              <a:t>Mr. Matthew Pierson:  Economics Teacher at William Jennings Bryan High School in Omaha.</a:t>
            </a:r>
          </a:p>
          <a:p>
            <a:pPr lvl="1"/>
            <a:r>
              <a:rPr lang="en-US">
                <a:latin typeface="Franklin Gothic Book"/>
              </a:rPr>
              <a:t>Ms. Gigi Wolf:  Lead Economic Education Specialist for the Federal Reserve Bank of Kansas City</a:t>
            </a:r>
          </a:p>
          <a:p>
            <a:r>
              <a:rPr lang="en-US">
                <a:latin typeface="Franklin Gothic Book"/>
              </a:rPr>
              <a:t>This presentation was created by Mr. Matthew Pierson</a:t>
            </a:r>
          </a:p>
          <a:p>
            <a:r>
              <a:rPr lang="en-US">
                <a:latin typeface="Franklin Gothic Book"/>
              </a:rPr>
              <a:t>Please contact Dr. Jamie Wagner (</a:t>
            </a:r>
            <a:r>
              <a:rPr lang="en-US">
                <a:latin typeface="Franklin Gothic Book"/>
                <a:hlinkClick r:id="rId3"/>
              </a:rPr>
              <a:t>jfwagner@unomaha.edu</a:t>
            </a:r>
            <a:r>
              <a:rPr lang="en-US">
                <a:latin typeface="Franklin Gothic Book"/>
              </a:rPr>
              <a:t>) for any questions about this curriculum.</a:t>
            </a:r>
          </a:p>
        </p:txBody>
      </p:sp>
      <p:sp>
        <p:nvSpPr>
          <p:cNvPr id="4" name="Footer Placeholder 3">
            <a:extLst>
              <a:ext uri="{FF2B5EF4-FFF2-40B4-BE49-F238E27FC236}">
                <a16:creationId xmlns:a16="http://schemas.microsoft.com/office/drawing/2014/main" id="{1CAB5716-3D95-4AAD-AF7E-0AB1B04DF407}"/>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0165560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3891-8452-42E8-95F0-18617E659B3D}"/>
              </a:ext>
            </a:extLst>
          </p:cNvPr>
          <p:cNvSpPr>
            <a:spLocks noGrp="1"/>
          </p:cNvSpPr>
          <p:nvPr>
            <p:ph type="title"/>
          </p:nvPr>
        </p:nvSpPr>
        <p:spPr/>
        <p:txBody>
          <a:bodyPr/>
          <a:lstStyle/>
          <a:p>
            <a:r>
              <a:rPr lang="en-US"/>
              <a:t>Copyright Information</a:t>
            </a:r>
          </a:p>
        </p:txBody>
      </p:sp>
      <p:sp>
        <p:nvSpPr>
          <p:cNvPr id="3" name="Content Placeholder 2">
            <a:extLst>
              <a:ext uri="{FF2B5EF4-FFF2-40B4-BE49-F238E27FC236}">
                <a16:creationId xmlns:a16="http://schemas.microsoft.com/office/drawing/2014/main" id="{9DB0A84D-29CA-47D6-AB21-130FB61F9D58}"/>
              </a:ext>
            </a:extLst>
          </p:cNvPr>
          <p:cNvSpPr>
            <a:spLocks noGrp="1"/>
          </p:cNvSpPr>
          <p:nvPr>
            <p:ph idx="1"/>
          </p:nvPr>
        </p:nvSpPr>
        <p:spPr/>
        <p:txBody>
          <a:bodyPr/>
          <a:lstStyle/>
          <a:p>
            <a:r>
              <a:rPr lang="en-US"/>
              <a:t>Entrepreneurship in your Community: Creating Your Own Career © 2021 Nebraska Council on Economic Education </a:t>
            </a:r>
          </a:p>
          <a:p>
            <a:r>
              <a:rPr lang="en-US"/>
              <a:t>Slides can be reproduced and edited for classroom use only.  </a:t>
            </a:r>
          </a:p>
          <a:p>
            <a:r>
              <a:rPr lang="en-US">
                <a:latin typeface="Franklin Gothic Book"/>
              </a:rPr>
              <a:t>Sponsored by the UNO Center for Economic Education, Nebraska Council on Economic Education, and </a:t>
            </a:r>
            <a:r>
              <a:rPr lang="en-US" err="1">
                <a:latin typeface="Franklin Gothic Book"/>
              </a:rPr>
              <a:t>Centris</a:t>
            </a:r>
            <a:r>
              <a:rPr lang="en-US">
                <a:latin typeface="Franklin Gothic Book"/>
              </a:rPr>
              <a:t> Federal Credit Union</a:t>
            </a:r>
          </a:p>
          <a:p>
            <a:endParaRPr lang="en-US"/>
          </a:p>
          <a:p>
            <a:endParaRPr lang="en-US"/>
          </a:p>
          <a:p>
            <a:endParaRPr lang="en-US"/>
          </a:p>
        </p:txBody>
      </p:sp>
      <p:sp>
        <p:nvSpPr>
          <p:cNvPr id="4" name="Footer Placeholder 3">
            <a:extLst>
              <a:ext uri="{FF2B5EF4-FFF2-40B4-BE49-F238E27FC236}">
                <a16:creationId xmlns:a16="http://schemas.microsoft.com/office/drawing/2014/main" id="{FD631C5D-25B3-44E7-BB4F-2EC00C25C2A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 name="Picture 4">
            <a:extLst>
              <a:ext uri="{FF2B5EF4-FFF2-40B4-BE49-F238E27FC236}">
                <a16:creationId xmlns:a16="http://schemas.microsoft.com/office/drawing/2014/main" id="{CF5B6455-BBF4-4FE5-8D05-D7274EDD3094}"/>
              </a:ext>
            </a:extLst>
          </p:cNvPr>
          <p:cNvPicPr>
            <a:picLocks noChangeAspect="1"/>
          </p:cNvPicPr>
          <p:nvPr/>
        </p:nvPicPr>
        <p:blipFill>
          <a:blip r:embed="rId2"/>
          <a:stretch>
            <a:fillRect/>
          </a:stretch>
        </p:blipFill>
        <p:spPr>
          <a:xfrm>
            <a:off x="1849642" y="5174107"/>
            <a:ext cx="6486706" cy="1304657"/>
          </a:xfrm>
          <a:prstGeom prst="rect">
            <a:avLst/>
          </a:prstGeom>
        </p:spPr>
      </p:pic>
    </p:spTree>
    <p:extLst>
      <p:ext uri="{BB962C8B-B14F-4D97-AF65-F5344CB8AC3E}">
        <p14:creationId xmlns:p14="http://schemas.microsoft.com/office/powerpoint/2010/main" val="358682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43C-1ED7-4AD0-BCD0-567C7164D4EF}"/>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E24A37D6-E405-41A4-87CD-B2F926EEE1C2}"/>
              </a:ext>
            </a:extLst>
          </p:cNvPr>
          <p:cNvSpPr>
            <a:spLocks noGrp="1"/>
          </p:cNvSpPr>
          <p:nvPr>
            <p:ph idx="1"/>
          </p:nvPr>
        </p:nvSpPr>
        <p:spPr/>
        <p:txBody>
          <a:bodyPr/>
          <a:lstStyle/>
          <a:p>
            <a:r>
              <a:rPr lang="en-US" u="sng"/>
              <a:t>Human Resource</a:t>
            </a:r>
            <a:r>
              <a:rPr lang="en-US"/>
              <a:t>:  People who contribute to the production of a good or a service. </a:t>
            </a:r>
            <a:endParaRPr lang="en-US" u="sng"/>
          </a:p>
        </p:txBody>
      </p:sp>
      <p:sp>
        <p:nvSpPr>
          <p:cNvPr id="4" name="Footer Placeholder 3">
            <a:extLst>
              <a:ext uri="{FF2B5EF4-FFF2-40B4-BE49-F238E27FC236}">
                <a16:creationId xmlns:a16="http://schemas.microsoft.com/office/drawing/2014/main" id="{DE57BB54-04CB-4C59-8128-DB9216CBC67D}"/>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122" name="Picture 2" descr="People stacking hands together in the park Free Photo">
            <a:extLst>
              <a:ext uri="{FF2B5EF4-FFF2-40B4-BE49-F238E27FC236}">
                <a16:creationId xmlns:a16="http://schemas.microsoft.com/office/drawing/2014/main" id="{455B00A4-1B3F-D342-B830-9BDA47B88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310" y="3107688"/>
            <a:ext cx="4469370" cy="29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5208-6775-4AC6-AF71-DF731F4839E2}"/>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EA05259D-7A88-4570-800D-E5D03AE2A56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5338DC2-2C6E-481F-B059-4CBCABDBAC0B}"/>
              </a:ext>
            </a:extLst>
          </p:cNvPr>
          <p:cNvPicPr>
            <a:picLocks noChangeAspect="1"/>
          </p:cNvPicPr>
          <p:nvPr/>
        </p:nvPicPr>
        <p:blipFill>
          <a:blip r:embed="rId2"/>
          <a:stretch>
            <a:fillRect/>
          </a:stretch>
        </p:blipFill>
        <p:spPr>
          <a:xfrm>
            <a:off x="1149645" y="1341252"/>
            <a:ext cx="7886700" cy="5029200"/>
          </a:xfrm>
          <a:prstGeom prst="rect">
            <a:avLst/>
          </a:prstGeom>
        </p:spPr>
      </p:pic>
      <p:pic>
        <p:nvPicPr>
          <p:cNvPr id="7" name="Picture 6">
            <a:extLst>
              <a:ext uri="{FF2B5EF4-FFF2-40B4-BE49-F238E27FC236}">
                <a16:creationId xmlns:a16="http://schemas.microsoft.com/office/drawing/2014/main" id="{0EF2F7ED-79DB-454D-B2FC-4C0FC919B903}"/>
              </a:ext>
            </a:extLst>
          </p:cNvPr>
          <p:cNvPicPr>
            <a:picLocks noChangeAspect="1"/>
          </p:cNvPicPr>
          <p:nvPr/>
        </p:nvPicPr>
        <p:blipFill>
          <a:blip r:embed="rId3"/>
          <a:stretch>
            <a:fillRect/>
          </a:stretch>
        </p:blipFill>
        <p:spPr>
          <a:xfrm>
            <a:off x="3770489" y="434181"/>
            <a:ext cx="5081234" cy="907071"/>
          </a:xfrm>
          <a:prstGeom prst="rect">
            <a:avLst/>
          </a:prstGeom>
        </p:spPr>
      </p:pic>
      <p:sp>
        <p:nvSpPr>
          <p:cNvPr id="4" name="Footer Placeholder 3">
            <a:extLst>
              <a:ext uri="{FF2B5EF4-FFF2-40B4-BE49-F238E27FC236}">
                <a16:creationId xmlns:a16="http://schemas.microsoft.com/office/drawing/2014/main" id="{7A0F9A15-2442-4D09-AB2C-9CA430C847B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16807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64CE-2791-4D22-BDB7-68934FA3DC3B}"/>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D81E5032-1083-4D65-84BC-8051DB0D6A22}"/>
              </a:ext>
            </a:extLst>
          </p:cNvPr>
          <p:cNvSpPr>
            <a:spLocks noGrp="1"/>
          </p:cNvSpPr>
          <p:nvPr>
            <p:ph idx="1"/>
          </p:nvPr>
        </p:nvSpPr>
        <p:spPr/>
        <p:txBody>
          <a:bodyPr/>
          <a:lstStyle/>
          <a:p>
            <a:r>
              <a:rPr lang="en-US"/>
              <a:t>Please find the corner of your room associated with your score. </a:t>
            </a:r>
          </a:p>
          <a:p>
            <a:pPr marL="0" indent="0">
              <a:buNone/>
            </a:pPr>
            <a:endParaRPr lang="en-US"/>
          </a:p>
        </p:txBody>
      </p:sp>
      <p:pic>
        <p:nvPicPr>
          <p:cNvPr id="4" name="Picture 3">
            <a:extLst>
              <a:ext uri="{FF2B5EF4-FFF2-40B4-BE49-F238E27FC236}">
                <a16:creationId xmlns:a16="http://schemas.microsoft.com/office/drawing/2014/main" id="{3280CC19-02DC-4902-AFE4-C5F6F404A3B5}"/>
              </a:ext>
            </a:extLst>
          </p:cNvPr>
          <p:cNvPicPr>
            <a:picLocks noChangeAspect="1"/>
          </p:cNvPicPr>
          <p:nvPr/>
        </p:nvPicPr>
        <p:blipFill>
          <a:blip r:embed="rId3"/>
          <a:stretch>
            <a:fillRect/>
          </a:stretch>
        </p:blipFill>
        <p:spPr>
          <a:xfrm>
            <a:off x="3764844" y="403925"/>
            <a:ext cx="4842933" cy="792356"/>
          </a:xfrm>
          <a:prstGeom prst="rect">
            <a:avLst/>
          </a:prstGeom>
        </p:spPr>
      </p:pic>
      <p:sp>
        <p:nvSpPr>
          <p:cNvPr id="5" name="TextBox 4">
            <a:extLst>
              <a:ext uri="{FF2B5EF4-FFF2-40B4-BE49-F238E27FC236}">
                <a16:creationId xmlns:a16="http://schemas.microsoft.com/office/drawing/2014/main" id="{DCD43B86-9BEC-44BE-B3D4-B5A6305971DB}"/>
              </a:ext>
            </a:extLst>
          </p:cNvPr>
          <p:cNvSpPr txBox="1"/>
          <p:nvPr/>
        </p:nvSpPr>
        <p:spPr>
          <a:xfrm>
            <a:off x="1309511" y="2708890"/>
            <a:ext cx="199813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a:latin typeface="Tw Cen MT Condensed" panose="020B0606020104020203" pitchFamily="34" charset="0"/>
            </a:endParaRPr>
          </a:p>
          <a:p>
            <a:pPr algn="ctr"/>
            <a:r>
              <a:rPr lang="en-US" b="1">
                <a:latin typeface="Tw Cen MT Condensed" panose="020B0606020104020203" pitchFamily="34" charset="0"/>
              </a:rPr>
              <a:t>15-20</a:t>
            </a:r>
          </a:p>
          <a:p>
            <a:pPr algn="ctr"/>
            <a:endParaRPr lang="en-US">
              <a:latin typeface="Tw Cen MT Condensed" panose="020B0606020104020203" pitchFamily="34" charset="0"/>
            </a:endParaRPr>
          </a:p>
          <a:p>
            <a:pPr algn="ctr"/>
            <a:endParaRPr lang="en-US">
              <a:latin typeface="Tw Cen MT Condensed" panose="020B0606020104020203" pitchFamily="34" charset="0"/>
            </a:endParaRPr>
          </a:p>
        </p:txBody>
      </p:sp>
      <p:sp>
        <p:nvSpPr>
          <p:cNvPr id="6" name="TextBox 5">
            <a:extLst>
              <a:ext uri="{FF2B5EF4-FFF2-40B4-BE49-F238E27FC236}">
                <a16:creationId xmlns:a16="http://schemas.microsoft.com/office/drawing/2014/main" id="{8716D0EF-9050-4076-B716-1C40FCDD8264}"/>
              </a:ext>
            </a:extLst>
          </p:cNvPr>
          <p:cNvSpPr txBox="1"/>
          <p:nvPr/>
        </p:nvSpPr>
        <p:spPr>
          <a:xfrm>
            <a:off x="6609644" y="2708889"/>
            <a:ext cx="199813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en-US"/>
          </a:p>
          <a:p>
            <a:pPr algn="ctr"/>
            <a:r>
              <a:rPr lang="en-US" b="1">
                <a:latin typeface="Tw Cen MT Condensed" panose="020B0606020104020203" pitchFamily="34" charset="0"/>
              </a:rPr>
              <a:t>21-37</a:t>
            </a:r>
          </a:p>
          <a:p>
            <a:pPr algn="ctr"/>
            <a:endParaRPr lang="en-US">
              <a:latin typeface="Tw Cen MT Condensed" panose="020B0606020104020203" pitchFamily="34" charset="0"/>
            </a:endParaRPr>
          </a:p>
          <a:p>
            <a:pPr algn="ctr"/>
            <a:endParaRPr lang="en-US">
              <a:latin typeface="Tw Cen MT Condensed" panose="020B0606020104020203" pitchFamily="34" charset="0"/>
            </a:endParaRPr>
          </a:p>
        </p:txBody>
      </p:sp>
      <p:sp>
        <p:nvSpPr>
          <p:cNvPr id="9" name="TextBox 8">
            <a:extLst>
              <a:ext uri="{FF2B5EF4-FFF2-40B4-BE49-F238E27FC236}">
                <a16:creationId xmlns:a16="http://schemas.microsoft.com/office/drawing/2014/main" id="{3F91E1C3-AA15-4929-92E3-A30BB4445F58}"/>
              </a:ext>
            </a:extLst>
          </p:cNvPr>
          <p:cNvSpPr txBox="1"/>
          <p:nvPr/>
        </p:nvSpPr>
        <p:spPr>
          <a:xfrm>
            <a:off x="1309511" y="5253746"/>
            <a:ext cx="199813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a:latin typeface="Tw Cen MT Condensed" panose="020B0606020104020203" pitchFamily="34" charset="0"/>
            </a:endParaRPr>
          </a:p>
          <a:p>
            <a:pPr algn="ctr"/>
            <a:r>
              <a:rPr lang="en-US" b="1">
                <a:latin typeface="Tw Cen MT Condensed" panose="020B0606020104020203" pitchFamily="34" charset="0"/>
              </a:rPr>
              <a:t>38-56</a:t>
            </a:r>
          </a:p>
          <a:p>
            <a:pPr algn="ctr"/>
            <a:endParaRPr lang="en-US">
              <a:latin typeface="Tw Cen MT Condensed" panose="020B0606020104020203" pitchFamily="34" charset="0"/>
            </a:endParaRPr>
          </a:p>
          <a:p>
            <a:pPr algn="ctr"/>
            <a:endParaRPr lang="en-US">
              <a:latin typeface="Tw Cen MT Condensed" panose="020B0606020104020203" pitchFamily="34" charset="0"/>
            </a:endParaRPr>
          </a:p>
        </p:txBody>
      </p:sp>
      <p:sp>
        <p:nvSpPr>
          <p:cNvPr id="10" name="TextBox 9">
            <a:extLst>
              <a:ext uri="{FF2B5EF4-FFF2-40B4-BE49-F238E27FC236}">
                <a16:creationId xmlns:a16="http://schemas.microsoft.com/office/drawing/2014/main" id="{546DDD02-E33B-4AF5-A569-96B941F8EDD5}"/>
              </a:ext>
            </a:extLst>
          </p:cNvPr>
          <p:cNvSpPr txBox="1"/>
          <p:nvPr/>
        </p:nvSpPr>
        <p:spPr>
          <a:xfrm>
            <a:off x="6609644" y="5253746"/>
            <a:ext cx="199813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a:latin typeface="Tw Cen MT Condensed" panose="020B0606020104020203" pitchFamily="34" charset="0"/>
            </a:endParaRPr>
          </a:p>
          <a:p>
            <a:pPr algn="ctr"/>
            <a:r>
              <a:rPr lang="en-US" b="1">
                <a:latin typeface="Tw Cen MT Condensed" panose="020B0606020104020203" pitchFamily="34" charset="0"/>
              </a:rPr>
              <a:t>57-75</a:t>
            </a:r>
          </a:p>
          <a:p>
            <a:pPr algn="ctr"/>
            <a:endParaRPr lang="en-US">
              <a:latin typeface="Tw Cen MT Condensed" panose="020B0606020104020203" pitchFamily="34" charset="0"/>
            </a:endParaRPr>
          </a:p>
          <a:p>
            <a:pPr algn="ctr"/>
            <a:endParaRPr lang="en-US">
              <a:latin typeface="Tw Cen MT Condensed" panose="020B0606020104020203" pitchFamily="34" charset="0"/>
            </a:endParaRPr>
          </a:p>
        </p:txBody>
      </p:sp>
      <p:sp>
        <p:nvSpPr>
          <p:cNvPr id="11" name="TextBox 10">
            <a:extLst>
              <a:ext uri="{FF2B5EF4-FFF2-40B4-BE49-F238E27FC236}">
                <a16:creationId xmlns:a16="http://schemas.microsoft.com/office/drawing/2014/main" id="{F93C7C0E-CC5D-4C62-A495-AE997D2859F0}"/>
              </a:ext>
            </a:extLst>
          </p:cNvPr>
          <p:cNvSpPr txBox="1"/>
          <p:nvPr/>
        </p:nvSpPr>
        <p:spPr>
          <a:xfrm>
            <a:off x="3646311" y="3128874"/>
            <a:ext cx="2534765"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atin typeface="Franklin Gothic Book" panose="020B0503020102020204" pitchFamily="34" charset="0"/>
              </a:rPr>
              <a:t>While you are in your groups, please discuss what skills you feel like the people in your group have.  What common skills are there among your score group?  Prepare to have a member of your group report on your findings. </a:t>
            </a:r>
          </a:p>
        </p:txBody>
      </p:sp>
      <p:sp>
        <p:nvSpPr>
          <p:cNvPr id="7" name="Footer Placeholder 6">
            <a:extLst>
              <a:ext uri="{FF2B5EF4-FFF2-40B4-BE49-F238E27FC236}">
                <a16:creationId xmlns:a16="http://schemas.microsoft.com/office/drawing/2014/main" id="{F163F15C-93F7-4B3D-9C6A-24719F8741A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98013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64BD-4184-4059-B0EB-C05B8C337240}"/>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1EFAE887-D527-49F1-9279-C041E44513C1}"/>
              </a:ext>
            </a:extLst>
          </p:cNvPr>
          <p:cNvSpPr>
            <a:spLocks noGrp="1"/>
          </p:cNvSpPr>
          <p:nvPr>
            <p:ph idx="1"/>
          </p:nvPr>
        </p:nvSpPr>
        <p:spPr>
          <a:xfrm>
            <a:off x="1149645" y="1235676"/>
            <a:ext cx="7886700" cy="5066270"/>
          </a:xfrm>
        </p:spPr>
        <p:txBody>
          <a:bodyPr>
            <a:normAutofit fontScale="92500" lnSpcReduction="10000"/>
          </a:bodyPr>
          <a:lstStyle/>
          <a:p>
            <a:r>
              <a:rPr lang="en-US" sz="1600" b="1"/>
              <a:t>Works Hard </a:t>
            </a:r>
            <a:r>
              <a:rPr lang="en-US" sz="1600"/>
              <a:t>(Statements 1 and 6)</a:t>
            </a:r>
            <a:br>
              <a:rPr lang="en-US" sz="1600"/>
            </a:br>
            <a:r>
              <a:rPr lang="en-US" sz="1600"/>
              <a:t>Seventy-seven percent of all entrepreneurs report working 50 hours or more per week, doing a wide variety of time-consuming tasks. Such a time commitment requires a high energy level. </a:t>
            </a:r>
          </a:p>
          <a:p>
            <a:r>
              <a:rPr lang="en-US" sz="1600" b="1"/>
              <a:t>Wants Financial Success </a:t>
            </a:r>
            <a:r>
              <a:rPr lang="en-US" sz="1600"/>
              <a:t>(Statement 4)</a:t>
            </a:r>
            <a:br>
              <a:rPr lang="en-US" sz="1600"/>
            </a:br>
            <a:r>
              <a:rPr lang="en-US" sz="1600"/>
              <a:t>Entrepreneurs need to establish a reasonable financial goal to achieve through their self-employment. This goal will help you measure how well you are doing in fulfilling your financial needs. </a:t>
            </a:r>
          </a:p>
          <a:p>
            <a:r>
              <a:rPr lang="en-US" sz="1600" b="1"/>
              <a:t>Is Energetic </a:t>
            </a:r>
            <a:r>
              <a:rPr lang="en-US" sz="1600"/>
              <a:t>(Statements 1 and 6)</a:t>
            </a:r>
            <a:br>
              <a:rPr lang="en-US" sz="1600"/>
            </a:br>
            <a:r>
              <a:rPr lang="en-US" sz="1600"/>
              <a:t>Entrepreneurship requires long hours. You will frequently be unable to control the number of hours required to fulfill all the necessary tasks. You must have a high energy level to respond to the job’s demands. </a:t>
            </a:r>
          </a:p>
          <a:p>
            <a:r>
              <a:rPr lang="en-US" sz="1600" b="1"/>
              <a:t>Takes Risks </a:t>
            </a:r>
            <a:r>
              <a:rPr lang="en-US" sz="1600"/>
              <a:t>(Statement 2)</a:t>
            </a:r>
            <a:br>
              <a:rPr lang="en-US" sz="1600"/>
            </a:br>
            <a:r>
              <a:rPr lang="en-US" sz="1600"/>
              <a:t>Entrepreneurs are risk takers. They risk their careers, time and money to make their product or business a success. You should feel comfortable taking reasonable risks. </a:t>
            </a:r>
          </a:p>
          <a:p>
            <a:r>
              <a:rPr lang="en-US" sz="1600" b="1"/>
              <a:t>Has a Need to Achieve </a:t>
            </a:r>
            <a:r>
              <a:rPr lang="en-US" sz="1600"/>
              <a:t>(Statements 5 and 8)</a:t>
            </a:r>
            <a:br>
              <a:rPr lang="en-US" sz="1600"/>
            </a:br>
            <a:r>
              <a:rPr lang="en-US" sz="1600"/>
              <a:t>Entrepreneurs should be willing to set high goals for themselves and enjoy striving to achieve those goals. </a:t>
            </a:r>
          </a:p>
          <a:p>
            <a:r>
              <a:rPr lang="en-US" sz="1600" b="1"/>
              <a:t>Is Independent </a:t>
            </a:r>
            <a:r>
              <a:rPr lang="en-US" sz="1600"/>
              <a:t>(Statements 3 and 7)</a:t>
            </a:r>
            <a:br>
              <a:rPr lang="en-US" sz="1600"/>
            </a:br>
            <a:r>
              <a:rPr lang="en-US" sz="1600"/>
              <a:t>Entrepreneurs consider the opportunity to be their own boss as one of the major benefits of self-employ- </a:t>
            </a:r>
            <a:r>
              <a:rPr lang="en-US" sz="1600" err="1"/>
              <a:t>ment</a:t>
            </a:r>
            <a:r>
              <a:rPr lang="en-US" sz="1600"/>
              <a:t>. You should feel comfortable working independently and controlling all aspects of your business by yourself. </a:t>
            </a:r>
          </a:p>
        </p:txBody>
      </p:sp>
      <p:sp>
        <p:nvSpPr>
          <p:cNvPr id="4" name="Footer Placeholder 3">
            <a:extLst>
              <a:ext uri="{FF2B5EF4-FFF2-40B4-BE49-F238E27FC236}">
                <a16:creationId xmlns:a16="http://schemas.microsoft.com/office/drawing/2014/main" id="{30F5FE16-5FFF-46AA-AEC1-C0BE31CB8B8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408788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64BD-4184-4059-B0EB-C05B8C337240}"/>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1EFAE887-D527-49F1-9279-C041E44513C1}"/>
              </a:ext>
            </a:extLst>
          </p:cNvPr>
          <p:cNvSpPr>
            <a:spLocks noGrp="1"/>
          </p:cNvSpPr>
          <p:nvPr>
            <p:ph idx="1"/>
          </p:nvPr>
        </p:nvSpPr>
        <p:spPr>
          <a:xfrm>
            <a:off x="1149645" y="1462087"/>
            <a:ext cx="7886700" cy="5259389"/>
          </a:xfrm>
        </p:spPr>
        <p:txBody>
          <a:bodyPr>
            <a:normAutofit fontScale="62500" lnSpcReduction="20000"/>
          </a:bodyPr>
          <a:lstStyle/>
          <a:p>
            <a:r>
              <a:rPr lang="en-US" b="1"/>
              <a:t>Has a Self-Employed Parent as a Role Model </a:t>
            </a:r>
            <a:r>
              <a:rPr lang="en-US"/>
              <a:t>(Statement 10)</a:t>
            </a:r>
            <a:br>
              <a:rPr lang="en-US"/>
            </a:br>
            <a:r>
              <a:rPr lang="en-US"/>
              <a:t>Entrepreneurs are more likely to have a parent who is self-employed. A parent’s knowledge about operating a business can contribute to your success. </a:t>
            </a:r>
            <a:endParaRPr lang="en-US" b="1"/>
          </a:p>
          <a:p>
            <a:r>
              <a:rPr lang="en-US" b="1"/>
              <a:t>Have Self-Confidence </a:t>
            </a:r>
            <a:r>
              <a:rPr lang="en-US"/>
              <a:t>(Statements 11 and 14)</a:t>
            </a:r>
            <a:br>
              <a:rPr lang="en-US"/>
            </a:br>
            <a:r>
              <a:rPr lang="en-US"/>
              <a:t>Entrepreneurs need self-confidence to face major challenges and difficulties within their businesses. Your belief in yourself will help you overcome the problems that affect most self-employed people at some point in their career. </a:t>
            </a:r>
          </a:p>
          <a:p>
            <a:r>
              <a:rPr lang="en-US" b="1"/>
              <a:t>Has Integrity </a:t>
            </a:r>
            <a:r>
              <a:rPr lang="en-US"/>
              <a:t>(Statement 12)</a:t>
            </a:r>
            <a:br>
              <a:rPr lang="en-US"/>
            </a:br>
            <a:r>
              <a:rPr lang="en-US"/>
              <a:t>Entrepreneurs should treat people ethically and honestly. You should be positive and ethical in your treat- </a:t>
            </a:r>
            <a:r>
              <a:rPr lang="en-US" err="1"/>
              <a:t>ment</a:t>
            </a:r>
            <a:r>
              <a:rPr lang="en-US"/>
              <a:t> of customers so they will want to patronize your business or buy your product. </a:t>
            </a:r>
          </a:p>
          <a:p>
            <a:r>
              <a:rPr lang="en-US" b="1"/>
              <a:t>Has Determination </a:t>
            </a:r>
            <a:r>
              <a:rPr lang="en-US"/>
              <a:t>(Statement 13)</a:t>
            </a:r>
            <a:br>
              <a:rPr lang="en-US"/>
            </a:br>
            <a:r>
              <a:rPr lang="en-US"/>
              <a:t>Entrepreneurs need determination to overcome business problems and obstacles. This characteristic relates to self-confidence, in that the more you believe in yourself, the more likely you are to strive for success when necessary. </a:t>
            </a:r>
          </a:p>
          <a:p>
            <a:r>
              <a:rPr lang="en-US" b="1"/>
              <a:t>Adapts to Change </a:t>
            </a:r>
            <a:r>
              <a:rPr lang="en-US"/>
              <a:t>(Statement 9 and 15)</a:t>
            </a:r>
            <a:br>
              <a:rPr lang="en-US"/>
            </a:br>
            <a:r>
              <a:rPr lang="en-US"/>
              <a:t>Entrepreneurs that can adapt to change have three qualities: the capacity to solve problems, the ability to make quick decisions, and the ability to learn from their mistakes. </a:t>
            </a:r>
          </a:p>
          <a:p>
            <a:r>
              <a:rPr lang="en-US"/>
              <a:t>Do any of your skills that you wrote down to start the lesson match the skills on these slides?  </a:t>
            </a:r>
          </a:p>
        </p:txBody>
      </p:sp>
      <p:sp>
        <p:nvSpPr>
          <p:cNvPr id="4" name="Footer Placeholder 3">
            <a:extLst>
              <a:ext uri="{FF2B5EF4-FFF2-40B4-BE49-F238E27FC236}">
                <a16:creationId xmlns:a16="http://schemas.microsoft.com/office/drawing/2014/main" id="{068A7729-9ED0-497A-B8DB-5EF5D3579E3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68068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BEC0-E32E-46B0-9436-8DB09F86E432}"/>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EA4EBF40-C133-4F99-A5DA-820ED4B5A8B9}"/>
              </a:ext>
            </a:extLst>
          </p:cNvPr>
          <p:cNvSpPr>
            <a:spLocks noGrp="1"/>
          </p:cNvSpPr>
          <p:nvPr>
            <p:ph idx="1"/>
          </p:nvPr>
        </p:nvSpPr>
        <p:spPr/>
        <p:txBody>
          <a:bodyPr/>
          <a:lstStyle/>
          <a:p>
            <a:r>
              <a:rPr lang="en-US"/>
              <a:t>Please get into groups of 2-3. You are going to choose 2 of the characteristics from the last two slides and brainstorm activities that can help people develop those skills.  </a:t>
            </a:r>
          </a:p>
          <a:p>
            <a:r>
              <a:rPr lang="en-US"/>
              <a:t>Be prepared to share your answers! </a:t>
            </a:r>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7C542321-A2AC-483D-8556-AD09E3C4BC7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7170" name="Picture 2" descr="Group of casually dressed business people discussing ideas in the office. Free Photo">
            <a:extLst>
              <a:ext uri="{FF2B5EF4-FFF2-40B4-BE49-F238E27FC236}">
                <a16:creationId xmlns:a16="http://schemas.microsoft.com/office/drawing/2014/main" id="{B7639D3D-CF94-4845-9DAB-B3E1811B0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989" y="4031203"/>
            <a:ext cx="3880021" cy="218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7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9ED3-7957-4FC4-9F51-0E63DF4A2023}"/>
              </a:ext>
            </a:extLst>
          </p:cNvPr>
          <p:cNvSpPr>
            <a:spLocks noGrp="1"/>
          </p:cNvSpPr>
          <p:nvPr>
            <p:ph type="title"/>
          </p:nvPr>
        </p:nvSpPr>
        <p:spPr/>
        <p:txBody>
          <a:bodyPr/>
          <a:lstStyle/>
          <a:p>
            <a:r>
              <a:rPr lang="en-US"/>
              <a:t>Lesson 3	</a:t>
            </a:r>
          </a:p>
        </p:txBody>
      </p:sp>
      <p:sp>
        <p:nvSpPr>
          <p:cNvPr id="3" name="Text Placeholder 2">
            <a:extLst>
              <a:ext uri="{FF2B5EF4-FFF2-40B4-BE49-F238E27FC236}">
                <a16:creationId xmlns:a16="http://schemas.microsoft.com/office/drawing/2014/main" id="{1EFFDD2E-302C-4CAF-8CE8-77F8AB94F0E4}"/>
              </a:ext>
            </a:extLst>
          </p:cNvPr>
          <p:cNvSpPr>
            <a:spLocks noGrp="1"/>
          </p:cNvSpPr>
          <p:nvPr>
            <p:ph type="body" idx="1"/>
          </p:nvPr>
        </p:nvSpPr>
        <p:spPr/>
        <p:txBody>
          <a:bodyPr/>
          <a:lstStyle/>
          <a:p>
            <a:r>
              <a:rPr lang="en-US"/>
              <a:t>What’s in it for me?</a:t>
            </a:r>
          </a:p>
        </p:txBody>
      </p:sp>
      <p:sp>
        <p:nvSpPr>
          <p:cNvPr id="4" name="Footer Placeholder 3">
            <a:extLst>
              <a:ext uri="{FF2B5EF4-FFF2-40B4-BE49-F238E27FC236}">
                <a16:creationId xmlns:a16="http://schemas.microsoft.com/office/drawing/2014/main" id="{43EB3894-07BD-4F0A-9FE1-DFA37B191E94}"/>
              </a:ext>
            </a:extLst>
          </p:cNvPr>
          <p:cNvSpPr>
            <a:spLocks noGrp="1"/>
          </p:cNvSpPr>
          <p:nvPr>
            <p:ph type="ftr" sz="quarter" idx="11"/>
          </p:nvPr>
        </p:nvSpPr>
        <p:spPr>
          <a:xfrm>
            <a:off x="628650" y="5279409"/>
            <a:ext cx="7886700" cy="365125"/>
          </a:xfrm>
        </p:spPr>
        <p:txBody>
          <a:bodyPr/>
          <a:lstStyle/>
          <a:p>
            <a:r>
              <a:rPr lang="en-US"/>
              <a:t>Entrepreneurship in your Community: Creating Your Own Career © 2021 Nebraska Council on Economic Education </a:t>
            </a:r>
          </a:p>
        </p:txBody>
      </p:sp>
      <p:pic>
        <p:nvPicPr>
          <p:cNvPr id="8196" name="Picture 4" descr="The money writes with white chalk is on hand, draw concept. Free Photo">
            <a:extLst>
              <a:ext uri="{FF2B5EF4-FFF2-40B4-BE49-F238E27FC236}">
                <a16:creationId xmlns:a16="http://schemas.microsoft.com/office/drawing/2014/main" id="{084B91B9-B053-C840-8A2D-E882F5190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861" y="2243451"/>
            <a:ext cx="3559489" cy="237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1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DAAB-E2AD-4E33-8448-F1386CB1757C}"/>
              </a:ext>
            </a:extLst>
          </p:cNvPr>
          <p:cNvSpPr>
            <a:spLocks noGrp="1"/>
          </p:cNvSpPr>
          <p:nvPr>
            <p:ph type="title"/>
          </p:nvPr>
        </p:nvSpPr>
        <p:spPr/>
        <p:txBody>
          <a:bodyPr/>
          <a:lstStyle/>
          <a:p>
            <a:r>
              <a:rPr lang="en-US"/>
              <a:t>Lesson 1</a:t>
            </a:r>
          </a:p>
        </p:txBody>
      </p:sp>
      <p:sp>
        <p:nvSpPr>
          <p:cNvPr id="3" name="Text Placeholder 2">
            <a:extLst>
              <a:ext uri="{FF2B5EF4-FFF2-40B4-BE49-F238E27FC236}">
                <a16:creationId xmlns:a16="http://schemas.microsoft.com/office/drawing/2014/main" id="{7A42E003-AE60-47F8-8C0F-D524B723C1CA}"/>
              </a:ext>
            </a:extLst>
          </p:cNvPr>
          <p:cNvSpPr>
            <a:spLocks noGrp="1"/>
          </p:cNvSpPr>
          <p:nvPr>
            <p:ph type="body" idx="1"/>
          </p:nvPr>
        </p:nvSpPr>
        <p:spPr/>
        <p:txBody>
          <a:bodyPr/>
          <a:lstStyle/>
          <a:p>
            <a:r>
              <a:rPr lang="en-US"/>
              <a:t>Nebraska Entrepreneur Success Stories </a:t>
            </a:r>
          </a:p>
        </p:txBody>
      </p:sp>
      <p:pic>
        <p:nvPicPr>
          <p:cNvPr id="1026" name="Picture 2" descr="Businessman drawing the keys to success Free Photo">
            <a:extLst>
              <a:ext uri="{FF2B5EF4-FFF2-40B4-BE49-F238E27FC236}">
                <a16:creationId xmlns:a16="http://schemas.microsoft.com/office/drawing/2014/main" id="{C2D29B2F-3933-A745-9991-0614863E1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92" y="1399737"/>
            <a:ext cx="3279477" cy="21845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6BAF762-D411-4527-AD78-F3DD6C6D347D}"/>
              </a:ext>
            </a:extLst>
          </p:cNvPr>
          <p:cNvSpPr>
            <a:spLocks noGrp="1"/>
          </p:cNvSpPr>
          <p:nvPr>
            <p:ph type="ftr" sz="quarter" idx="11"/>
          </p:nvPr>
        </p:nvSpPr>
        <p:spPr>
          <a:xfrm>
            <a:off x="628650" y="5327584"/>
            <a:ext cx="7886700" cy="365125"/>
          </a:xfrm>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63025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0162-C9F1-9E40-8ED7-F232D625DEFA}"/>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2BB8A02D-D6FF-2B48-AB8A-9225A5F3B303}"/>
              </a:ext>
            </a:extLst>
          </p:cNvPr>
          <p:cNvSpPr>
            <a:spLocks noGrp="1"/>
          </p:cNvSpPr>
          <p:nvPr>
            <p:ph idx="1"/>
          </p:nvPr>
        </p:nvSpPr>
        <p:spPr/>
        <p:txBody>
          <a:bodyPr/>
          <a:lstStyle/>
          <a:p>
            <a:r>
              <a:rPr lang="en-US"/>
              <a:t>Get into groups of 3-4.  </a:t>
            </a:r>
          </a:p>
          <a:p>
            <a:r>
              <a:rPr lang="en-US"/>
              <a:t>Assign one person to be the recorder for your group.  </a:t>
            </a:r>
          </a:p>
          <a:p>
            <a:r>
              <a:rPr lang="en-US"/>
              <a:t>You will have 1 minute to write down all the reasons why a person would want to start their own business.  </a:t>
            </a:r>
          </a:p>
          <a:p>
            <a:pPr lvl="1"/>
            <a:r>
              <a:rPr lang="en-US"/>
              <a:t>See if your group can produce the most written responses.  </a:t>
            </a:r>
          </a:p>
          <a:p>
            <a:pPr marL="457200" lvl="1" indent="0">
              <a:buNone/>
            </a:pPr>
            <a:endParaRPr lang="en-US"/>
          </a:p>
        </p:txBody>
      </p:sp>
      <p:sp>
        <p:nvSpPr>
          <p:cNvPr id="4" name="Footer Placeholder 3">
            <a:extLst>
              <a:ext uri="{FF2B5EF4-FFF2-40B4-BE49-F238E27FC236}">
                <a16:creationId xmlns:a16="http://schemas.microsoft.com/office/drawing/2014/main" id="{B536057F-59E6-4049-9E7B-ADD53B2A4547}"/>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01615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9DB9-A696-CF49-899D-3833C7376D96}"/>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ED19D370-BF3A-A345-88F8-35537EB50D04}"/>
              </a:ext>
            </a:extLst>
          </p:cNvPr>
          <p:cNvSpPr>
            <a:spLocks noGrp="1"/>
          </p:cNvSpPr>
          <p:nvPr>
            <p:ph idx="1"/>
          </p:nvPr>
        </p:nvSpPr>
        <p:spPr/>
        <p:txBody>
          <a:bodyPr/>
          <a:lstStyle/>
          <a:p>
            <a:r>
              <a:rPr lang="en-US"/>
              <a:t>Please report on how many reasons you produced.  Do not tell any other group the reasons you produced. </a:t>
            </a:r>
          </a:p>
          <a:p>
            <a:pPr marL="0" indent="0">
              <a:buNone/>
            </a:pPr>
            <a:endParaRPr lang="en-US"/>
          </a:p>
        </p:txBody>
      </p:sp>
      <p:sp>
        <p:nvSpPr>
          <p:cNvPr id="4" name="Footer Placeholder 3">
            <a:extLst>
              <a:ext uri="{FF2B5EF4-FFF2-40B4-BE49-F238E27FC236}">
                <a16:creationId xmlns:a16="http://schemas.microsoft.com/office/drawing/2014/main" id="{7FF96437-B2A8-480F-8BB6-3CACD25D59E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9218" name="Picture 2" descr="Closeup shot of an entrepreneur working from home and doing calculations Free Photo">
            <a:extLst>
              <a:ext uri="{FF2B5EF4-FFF2-40B4-BE49-F238E27FC236}">
                <a16:creationId xmlns:a16="http://schemas.microsoft.com/office/drawing/2014/main" id="{644D17A2-48D4-8C42-8426-F5ABEA8C5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812" y="3429000"/>
            <a:ext cx="4296376" cy="269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15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C1DC-50AD-7047-97D9-A272364B20C0}"/>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35EA4445-FAA3-6A46-B76C-1BBF0CDCDAE9}"/>
              </a:ext>
            </a:extLst>
          </p:cNvPr>
          <p:cNvSpPr>
            <a:spLocks noGrp="1"/>
          </p:cNvSpPr>
          <p:nvPr>
            <p:ph idx="1"/>
          </p:nvPr>
        </p:nvSpPr>
        <p:spPr/>
        <p:txBody>
          <a:bodyPr vert="horz" lIns="91440" tIns="45720" rIns="91440" bIns="45720" rtlCol="0" anchor="t">
            <a:normAutofit/>
          </a:bodyPr>
          <a:lstStyle/>
          <a:p>
            <a:r>
              <a:rPr lang="en-US">
                <a:latin typeface="Franklin Gothic Book"/>
              </a:rPr>
              <a:t>Round 2</a:t>
            </a:r>
          </a:p>
          <a:p>
            <a:r>
              <a:rPr lang="en-US">
                <a:latin typeface="Franklin Gothic Book"/>
              </a:rPr>
              <a:t>You are going to have another minute to record reasons why someone would want to open their own business.  </a:t>
            </a:r>
          </a:p>
          <a:p>
            <a:pPr lvl="1"/>
            <a:r>
              <a:rPr lang="en-US"/>
              <a:t>Two new rules. </a:t>
            </a:r>
          </a:p>
          <a:p>
            <a:pPr lvl="2"/>
            <a:r>
              <a:rPr lang="en-US"/>
              <a:t>1.  You must use the backside of your paper. </a:t>
            </a:r>
          </a:p>
          <a:p>
            <a:pPr lvl="2"/>
            <a:r>
              <a:rPr lang="en-US"/>
              <a:t>2.  You cannot use any of the reasons from Round 1. </a:t>
            </a:r>
          </a:p>
          <a:p>
            <a:r>
              <a:rPr lang="en-US">
                <a:latin typeface="Franklin Gothic Book"/>
              </a:rPr>
              <a:t>The group who has the most responses in Round 2 will get a prize for each team member!  </a:t>
            </a:r>
          </a:p>
        </p:txBody>
      </p:sp>
      <p:sp>
        <p:nvSpPr>
          <p:cNvPr id="4" name="Footer Placeholder 3">
            <a:extLst>
              <a:ext uri="{FF2B5EF4-FFF2-40B4-BE49-F238E27FC236}">
                <a16:creationId xmlns:a16="http://schemas.microsoft.com/office/drawing/2014/main" id="{288E579F-DAB6-4B3E-B220-8074CFC7B41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14539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C411-0678-6A49-8236-A65469558F0C}"/>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8ADAF55B-6ED0-3345-8C3B-2FB016E91A85}"/>
              </a:ext>
            </a:extLst>
          </p:cNvPr>
          <p:cNvSpPr>
            <a:spLocks noGrp="1"/>
          </p:cNvSpPr>
          <p:nvPr>
            <p:ph idx="1"/>
          </p:nvPr>
        </p:nvSpPr>
        <p:spPr/>
        <p:txBody>
          <a:bodyPr/>
          <a:lstStyle/>
          <a:p>
            <a:r>
              <a:rPr lang="en-US"/>
              <a:t>Please record your responses from Round 1 and Round 2 on the board.  </a:t>
            </a:r>
          </a:p>
          <a:p>
            <a:r>
              <a:rPr lang="en-US"/>
              <a:t>Why were you able to produce more reasons during the second round than you were in the first? </a:t>
            </a:r>
          </a:p>
          <a:p>
            <a:pPr marL="0" indent="0">
              <a:buNone/>
            </a:pPr>
            <a:endParaRPr lang="en-US"/>
          </a:p>
        </p:txBody>
      </p:sp>
      <p:sp>
        <p:nvSpPr>
          <p:cNvPr id="4" name="Footer Placeholder 3">
            <a:extLst>
              <a:ext uri="{FF2B5EF4-FFF2-40B4-BE49-F238E27FC236}">
                <a16:creationId xmlns:a16="http://schemas.microsoft.com/office/drawing/2014/main" id="{1EDEAB46-4EC5-4E98-90F5-8FDCEA75642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0242" name="Picture 2" descr="School and office supplies on white background Free Photo">
            <a:extLst>
              <a:ext uri="{FF2B5EF4-FFF2-40B4-BE49-F238E27FC236}">
                <a16:creationId xmlns:a16="http://schemas.microsoft.com/office/drawing/2014/main" id="{86E72E48-D7BD-3746-88D3-899B80652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216" y="3721787"/>
            <a:ext cx="3689568" cy="263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66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2DB1-59FE-6046-9574-90956B53AD39}"/>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AFE1A79B-7F96-7748-8BF5-BD415D00AA21}"/>
              </a:ext>
            </a:extLst>
          </p:cNvPr>
          <p:cNvSpPr>
            <a:spLocks noGrp="1"/>
          </p:cNvSpPr>
          <p:nvPr>
            <p:ph idx="1"/>
          </p:nvPr>
        </p:nvSpPr>
        <p:spPr/>
        <p:txBody>
          <a:bodyPr>
            <a:normAutofit/>
          </a:bodyPr>
          <a:lstStyle/>
          <a:p>
            <a:r>
              <a:rPr lang="en-US"/>
              <a:t>The prize that you were competing for is called an </a:t>
            </a:r>
            <a:r>
              <a:rPr lang="en-US" u="sng"/>
              <a:t>incentive. </a:t>
            </a:r>
          </a:p>
          <a:p>
            <a:r>
              <a:rPr lang="en-US" u="sng"/>
              <a:t>Incentives:</a:t>
            </a:r>
            <a:r>
              <a:rPr lang="en-US"/>
              <a:t>  Factors that motivate and influence human behavior.  </a:t>
            </a:r>
          </a:p>
          <a:p>
            <a:pPr lvl="1"/>
            <a:r>
              <a:rPr lang="en-US"/>
              <a:t>The reason you worked harder and produced more during the second round was because you had an incentive.  </a:t>
            </a:r>
          </a:p>
        </p:txBody>
      </p:sp>
      <p:sp>
        <p:nvSpPr>
          <p:cNvPr id="4" name="Footer Placeholder 3">
            <a:extLst>
              <a:ext uri="{FF2B5EF4-FFF2-40B4-BE49-F238E27FC236}">
                <a16:creationId xmlns:a16="http://schemas.microsoft.com/office/drawing/2014/main" id="{70F03E37-043B-4E10-ADC1-77EB71F0AC7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1266" name="Picture 2" descr="Image result for carrot on a stick">
            <a:extLst>
              <a:ext uri="{FF2B5EF4-FFF2-40B4-BE49-F238E27FC236}">
                <a16:creationId xmlns:a16="http://schemas.microsoft.com/office/drawing/2014/main" id="{0DDED44E-B8C0-3D4F-8871-BD24A603F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720" y="4641572"/>
            <a:ext cx="2928550" cy="164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63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2175-2B28-7442-8346-C23E0A6B0665}"/>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C29FCFE6-6EEC-B941-9B7A-A8D10C981334}"/>
              </a:ext>
            </a:extLst>
          </p:cNvPr>
          <p:cNvSpPr>
            <a:spLocks noGrp="1"/>
          </p:cNvSpPr>
          <p:nvPr>
            <p:ph idx="1"/>
          </p:nvPr>
        </p:nvSpPr>
        <p:spPr/>
        <p:txBody>
          <a:bodyPr/>
          <a:lstStyle/>
          <a:p>
            <a:r>
              <a:rPr lang="en-US"/>
              <a:t>Monetary incentives usually influence people to go into business for themselves.  </a:t>
            </a:r>
          </a:p>
          <a:p>
            <a:pPr lvl="1"/>
            <a:r>
              <a:rPr lang="en-US"/>
              <a:t>People usually want to achieve financial or material gain or avoid financial or material loss.  </a:t>
            </a:r>
          </a:p>
          <a:p>
            <a:r>
              <a:rPr lang="en-US"/>
              <a:t>Which of your reasons to go into business involve a monetary incentive?  </a:t>
            </a:r>
          </a:p>
          <a:p>
            <a:endParaRPr lang="en-US"/>
          </a:p>
        </p:txBody>
      </p:sp>
      <p:sp>
        <p:nvSpPr>
          <p:cNvPr id="4" name="Footer Placeholder 3">
            <a:extLst>
              <a:ext uri="{FF2B5EF4-FFF2-40B4-BE49-F238E27FC236}">
                <a16:creationId xmlns:a16="http://schemas.microsoft.com/office/drawing/2014/main" id="{EE9F410F-B8D4-2D4A-9388-CF2FA058BBB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2290" name="Picture 2" descr="Billie dollar. money background Free Photo">
            <a:extLst>
              <a:ext uri="{FF2B5EF4-FFF2-40B4-BE49-F238E27FC236}">
                <a16:creationId xmlns:a16="http://schemas.microsoft.com/office/drawing/2014/main" id="{04A0467B-6BBB-1548-AF5A-4F21A2795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391" y="4418426"/>
            <a:ext cx="2801208" cy="187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010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76CE-BFF2-9846-AACB-50E6C11EBF0C}"/>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AEA32E4E-76E2-9B4F-A272-F2BD4A86933D}"/>
              </a:ext>
            </a:extLst>
          </p:cNvPr>
          <p:cNvSpPr>
            <a:spLocks noGrp="1"/>
          </p:cNvSpPr>
          <p:nvPr>
            <p:ph idx="1"/>
          </p:nvPr>
        </p:nvSpPr>
        <p:spPr/>
        <p:txBody>
          <a:bodyPr/>
          <a:lstStyle/>
          <a:p>
            <a:r>
              <a:rPr lang="en-US"/>
              <a:t>There are personal incentives as well that do not involve money that can impact a person’s decision to start a business. </a:t>
            </a:r>
          </a:p>
          <a:p>
            <a:r>
              <a:rPr lang="en-US"/>
              <a:t>Which of your reasons to start a business are personal incentives?  </a:t>
            </a:r>
          </a:p>
        </p:txBody>
      </p:sp>
      <p:sp>
        <p:nvSpPr>
          <p:cNvPr id="4" name="Footer Placeholder 3">
            <a:extLst>
              <a:ext uri="{FF2B5EF4-FFF2-40B4-BE49-F238E27FC236}">
                <a16:creationId xmlns:a16="http://schemas.microsoft.com/office/drawing/2014/main" id="{3CD23DE3-D866-4EFA-8A67-14B310520A5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441307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5302-DDC2-E446-839A-A59D83985453}"/>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70BED7E3-A557-0445-9A53-47A92C60F789}"/>
              </a:ext>
            </a:extLst>
          </p:cNvPr>
          <p:cNvSpPr>
            <a:spLocks noGrp="1"/>
          </p:cNvSpPr>
          <p:nvPr>
            <p:ph idx="1"/>
          </p:nvPr>
        </p:nvSpPr>
        <p:spPr/>
        <p:txBody>
          <a:bodyPr/>
          <a:lstStyle/>
          <a:p>
            <a:r>
              <a:rPr lang="en-US"/>
              <a:t>Why are personal incentives important?  How do they influence a person?  </a:t>
            </a:r>
          </a:p>
          <a:p>
            <a:r>
              <a:rPr lang="en-US"/>
              <a:t>Satisfaction and happiness are important to people.  </a:t>
            </a:r>
          </a:p>
          <a:p>
            <a:r>
              <a:rPr lang="en-US"/>
              <a:t>Being satisfied or happy with your job is a big reason people might want to own their own business.  </a:t>
            </a:r>
          </a:p>
          <a:p>
            <a:r>
              <a:rPr lang="en-US"/>
              <a:t>Economists use the term </a:t>
            </a:r>
            <a:r>
              <a:rPr lang="en-US" u="sng"/>
              <a:t>utility.  </a:t>
            </a:r>
          </a:p>
          <a:p>
            <a:pPr lvl="1"/>
            <a:r>
              <a:rPr lang="en-US" u="sng"/>
              <a:t>Utility:</a:t>
            </a:r>
            <a:r>
              <a:rPr lang="en-US"/>
              <a:t>  A person’s happiness or satisfaction when consuming a good or service.  </a:t>
            </a:r>
            <a:endParaRPr lang="en-US" u="sng"/>
          </a:p>
        </p:txBody>
      </p:sp>
      <p:sp>
        <p:nvSpPr>
          <p:cNvPr id="4" name="Footer Placeholder 3">
            <a:extLst>
              <a:ext uri="{FF2B5EF4-FFF2-40B4-BE49-F238E27FC236}">
                <a16:creationId xmlns:a16="http://schemas.microsoft.com/office/drawing/2014/main" id="{882D03DD-1DF1-4C3E-B6AD-F676A031A71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65782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4E2E-8BC1-CD4E-8F4B-0EC05B0F21DB}"/>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D3C43C92-F9CD-CA4F-A408-BABB6C8EC496}"/>
              </a:ext>
            </a:extLst>
          </p:cNvPr>
          <p:cNvSpPr>
            <a:spLocks noGrp="1"/>
          </p:cNvSpPr>
          <p:nvPr>
            <p:ph idx="1"/>
          </p:nvPr>
        </p:nvSpPr>
        <p:spPr/>
        <p:txBody>
          <a:bodyPr/>
          <a:lstStyle/>
          <a:p>
            <a:r>
              <a:rPr lang="en-US"/>
              <a:t>There can be a great deal to gain from having your own business, but you must be willing to give up something as well.  </a:t>
            </a:r>
          </a:p>
          <a:p>
            <a:r>
              <a:rPr lang="en-US" u="sng"/>
              <a:t>Trade-offs:</a:t>
            </a:r>
            <a:r>
              <a:rPr lang="en-US"/>
              <a:t>  These involve accepting or choosing less of one thing to get more of something else.  </a:t>
            </a:r>
          </a:p>
          <a:p>
            <a:pPr lvl="1"/>
            <a:r>
              <a:rPr lang="en-US"/>
              <a:t>When you start your own business and it begins operations, you have to give up your job working for someone else.  </a:t>
            </a:r>
          </a:p>
        </p:txBody>
      </p:sp>
      <p:sp>
        <p:nvSpPr>
          <p:cNvPr id="4" name="Footer Placeholder 3">
            <a:extLst>
              <a:ext uri="{FF2B5EF4-FFF2-40B4-BE49-F238E27FC236}">
                <a16:creationId xmlns:a16="http://schemas.microsoft.com/office/drawing/2014/main" id="{5216FA57-E449-4591-8ECB-B229C24B5D7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230442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AEC7-D391-4949-807F-1907DF9F4808}"/>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6E7CC3A1-5AF6-FA49-B470-345F88269379}"/>
              </a:ext>
            </a:extLst>
          </p:cNvPr>
          <p:cNvSpPr>
            <a:spLocks noGrp="1"/>
          </p:cNvSpPr>
          <p:nvPr>
            <p:ph idx="1"/>
          </p:nvPr>
        </p:nvSpPr>
        <p:spPr>
          <a:xfrm>
            <a:off x="1149645" y="1462087"/>
            <a:ext cx="7886700" cy="4351338"/>
          </a:xfrm>
        </p:spPr>
        <p:txBody>
          <a:bodyPr>
            <a:normAutofit/>
          </a:bodyPr>
          <a:lstStyle/>
          <a:p>
            <a:r>
              <a:rPr lang="en-US" u="sng"/>
              <a:t>Benefits:</a:t>
            </a:r>
            <a:r>
              <a:rPr lang="en-US"/>
              <a:t>  Something that promotes or enhances well-being </a:t>
            </a:r>
          </a:p>
          <a:p>
            <a:r>
              <a:rPr lang="en-US" u="sng"/>
              <a:t>Costs</a:t>
            </a:r>
            <a:r>
              <a:rPr lang="en-US"/>
              <a:t>:  something to give up—usually amount paid or required in payment for a purchase. </a:t>
            </a:r>
          </a:p>
          <a:p>
            <a:r>
              <a:rPr lang="en-US"/>
              <a:t>To receive the most satisfaction from your decision, you should choose the alternative that gives you the most benefits and the least costs.  </a:t>
            </a:r>
          </a:p>
        </p:txBody>
      </p:sp>
      <p:sp>
        <p:nvSpPr>
          <p:cNvPr id="4" name="Footer Placeholder 3">
            <a:extLst>
              <a:ext uri="{FF2B5EF4-FFF2-40B4-BE49-F238E27FC236}">
                <a16:creationId xmlns:a16="http://schemas.microsoft.com/office/drawing/2014/main" id="{F0C44878-4083-4E74-A667-6E8CFCD149E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3314" name="Picture 2" descr="Old metal balance to weigh Free Photo">
            <a:extLst>
              <a:ext uri="{FF2B5EF4-FFF2-40B4-BE49-F238E27FC236}">
                <a16:creationId xmlns:a16="http://schemas.microsoft.com/office/drawing/2014/main" id="{402728D6-5F35-E142-B0FB-3FB278B1A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380" y="4492920"/>
            <a:ext cx="2109230" cy="180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9A4E-7B52-4B06-A1BC-9179E035559D}"/>
              </a:ext>
            </a:extLst>
          </p:cNvPr>
          <p:cNvSpPr>
            <a:spLocks noGrp="1"/>
          </p:cNvSpPr>
          <p:nvPr>
            <p:ph type="title"/>
          </p:nvPr>
        </p:nvSpPr>
        <p:spPr/>
        <p:txBody>
          <a:bodyPr/>
          <a:lstStyle/>
          <a:p>
            <a:r>
              <a:rPr lang="en-US"/>
              <a:t>Lesson 1</a:t>
            </a:r>
          </a:p>
        </p:txBody>
      </p:sp>
      <p:sp>
        <p:nvSpPr>
          <p:cNvPr id="3" name="Content Placeholder 2">
            <a:extLst>
              <a:ext uri="{FF2B5EF4-FFF2-40B4-BE49-F238E27FC236}">
                <a16:creationId xmlns:a16="http://schemas.microsoft.com/office/drawing/2014/main" id="{630FAA90-6A1D-4D01-BB39-417D18AB24C6}"/>
              </a:ext>
            </a:extLst>
          </p:cNvPr>
          <p:cNvSpPr>
            <a:spLocks noGrp="1"/>
          </p:cNvSpPr>
          <p:nvPr>
            <p:ph idx="1"/>
          </p:nvPr>
        </p:nvSpPr>
        <p:spPr/>
        <p:txBody>
          <a:bodyPr>
            <a:normAutofit/>
          </a:bodyPr>
          <a:lstStyle/>
          <a:p>
            <a:r>
              <a:rPr lang="en-US" sz="2400"/>
              <a:t>Please spend 5 minutes navigating the Nebraska Business Hall of Fame Page.  </a:t>
            </a:r>
          </a:p>
          <a:p>
            <a:pPr lvl="1"/>
            <a:r>
              <a:rPr lang="en-US" sz="2000"/>
              <a:t>While you are exploring, please write down 4-5 names that you recognize and what you recognize the name from.  </a:t>
            </a:r>
          </a:p>
          <a:p>
            <a:pPr lvl="1"/>
            <a:r>
              <a:rPr lang="en-US" sz="2000">
                <a:hlinkClick r:id="rId2"/>
              </a:rPr>
              <a:t>https://business.unl.edu/outreach/awards/nebraska-business-hall-of-fame/</a:t>
            </a:r>
            <a:endParaRPr lang="en-US" sz="2000"/>
          </a:p>
          <a:p>
            <a:r>
              <a:rPr lang="en-US" sz="2400"/>
              <a:t>Pick 1 unique person from the list and prepare a 1 minute speech about this person.  </a:t>
            </a:r>
          </a:p>
          <a:p>
            <a:pPr lvl="1"/>
            <a:r>
              <a:rPr lang="en-US" sz="2000"/>
              <a:t>Focus on what makes them unique </a:t>
            </a:r>
          </a:p>
          <a:p>
            <a:pPr marL="457200" lvl="1" indent="0">
              <a:buNone/>
            </a:pPr>
            <a:r>
              <a:rPr lang="en-US" sz="2000"/>
              <a:t>and special.  </a:t>
            </a:r>
          </a:p>
        </p:txBody>
      </p:sp>
      <p:pic>
        <p:nvPicPr>
          <p:cNvPr id="5" name="Picture 4" descr="Qr code&#10;&#10;Description automatically generated">
            <a:extLst>
              <a:ext uri="{FF2B5EF4-FFF2-40B4-BE49-F238E27FC236}">
                <a16:creationId xmlns:a16="http://schemas.microsoft.com/office/drawing/2014/main" id="{2A547C31-84B1-491F-87DA-8B390D727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990" y="4391378"/>
            <a:ext cx="2082800" cy="2082800"/>
          </a:xfrm>
          <a:prstGeom prst="rect">
            <a:avLst/>
          </a:prstGeom>
        </p:spPr>
      </p:pic>
      <p:sp>
        <p:nvSpPr>
          <p:cNvPr id="4" name="Footer Placeholder 3">
            <a:extLst>
              <a:ext uri="{FF2B5EF4-FFF2-40B4-BE49-F238E27FC236}">
                <a16:creationId xmlns:a16="http://schemas.microsoft.com/office/drawing/2014/main" id="{5292A42F-2203-4CC0-AF4B-4162E3BA582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822326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5239-2F64-2C4B-85DE-E04869E4C566}"/>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76071855-AE21-1946-A2B2-C21318FD9761}"/>
              </a:ext>
            </a:extLst>
          </p:cNvPr>
          <p:cNvSpPr>
            <a:spLocks noGrp="1"/>
          </p:cNvSpPr>
          <p:nvPr>
            <p:ph idx="1"/>
          </p:nvPr>
        </p:nvSpPr>
        <p:spPr/>
        <p:txBody>
          <a:bodyPr/>
          <a:lstStyle/>
          <a:p>
            <a:r>
              <a:rPr lang="en-US"/>
              <a:t>Please work on activity 3-1:  What is the Best Choice?  </a:t>
            </a:r>
          </a:p>
        </p:txBody>
      </p:sp>
      <p:sp>
        <p:nvSpPr>
          <p:cNvPr id="4" name="Footer Placeholder 3">
            <a:extLst>
              <a:ext uri="{FF2B5EF4-FFF2-40B4-BE49-F238E27FC236}">
                <a16:creationId xmlns:a16="http://schemas.microsoft.com/office/drawing/2014/main" id="{6708425C-1FEC-4D66-A744-5FB4544E541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5362" name="Picture 2" descr="Happines cheerful perforated paper smiley face Free Photo">
            <a:extLst>
              <a:ext uri="{FF2B5EF4-FFF2-40B4-BE49-F238E27FC236}">
                <a16:creationId xmlns:a16="http://schemas.microsoft.com/office/drawing/2014/main" id="{9CE74DCB-EB5C-C344-B29E-1D82E158D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659" y="2615214"/>
            <a:ext cx="5208671" cy="346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846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18CE-5F6C-C149-A530-BD0BD8501547}"/>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D9FDFEB6-9913-8743-9A8B-85803D7B7E45}"/>
              </a:ext>
            </a:extLst>
          </p:cNvPr>
          <p:cNvSpPr>
            <a:spLocks noGrp="1"/>
          </p:cNvSpPr>
          <p:nvPr>
            <p:ph idx="1"/>
          </p:nvPr>
        </p:nvSpPr>
        <p:spPr/>
        <p:txBody>
          <a:bodyPr/>
          <a:lstStyle/>
          <a:p>
            <a:r>
              <a:rPr lang="en-US"/>
              <a:t>Activity 3-1 Key</a:t>
            </a:r>
          </a:p>
          <a:p>
            <a:pPr lvl="1"/>
            <a:endParaRPr lang="en-US"/>
          </a:p>
        </p:txBody>
      </p:sp>
      <p:sp>
        <p:nvSpPr>
          <p:cNvPr id="4" name="Footer Placeholder 3">
            <a:extLst>
              <a:ext uri="{FF2B5EF4-FFF2-40B4-BE49-F238E27FC236}">
                <a16:creationId xmlns:a16="http://schemas.microsoft.com/office/drawing/2014/main" id="{BC3E42E7-FCD2-1740-BDB9-460024B82E8A}"/>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5" name="Table 4">
            <a:extLst>
              <a:ext uri="{FF2B5EF4-FFF2-40B4-BE49-F238E27FC236}">
                <a16:creationId xmlns:a16="http://schemas.microsoft.com/office/drawing/2014/main" id="{048DA550-5495-7840-B0FD-001912FFEA62}"/>
              </a:ext>
            </a:extLst>
          </p:cNvPr>
          <p:cNvGraphicFramePr>
            <a:graphicFrameLocks noGrp="1"/>
          </p:cNvGraphicFramePr>
          <p:nvPr>
            <p:extLst>
              <p:ext uri="{D42A27DB-BD31-4B8C-83A1-F6EECF244321}">
                <p14:modId xmlns:p14="http://schemas.microsoft.com/office/powerpoint/2010/main" val="2053085799"/>
              </p:ext>
            </p:extLst>
          </p:nvPr>
        </p:nvGraphicFramePr>
        <p:xfrm>
          <a:off x="2237082" y="2446337"/>
          <a:ext cx="5711825" cy="692150"/>
        </p:xfrm>
        <a:graphic>
          <a:graphicData uri="http://schemas.openxmlformats.org/drawingml/2006/table">
            <a:tbl>
              <a:tblPr>
                <a:tableStyleId>{C4B1156A-380E-4F78-BDF5-A606A8083BF9}</a:tableStyleId>
              </a:tblPr>
              <a:tblGrid>
                <a:gridCol w="911225">
                  <a:extLst>
                    <a:ext uri="{9D8B030D-6E8A-4147-A177-3AD203B41FA5}">
                      <a16:colId xmlns:a16="http://schemas.microsoft.com/office/drawing/2014/main" val="4228103348"/>
                    </a:ext>
                  </a:extLst>
                </a:gridCol>
                <a:gridCol w="811530">
                  <a:extLst>
                    <a:ext uri="{9D8B030D-6E8A-4147-A177-3AD203B41FA5}">
                      <a16:colId xmlns:a16="http://schemas.microsoft.com/office/drawing/2014/main" val="3846411319"/>
                    </a:ext>
                  </a:extLst>
                </a:gridCol>
                <a:gridCol w="811530">
                  <a:extLst>
                    <a:ext uri="{9D8B030D-6E8A-4147-A177-3AD203B41FA5}">
                      <a16:colId xmlns:a16="http://schemas.microsoft.com/office/drawing/2014/main" val="2497510075"/>
                    </a:ext>
                  </a:extLst>
                </a:gridCol>
                <a:gridCol w="811530">
                  <a:extLst>
                    <a:ext uri="{9D8B030D-6E8A-4147-A177-3AD203B41FA5}">
                      <a16:colId xmlns:a16="http://schemas.microsoft.com/office/drawing/2014/main" val="1209250368"/>
                    </a:ext>
                  </a:extLst>
                </a:gridCol>
                <a:gridCol w="811530">
                  <a:extLst>
                    <a:ext uri="{9D8B030D-6E8A-4147-A177-3AD203B41FA5}">
                      <a16:colId xmlns:a16="http://schemas.microsoft.com/office/drawing/2014/main" val="2756859725"/>
                    </a:ext>
                  </a:extLst>
                </a:gridCol>
                <a:gridCol w="811530">
                  <a:extLst>
                    <a:ext uri="{9D8B030D-6E8A-4147-A177-3AD203B41FA5}">
                      <a16:colId xmlns:a16="http://schemas.microsoft.com/office/drawing/2014/main" val="864038829"/>
                    </a:ext>
                  </a:extLst>
                </a:gridCol>
                <a:gridCol w="742950">
                  <a:extLst>
                    <a:ext uri="{9D8B030D-6E8A-4147-A177-3AD203B41FA5}">
                      <a16:colId xmlns:a16="http://schemas.microsoft.com/office/drawing/2014/main" val="2885474552"/>
                    </a:ext>
                  </a:extLst>
                </a:gridCol>
              </a:tblGrid>
              <a:tr h="0">
                <a:tc>
                  <a:txBody>
                    <a:bodyPr/>
                    <a:lstStyle/>
                    <a:p>
                      <a:pPr marL="0" marR="0">
                        <a:lnSpc>
                          <a:spcPct val="107000"/>
                        </a:lnSpc>
                        <a:spcBef>
                          <a:spcPts val="0"/>
                        </a:spcBef>
                        <a:spcAft>
                          <a:spcPts val="0"/>
                        </a:spcAft>
                      </a:pPr>
                      <a:r>
                        <a:rPr lang="en-US" sz="1100">
                          <a:effectLst/>
                          <a:latin typeface="Franklin Gothic Book" panose="020B0503020102020204" pitchFamily="34" charset="0"/>
                        </a:rPr>
                        <a:t> </a:t>
                      </a:r>
                    </a:p>
                    <a:p>
                      <a:pPr marL="0" marR="0">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A</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B</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C</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D</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E</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Total Utility</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79748"/>
                  </a:ext>
                </a:extLst>
              </a:tr>
              <a:tr h="0">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Utility Score</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5</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4</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28662"/>
                  </a:ext>
                </a:extLst>
              </a:tr>
            </a:tbl>
          </a:graphicData>
        </a:graphic>
      </p:graphicFrame>
      <p:graphicFrame>
        <p:nvGraphicFramePr>
          <p:cNvPr id="6" name="Table 5">
            <a:extLst>
              <a:ext uri="{FF2B5EF4-FFF2-40B4-BE49-F238E27FC236}">
                <a16:creationId xmlns:a16="http://schemas.microsoft.com/office/drawing/2014/main" id="{DB2C7A5B-8BAE-2741-A647-68D8324EEDD9}"/>
              </a:ext>
            </a:extLst>
          </p:cNvPr>
          <p:cNvGraphicFramePr>
            <a:graphicFrameLocks noGrp="1"/>
          </p:cNvGraphicFramePr>
          <p:nvPr>
            <p:extLst>
              <p:ext uri="{D42A27DB-BD31-4B8C-83A1-F6EECF244321}">
                <p14:modId xmlns:p14="http://schemas.microsoft.com/office/powerpoint/2010/main" val="2127539220"/>
              </p:ext>
            </p:extLst>
          </p:nvPr>
        </p:nvGraphicFramePr>
        <p:xfrm>
          <a:off x="2237081" y="3710116"/>
          <a:ext cx="5711825" cy="846139"/>
        </p:xfrm>
        <a:graphic>
          <a:graphicData uri="http://schemas.openxmlformats.org/drawingml/2006/table">
            <a:tbl>
              <a:tblPr>
                <a:tableStyleId>{C4B1156A-380E-4F78-BDF5-A606A8083BF9}</a:tableStyleId>
              </a:tblPr>
              <a:tblGrid>
                <a:gridCol w="911225">
                  <a:extLst>
                    <a:ext uri="{9D8B030D-6E8A-4147-A177-3AD203B41FA5}">
                      <a16:colId xmlns:a16="http://schemas.microsoft.com/office/drawing/2014/main" val="1905140762"/>
                    </a:ext>
                  </a:extLst>
                </a:gridCol>
                <a:gridCol w="811530">
                  <a:extLst>
                    <a:ext uri="{9D8B030D-6E8A-4147-A177-3AD203B41FA5}">
                      <a16:colId xmlns:a16="http://schemas.microsoft.com/office/drawing/2014/main" val="4113004278"/>
                    </a:ext>
                  </a:extLst>
                </a:gridCol>
                <a:gridCol w="811530">
                  <a:extLst>
                    <a:ext uri="{9D8B030D-6E8A-4147-A177-3AD203B41FA5}">
                      <a16:colId xmlns:a16="http://schemas.microsoft.com/office/drawing/2014/main" val="128939621"/>
                    </a:ext>
                  </a:extLst>
                </a:gridCol>
                <a:gridCol w="811530">
                  <a:extLst>
                    <a:ext uri="{9D8B030D-6E8A-4147-A177-3AD203B41FA5}">
                      <a16:colId xmlns:a16="http://schemas.microsoft.com/office/drawing/2014/main" val="44387759"/>
                    </a:ext>
                  </a:extLst>
                </a:gridCol>
                <a:gridCol w="811530">
                  <a:extLst>
                    <a:ext uri="{9D8B030D-6E8A-4147-A177-3AD203B41FA5}">
                      <a16:colId xmlns:a16="http://schemas.microsoft.com/office/drawing/2014/main" val="3777468589"/>
                    </a:ext>
                  </a:extLst>
                </a:gridCol>
                <a:gridCol w="811530">
                  <a:extLst>
                    <a:ext uri="{9D8B030D-6E8A-4147-A177-3AD203B41FA5}">
                      <a16:colId xmlns:a16="http://schemas.microsoft.com/office/drawing/2014/main" val="1430345604"/>
                    </a:ext>
                  </a:extLst>
                </a:gridCol>
                <a:gridCol w="742950">
                  <a:extLst>
                    <a:ext uri="{9D8B030D-6E8A-4147-A177-3AD203B41FA5}">
                      <a16:colId xmlns:a16="http://schemas.microsoft.com/office/drawing/2014/main" val="1451045505"/>
                    </a:ext>
                  </a:extLst>
                </a:gridCol>
              </a:tblGrid>
              <a:tr h="0">
                <a:tc>
                  <a:txBody>
                    <a:bodyPr/>
                    <a:lstStyle/>
                    <a:p>
                      <a:pPr marL="0" marR="0">
                        <a:lnSpc>
                          <a:spcPct val="107000"/>
                        </a:lnSpc>
                        <a:spcBef>
                          <a:spcPts val="0"/>
                        </a:spcBef>
                        <a:spcAft>
                          <a:spcPts val="0"/>
                        </a:spcAft>
                      </a:pPr>
                      <a:r>
                        <a:rPr lang="en-US" sz="1100">
                          <a:effectLst/>
                          <a:latin typeface="Franklin Gothic Book" panose="020B0503020102020204" pitchFamily="34" charset="0"/>
                        </a:rPr>
                        <a:t> </a:t>
                      </a:r>
                    </a:p>
                    <a:p>
                      <a:pPr marL="0" marR="0">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A</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B</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C</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D</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E</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Total Utility</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284162"/>
                  </a:ext>
                </a:extLst>
              </a:tr>
              <a:tr h="0">
                <a:tc>
                  <a:txBody>
                    <a:bodyPr/>
                    <a:lstStyle/>
                    <a:p>
                      <a:pPr marL="0" marR="0">
                        <a:lnSpc>
                          <a:spcPct val="107000"/>
                        </a:lnSpc>
                        <a:spcBef>
                          <a:spcPts val="0"/>
                        </a:spcBef>
                        <a:spcAft>
                          <a:spcPts val="0"/>
                        </a:spcAft>
                      </a:pPr>
                      <a:r>
                        <a:rPr lang="en-US" sz="1100">
                          <a:effectLst/>
                          <a:latin typeface="Franklin Gothic Book" panose="020B0503020102020204" pitchFamily="34" charset="0"/>
                        </a:rPr>
                        <a:t>Alternative 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5222654"/>
                  </a:ext>
                </a:extLst>
              </a:tr>
              <a:tr h="57150">
                <a:tc>
                  <a:txBody>
                    <a:bodyPr/>
                    <a:lstStyle/>
                    <a:p>
                      <a:pPr marL="0" marR="0">
                        <a:lnSpc>
                          <a:spcPct val="107000"/>
                        </a:lnSpc>
                        <a:spcBef>
                          <a:spcPts val="0"/>
                        </a:spcBef>
                        <a:spcAft>
                          <a:spcPts val="0"/>
                        </a:spcAft>
                      </a:pPr>
                      <a:r>
                        <a:rPr lang="en-US" sz="1100">
                          <a:effectLst/>
                          <a:latin typeface="Franklin Gothic Book" panose="020B0503020102020204" pitchFamily="34" charset="0"/>
                        </a:rPr>
                        <a:t>Alternative 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6269135"/>
                  </a:ext>
                </a:extLst>
              </a:tr>
              <a:tr h="57150">
                <a:tc>
                  <a:txBody>
                    <a:bodyPr/>
                    <a:lstStyle/>
                    <a:p>
                      <a:pPr marL="0" marR="0">
                        <a:lnSpc>
                          <a:spcPct val="107000"/>
                        </a:lnSpc>
                        <a:spcBef>
                          <a:spcPts val="0"/>
                        </a:spcBef>
                        <a:spcAft>
                          <a:spcPts val="0"/>
                        </a:spcAft>
                      </a:pPr>
                      <a:r>
                        <a:rPr lang="en-US" sz="1100">
                          <a:effectLst/>
                          <a:latin typeface="Franklin Gothic Book" panose="020B0503020102020204" pitchFamily="34" charset="0"/>
                        </a:rPr>
                        <a:t>Alternative 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816596"/>
                  </a:ext>
                </a:extLst>
              </a:tr>
            </a:tbl>
          </a:graphicData>
        </a:graphic>
      </p:graphicFrame>
      <p:cxnSp>
        <p:nvCxnSpPr>
          <p:cNvPr id="7" name="Straight Arrow Connector 6">
            <a:extLst>
              <a:ext uri="{FF2B5EF4-FFF2-40B4-BE49-F238E27FC236}">
                <a16:creationId xmlns:a16="http://schemas.microsoft.com/office/drawing/2014/main" id="{DA75014B-027D-9D42-8789-7056DEC68D99}"/>
              </a:ext>
            </a:extLst>
          </p:cNvPr>
          <p:cNvCxnSpPr/>
          <p:nvPr/>
        </p:nvCxnSpPr>
        <p:spPr>
          <a:xfrm flipH="1">
            <a:off x="2949274" y="3008252"/>
            <a:ext cx="363538" cy="222408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03838E14-4444-F047-A652-48A76F82DA24}"/>
              </a:ext>
            </a:extLst>
          </p:cNvPr>
          <p:cNvCxnSpPr/>
          <p:nvPr/>
        </p:nvCxnSpPr>
        <p:spPr>
          <a:xfrm flipH="1">
            <a:off x="3312812" y="4090927"/>
            <a:ext cx="115887" cy="114141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 name="Rectangle 8">
            <a:extLst>
              <a:ext uri="{FF2B5EF4-FFF2-40B4-BE49-F238E27FC236}">
                <a16:creationId xmlns:a16="http://schemas.microsoft.com/office/drawing/2014/main" id="{67F06D4F-45A9-6148-BD9C-0F50DEF02418}"/>
              </a:ext>
            </a:extLst>
          </p:cNvPr>
          <p:cNvSpPr/>
          <p:nvPr/>
        </p:nvSpPr>
        <p:spPr>
          <a:xfrm>
            <a:off x="1423269" y="5182888"/>
            <a:ext cx="7339447" cy="1173463"/>
          </a:xfrm>
          <a:prstGeom prst="rect">
            <a:avLst/>
          </a:prstGeom>
        </p:spPr>
        <p:txBody>
          <a:bodyPr wrap="square">
            <a:spAutoFit/>
          </a:bodyPr>
          <a:lstStyle/>
          <a:p>
            <a:pPr>
              <a:lnSpc>
                <a:spcPct val="107000"/>
              </a:lnSpc>
              <a:spcAft>
                <a:spcPts val="800"/>
              </a:spcAft>
            </a:pPr>
            <a:r>
              <a:rPr lang="en-US">
                <a:solidFill>
                  <a:schemeClr val="accent5"/>
                </a:solidFill>
                <a:latin typeface="Franklin Gothic Book" panose="020B0503020102020204" pitchFamily="34" charset="0"/>
                <a:ea typeface="Calibri" panose="020F0502020204030204" pitchFamily="34" charset="0"/>
                <a:cs typeface="Calibri" panose="020F0502020204030204" pitchFamily="34" charset="0"/>
              </a:rPr>
              <a:t>Alternative 1: (3 x 1) + (5 x 3) + (1 x 3) + (4 x 2) + (2 x 2) = 33</a:t>
            </a:r>
            <a:endParaRPr lang="en-US">
              <a:solidFill>
                <a:schemeClr val="accent5"/>
              </a:solidFill>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solidFill>
                  <a:schemeClr val="accent5"/>
                </a:solidFill>
                <a:latin typeface="Franklin Gothic Book" panose="020B0503020102020204" pitchFamily="34" charset="0"/>
                <a:ea typeface="Calibri" panose="020F0502020204030204" pitchFamily="34" charset="0"/>
                <a:cs typeface="Calibri" panose="020F0502020204030204" pitchFamily="34" charset="0"/>
              </a:rPr>
              <a:t>Alternative 2: (3 x 3) + (5 x 2) + (1 x 1) + (4 x 1) + (2 x 1) = 26</a:t>
            </a:r>
            <a:endParaRPr lang="en-US">
              <a:solidFill>
                <a:schemeClr val="accent5"/>
              </a:solidFill>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solidFill>
                  <a:schemeClr val="accent5"/>
                </a:solidFill>
                <a:latin typeface="Franklin Gothic Book" panose="020B0503020102020204" pitchFamily="34" charset="0"/>
                <a:ea typeface="Calibri" panose="020F0502020204030204" pitchFamily="34" charset="0"/>
                <a:cs typeface="Calibri" panose="020F0502020204030204" pitchFamily="34" charset="0"/>
              </a:rPr>
              <a:t>Alternative 3: (3 x 2) + (5 x 1) + (1 x 2) + (4 x 3) + (2 x 3) = 31</a:t>
            </a:r>
            <a:endParaRPr lang="en-US">
              <a:solidFill>
                <a:schemeClr val="accent5"/>
              </a:solidFill>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16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6634-E0A9-1B4F-91DC-54B379056299}"/>
              </a:ext>
            </a:extLst>
          </p:cNvPr>
          <p:cNvSpPr>
            <a:spLocks noGrp="1"/>
          </p:cNvSpPr>
          <p:nvPr>
            <p:ph type="title"/>
          </p:nvPr>
        </p:nvSpPr>
        <p:spPr/>
        <p:txBody>
          <a:bodyPr/>
          <a:lstStyle/>
          <a:p>
            <a:r>
              <a:rPr lang="en-US"/>
              <a:t>Lesson 3</a:t>
            </a:r>
          </a:p>
        </p:txBody>
      </p:sp>
      <p:sp>
        <p:nvSpPr>
          <p:cNvPr id="4" name="Footer Placeholder 3">
            <a:extLst>
              <a:ext uri="{FF2B5EF4-FFF2-40B4-BE49-F238E27FC236}">
                <a16:creationId xmlns:a16="http://schemas.microsoft.com/office/drawing/2014/main" id="{47B78D6A-954E-EB4F-AE78-B50E239E67A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5" name="Table 4">
            <a:extLst>
              <a:ext uri="{FF2B5EF4-FFF2-40B4-BE49-F238E27FC236}">
                <a16:creationId xmlns:a16="http://schemas.microsoft.com/office/drawing/2014/main" id="{BDF3A487-6220-3843-BDBE-81423B4A490F}"/>
              </a:ext>
            </a:extLst>
          </p:cNvPr>
          <p:cNvGraphicFramePr>
            <a:graphicFrameLocks noGrp="1"/>
          </p:cNvGraphicFramePr>
          <p:nvPr>
            <p:extLst>
              <p:ext uri="{D42A27DB-BD31-4B8C-83A1-F6EECF244321}">
                <p14:modId xmlns:p14="http://schemas.microsoft.com/office/powerpoint/2010/main" val="946227723"/>
              </p:ext>
            </p:extLst>
          </p:nvPr>
        </p:nvGraphicFramePr>
        <p:xfrm>
          <a:off x="1322173" y="2195513"/>
          <a:ext cx="7714171" cy="3465024"/>
        </p:xfrm>
        <a:graphic>
          <a:graphicData uri="http://schemas.openxmlformats.org/drawingml/2006/table">
            <a:tbl>
              <a:tblPr>
                <a:tableStyleId>{16D9F66E-5EB9-4882-86FB-DCBF35E3C3E4}</a:tableStyleId>
              </a:tblPr>
              <a:tblGrid>
                <a:gridCol w="1230666">
                  <a:extLst>
                    <a:ext uri="{9D8B030D-6E8A-4147-A177-3AD203B41FA5}">
                      <a16:colId xmlns:a16="http://schemas.microsoft.com/office/drawing/2014/main" val="83792983"/>
                    </a:ext>
                  </a:extLst>
                </a:gridCol>
                <a:gridCol w="1096021">
                  <a:extLst>
                    <a:ext uri="{9D8B030D-6E8A-4147-A177-3AD203B41FA5}">
                      <a16:colId xmlns:a16="http://schemas.microsoft.com/office/drawing/2014/main" val="2238627382"/>
                    </a:ext>
                  </a:extLst>
                </a:gridCol>
                <a:gridCol w="1096021">
                  <a:extLst>
                    <a:ext uri="{9D8B030D-6E8A-4147-A177-3AD203B41FA5}">
                      <a16:colId xmlns:a16="http://schemas.microsoft.com/office/drawing/2014/main" val="1390113926"/>
                    </a:ext>
                  </a:extLst>
                </a:gridCol>
                <a:gridCol w="1096021">
                  <a:extLst>
                    <a:ext uri="{9D8B030D-6E8A-4147-A177-3AD203B41FA5}">
                      <a16:colId xmlns:a16="http://schemas.microsoft.com/office/drawing/2014/main" val="1898664285"/>
                    </a:ext>
                  </a:extLst>
                </a:gridCol>
                <a:gridCol w="1096021">
                  <a:extLst>
                    <a:ext uri="{9D8B030D-6E8A-4147-A177-3AD203B41FA5}">
                      <a16:colId xmlns:a16="http://schemas.microsoft.com/office/drawing/2014/main" val="4158634615"/>
                    </a:ext>
                  </a:extLst>
                </a:gridCol>
                <a:gridCol w="1096021">
                  <a:extLst>
                    <a:ext uri="{9D8B030D-6E8A-4147-A177-3AD203B41FA5}">
                      <a16:colId xmlns:a16="http://schemas.microsoft.com/office/drawing/2014/main" val="1455804507"/>
                    </a:ext>
                  </a:extLst>
                </a:gridCol>
                <a:gridCol w="1003400">
                  <a:extLst>
                    <a:ext uri="{9D8B030D-6E8A-4147-A177-3AD203B41FA5}">
                      <a16:colId xmlns:a16="http://schemas.microsoft.com/office/drawing/2014/main" val="1271902519"/>
                    </a:ext>
                  </a:extLst>
                </a:gridCol>
              </a:tblGrid>
              <a:tr h="579177">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A</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B</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E</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Total Utility</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2464159"/>
                  </a:ext>
                </a:extLst>
              </a:tr>
              <a:tr h="691023">
                <a:tc>
                  <a:txBody>
                    <a:bodyPr/>
                    <a:lstStyle/>
                    <a:p>
                      <a:pPr marL="0" marR="0">
                        <a:lnSpc>
                          <a:spcPct val="107000"/>
                        </a:lnSpc>
                        <a:spcBef>
                          <a:spcPts val="0"/>
                        </a:spcBef>
                        <a:spcAft>
                          <a:spcPts val="0"/>
                        </a:spcAft>
                      </a:pPr>
                      <a:r>
                        <a:rPr lang="en-US" sz="1800">
                          <a:effectLst/>
                        </a:rPr>
                        <a:t>Criteria Utility Score</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4</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6330206"/>
                  </a:ext>
                </a:extLst>
              </a:tr>
              <a:tr h="875372">
                <a:tc>
                  <a:txBody>
                    <a:bodyPr/>
                    <a:lstStyle/>
                    <a:p>
                      <a:pPr marL="0" marR="0">
                        <a:lnSpc>
                          <a:spcPct val="107000"/>
                        </a:lnSpc>
                        <a:spcBef>
                          <a:spcPts val="0"/>
                        </a:spcBef>
                        <a:spcAft>
                          <a:spcPts val="0"/>
                        </a:spcAft>
                      </a:pPr>
                      <a:r>
                        <a:rPr lang="en-US" sz="1800">
                          <a:effectLst/>
                        </a:rPr>
                        <a:t>Alternative 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p>
                    <a:p>
                      <a:pPr marL="0" marR="0" algn="ctr">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___3__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p>
                    <a:p>
                      <a:pPr marL="0" marR="0" algn="ctr">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__15___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p>
                    <a:p>
                      <a:pPr marL="0" marR="0" algn="ctr">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___3__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br>
                        <a:rPr lang="en-US" sz="1800">
                          <a:effectLst/>
                        </a:rPr>
                      </a:br>
                      <a:endParaRPr lang="en-US" sz="1800">
                        <a:effectLst/>
                      </a:endParaRPr>
                    </a:p>
                    <a:p>
                      <a:pPr marL="0" marR="0" algn="ctr">
                        <a:lnSpc>
                          <a:spcPct val="107000"/>
                        </a:lnSpc>
                        <a:spcBef>
                          <a:spcPts val="0"/>
                        </a:spcBef>
                        <a:spcAft>
                          <a:spcPts val="0"/>
                        </a:spcAft>
                      </a:pPr>
                      <a:r>
                        <a:rPr lang="en-US" sz="1800">
                          <a:effectLst/>
                        </a:rPr>
                        <a:t>__8___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br>
                        <a:rPr lang="en-US" sz="1800">
                          <a:effectLst/>
                        </a:rPr>
                      </a:br>
                      <a:endParaRPr lang="en-US" sz="1800">
                        <a:effectLst/>
                      </a:endParaRPr>
                    </a:p>
                    <a:p>
                      <a:pPr marL="0" marR="0" algn="ctr">
                        <a:lnSpc>
                          <a:spcPct val="107000"/>
                        </a:lnSpc>
                        <a:spcBef>
                          <a:spcPts val="0"/>
                        </a:spcBef>
                        <a:spcAft>
                          <a:spcPts val="0"/>
                        </a:spcAft>
                      </a:pPr>
                      <a:r>
                        <a:rPr lang="en-US" sz="1800">
                          <a:effectLst/>
                        </a:rPr>
                        <a:t>__4___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117621"/>
                  </a:ext>
                </a:extLst>
              </a:tr>
              <a:tr h="455119">
                <a:tc>
                  <a:txBody>
                    <a:bodyPr/>
                    <a:lstStyle/>
                    <a:p>
                      <a:pPr marL="0" marR="0">
                        <a:lnSpc>
                          <a:spcPct val="107000"/>
                        </a:lnSpc>
                        <a:spcBef>
                          <a:spcPts val="0"/>
                        </a:spcBef>
                        <a:spcAft>
                          <a:spcPts val="0"/>
                        </a:spcAft>
                      </a:pPr>
                      <a:r>
                        <a:rPr lang="en-US" sz="1800">
                          <a:effectLst/>
                        </a:rPr>
                        <a:t>Alternative 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26</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5712372"/>
                  </a:ext>
                </a:extLst>
              </a:tr>
              <a:tr h="455119">
                <a:tc>
                  <a:txBody>
                    <a:bodyPr/>
                    <a:lstStyle/>
                    <a:p>
                      <a:pPr marL="0" marR="0">
                        <a:lnSpc>
                          <a:spcPct val="107000"/>
                        </a:lnSpc>
                        <a:spcBef>
                          <a:spcPts val="0"/>
                        </a:spcBef>
                        <a:spcAft>
                          <a:spcPts val="0"/>
                        </a:spcAft>
                      </a:pPr>
                      <a:r>
                        <a:rPr lang="en-US" sz="1800">
                          <a:effectLst/>
                        </a:rPr>
                        <a:t>Alternative 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689823"/>
                  </a:ext>
                </a:extLst>
              </a:tr>
            </a:tbl>
          </a:graphicData>
        </a:graphic>
      </p:graphicFrame>
    </p:spTree>
    <p:extLst>
      <p:ext uri="{BB962C8B-B14F-4D97-AF65-F5344CB8AC3E}">
        <p14:creationId xmlns:p14="http://schemas.microsoft.com/office/powerpoint/2010/main" val="1406555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1EB3-B7FD-D44F-8052-B0BEFF25A09E}"/>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7E572162-05B1-194E-9E51-4AF95B61D606}"/>
              </a:ext>
            </a:extLst>
          </p:cNvPr>
          <p:cNvSpPr>
            <a:spLocks noGrp="1"/>
          </p:cNvSpPr>
          <p:nvPr>
            <p:ph idx="1"/>
          </p:nvPr>
        </p:nvSpPr>
        <p:spPr/>
        <p:txBody>
          <a:bodyPr/>
          <a:lstStyle/>
          <a:p>
            <a:r>
              <a:rPr lang="en-US"/>
              <a:t>Please work on Activity 3-2 in groups of 2-3.  </a:t>
            </a:r>
          </a:p>
          <a:p>
            <a:r>
              <a:rPr lang="en-US"/>
              <a:t>Please do not complete the final question about opportunity costs.  </a:t>
            </a:r>
          </a:p>
          <a:p>
            <a:r>
              <a:rPr lang="en-US"/>
              <a:t>You have 10 minutes.  </a:t>
            </a:r>
          </a:p>
        </p:txBody>
      </p:sp>
      <p:sp>
        <p:nvSpPr>
          <p:cNvPr id="4" name="Footer Placeholder 3">
            <a:extLst>
              <a:ext uri="{FF2B5EF4-FFF2-40B4-BE49-F238E27FC236}">
                <a16:creationId xmlns:a16="http://schemas.microsoft.com/office/drawing/2014/main" id="{0BDE2653-C454-4DD1-AF60-F5FCA63D6553}"/>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7410" name="Picture 2" descr="Closeup of hand holding stopwatch Free Photo">
            <a:extLst>
              <a:ext uri="{FF2B5EF4-FFF2-40B4-BE49-F238E27FC236}">
                <a16:creationId xmlns:a16="http://schemas.microsoft.com/office/drawing/2014/main" id="{F8700DCE-7761-E04F-9410-9183130CC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077" y="3881426"/>
            <a:ext cx="3307835" cy="220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43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FF03-6830-3B4A-91FC-A27DB702DB8C}"/>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37989C82-E42A-4747-86D7-8423B4794C54}"/>
              </a:ext>
            </a:extLst>
          </p:cNvPr>
          <p:cNvSpPr>
            <a:spLocks noGrp="1"/>
          </p:cNvSpPr>
          <p:nvPr>
            <p:ph idx="1"/>
          </p:nvPr>
        </p:nvSpPr>
        <p:spPr/>
        <p:txBody>
          <a:bodyPr vert="horz" lIns="91440" tIns="45720" rIns="91440" bIns="45720" rtlCol="0" anchor="t">
            <a:normAutofit/>
          </a:bodyPr>
          <a:lstStyle/>
          <a:p>
            <a:r>
              <a:rPr lang="en-US"/>
              <a:t>What alternative should Indy Pendant select to receive the greatest satisfaction?  Sue </a:t>
            </a:r>
            <a:r>
              <a:rPr lang="en-US" err="1"/>
              <a:t>Curity</a:t>
            </a:r>
            <a:r>
              <a:rPr lang="en-US"/>
              <a:t>? </a:t>
            </a:r>
          </a:p>
          <a:p>
            <a:r>
              <a:rPr lang="en-US"/>
              <a:t>Both women used the same criteria to evaluate the same alternatives so why did they select different alternatives?  </a:t>
            </a:r>
          </a:p>
          <a:p>
            <a:pPr marL="0" indent="0">
              <a:buNone/>
            </a:pPr>
            <a:endParaRPr lang="en-US"/>
          </a:p>
        </p:txBody>
      </p:sp>
      <p:sp>
        <p:nvSpPr>
          <p:cNvPr id="4" name="Footer Placeholder 3">
            <a:extLst>
              <a:ext uri="{FF2B5EF4-FFF2-40B4-BE49-F238E27FC236}">
                <a16:creationId xmlns:a16="http://schemas.microsoft.com/office/drawing/2014/main" id="{C69CFC7A-8173-47B8-886B-36215357E4D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8434" name="Picture 2" descr="Smiley face made on white paper stick on wall with tape Free Photo">
            <a:extLst>
              <a:ext uri="{FF2B5EF4-FFF2-40B4-BE49-F238E27FC236}">
                <a16:creationId xmlns:a16="http://schemas.microsoft.com/office/drawing/2014/main" id="{D1C7BB91-CA0F-7C4F-B1E3-F3FDDCEAA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861" y="4167732"/>
            <a:ext cx="3184268" cy="212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54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7473-CD3C-7D46-ABBF-01299A18A72A}"/>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EE1F59D7-8011-3248-ABA8-097D47092FB6}"/>
              </a:ext>
            </a:extLst>
          </p:cNvPr>
          <p:cNvSpPr>
            <a:spLocks noGrp="1"/>
          </p:cNvSpPr>
          <p:nvPr>
            <p:ph idx="1"/>
          </p:nvPr>
        </p:nvSpPr>
        <p:spPr/>
        <p:txBody>
          <a:bodyPr>
            <a:normAutofit fontScale="92500" lnSpcReduction="10000"/>
          </a:bodyPr>
          <a:lstStyle/>
          <a:p>
            <a:r>
              <a:rPr lang="en-US"/>
              <a:t>Both women need to consider their own values when making decisions to gain the most satisfaction from their decision.  We always make trade-offs when we make decisions.  </a:t>
            </a:r>
          </a:p>
          <a:p>
            <a:r>
              <a:rPr lang="en-US" u="sng"/>
              <a:t>Opportunity Cost:</a:t>
            </a:r>
            <a:r>
              <a:rPr lang="en-US"/>
              <a:t>  The forgone benefit of the next best alterative when scarce resources are used for one purpose rather than another. </a:t>
            </a:r>
          </a:p>
          <a:p>
            <a:r>
              <a:rPr lang="en-US"/>
              <a:t>What is Indy’s opportunity cost? </a:t>
            </a:r>
          </a:p>
          <a:p>
            <a:r>
              <a:rPr lang="en-US"/>
              <a:t>What is Sue’s opportunity cost? </a:t>
            </a:r>
          </a:p>
          <a:p>
            <a:r>
              <a:rPr lang="en-US"/>
              <a:t>You now have 3-5 minutes to finish the last question on Activity 3-2.  </a:t>
            </a:r>
          </a:p>
        </p:txBody>
      </p:sp>
      <p:sp>
        <p:nvSpPr>
          <p:cNvPr id="4" name="Footer Placeholder 3">
            <a:extLst>
              <a:ext uri="{FF2B5EF4-FFF2-40B4-BE49-F238E27FC236}">
                <a16:creationId xmlns:a16="http://schemas.microsoft.com/office/drawing/2014/main" id="{8A8D40B0-C0D8-4E1C-A5C5-86C4E0787C0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581960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7216-A6D5-8E41-8094-7F6068CC40FA}"/>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D9FB95F9-0C00-CC42-ABDD-CB52227BF160}"/>
              </a:ext>
            </a:extLst>
          </p:cNvPr>
          <p:cNvSpPr>
            <a:spLocks noGrp="1"/>
          </p:cNvSpPr>
          <p:nvPr>
            <p:ph idx="1"/>
          </p:nvPr>
        </p:nvSpPr>
        <p:spPr/>
        <p:txBody>
          <a:bodyPr/>
          <a:lstStyle/>
          <a:p>
            <a:r>
              <a:rPr lang="en-US"/>
              <a:t>Please complete Activity 3-3:  What would YOU choose?</a:t>
            </a:r>
          </a:p>
          <a:p>
            <a:r>
              <a:rPr lang="en-US"/>
              <a:t>Once you complete Activity 3-3 we will be discussing.</a:t>
            </a:r>
          </a:p>
          <a:p>
            <a:pPr marL="0" indent="0">
              <a:buNone/>
            </a:pPr>
            <a:endParaRPr lang="en-US"/>
          </a:p>
        </p:txBody>
      </p:sp>
      <p:sp>
        <p:nvSpPr>
          <p:cNvPr id="4" name="Footer Placeholder 3">
            <a:extLst>
              <a:ext uri="{FF2B5EF4-FFF2-40B4-BE49-F238E27FC236}">
                <a16:creationId xmlns:a16="http://schemas.microsoft.com/office/drawing/2014/main" id="{0A2B9D5A-794B-4111-BD74-C841748672A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9458" name="Picture 2" descr="Wood labels with sky Free Photo">
            <a:extLst>
              <a:ext uri="{FF2B5EF4-FFF2-40B4-BE49-F238E27FC236}">
                <a16:creationId xmlns:a16="http://schemas.microsoft.com/office/drawing/2014/main" id="{EB5418D3-97E8-3047-B969-563E2C38C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060" y="3909219"/>
            <a:ext cx="2685879" cy="222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78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F0E9-FC34-B94B-A597-98A262A05BEC}"/>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26DE92D8-A2D5-9B48-A879-EBF02DDDD8CA}"/>
              </a:ext>
            </a:extLst>
          </p:cNvPr>
          <p:cNvSpPr>
            <a:spLocks noGrp="1"/>
          </p:cNvSpPr>
          <p:nvPr>
            <p:ph idx="1"/>
          </p:nvPr>
        </p:nvSpPr>
        <p:spPr/>
        <p:txBody>
          <a:bodyPr/>
          <a:lstStyle/>
          <a:p>
            <a:r>
              <a:rPr lang="en-US"/>
              <a:t>Entrepreneurs must</a:t>
            </a:r>
          </a:p>
          <a:p>
            <a:pPr lvl="1"/>
            <a:r>
              <a:rPr lang="en-US"/>
              <a:t>Analyze the costs and benefits of going into business.</a:t>
            </a:r>
          </a:p>
          <a:p>
            <a:pPr lvl="1"/>
            <a:r>
              <a:rPr lang="en-US"/>
              <a:t>Make trade-offs that will result in the greatest satisfaction from the decision they make. </a:t>
            </a:r>
          </a:p>
          <a:p>
            <a:pPr lvl="1"/>
            <a:r>
              <a:rPr lang="en-US"/>
              <a:t>Give something up for the alternative they choose and that is the opportunity cost of making their decision.  </a:t>
            </a:r>
          </a:p>
        </p:txBody>
      </p:sp>
      <p:sp>
        <p:nvSpPr>
          <p:cNvPr id="4" name="Footer Placeholder 3">
            <a:extLst>
              <a:ext uri="{FF2B5EF4-FFF2-40B4-BE49-F238E27FC236}">
                <a16:creationId xmlns:a16="http://schemas.microsoft.com/office/drawing/2014/main" id="{D479DF89-BD8A-4A53-945E-39743C573A5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18636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F9097-AE74-5048-A7FC-10C3675BC55E}"/>
              </a:ext>
            </a:extLst>
          </p:cNvPr>
          <p:cNvSpPr>
            <a:spLocks noGrp="1"/>
          </p:cNvSpPr>
          <p:nvPr>
            <p:ph type="title"/>
          </p:nvPr>
        </p:nvSpPr>
        <p:spPr/>
        <p:txBody>
          <a:bodyPr/>
          <a:lstStyle/>
          <a:p>
            <a:r>
              <a:rPr lang="en-US"/>
              <a:t>Lesson 4</a:t>
            </a:r>
          </a:p>
        </p:txBody>
      </p:sp>
      <p:sp>
        <p:nvSpPr>
          <p:cNvPr id="5" name="Text Placeholder 4">
            <a:extLst>
              <a:ext uri="{FF2B5EF4-FFF2-40B4-BE49-F238E27FC236}">
                <a16:creationId xmlns:a16="http://schemas.microsoft.com/office/drawing/2014/main" id="{BDA3CF84-DEF7-F34D-8A4F-89B1652BFD6F}"/>
              </a:ext>
            </a:extLst>
          </p:cNvPr>
          <p:cNvSpPr>
            <a:spLocks noGrp="1"/>
          </p:cNvSpPr>
          <p:nvPr>
            <p:ph type="body" idx="1"/>
          </p:nvPr>
        </p:nvSpPr>
        <p:spPr/>
        <p:txBody>
          <a:bodyPr/>
          <a:lstStyle/>
          <a:p>
            <a:r>
              <a:rPr lang="en-US"/>
              <a:t>Entrepreneurship opportunities in my community</a:t>
            </a:r>
          </a:p>
        </p:txBody>
      </p:sp>
      <p:sp>
        <p:nvSpPr>
          <p:cNvPr id="2" name="Footer Placeholder 1">
            <a:extLst>
              <a:ext uri="{FF2B5EF4-FFF2-40B4-BE49-F238E27FC236}">
                <a16:creationId xmlns:a16="http://schemas.microsoft.com/office/drawing/2014/main" id="{F7AEA0A5-1A07-434D-B015-0093C00B580E}"/>
              </a:ext>
            </a:extLst>
          </p:cNvPr>
          <p:cNvSpPr>
            <a:spLocks noGrp="1"/>
          </p:cNvSpPr>
          <p:nvPr>
            <p:ph type="ftr" sz="quarter" idx="11"/>
          </p:nvPr>
        </p:nvSpPr>
        <p:spPr>
          <a:xfrm>
            <a:off x="628650" y="5279409"/>
            <a:ext cx="7886700" cy="365125"/>
          </a:xfrm>
        </p:spPr>
        <p:txBody>
          <a:bodyPr/>
          <a:lstStyle/>
          <a:p>
            <a:r>
              <a:rPr lang="en-US"/>
              <a:t>Entrepreneurship in your Community: Creating Your Own Career © 2021 Nebraska Council on Economic Education </a:t>
            </a:r>
          </a:p>
        </p:txBody>
      </p:sp>
      <p:pic>
        <p:nvPicPr>
          <p:cNvPr id="20484" name="Picture 4" descr="Residential house Free Photo">
            <a:extLst>
              <a:ext uri="{FF2B5EF4-FFF2-40B4-BE49-F238E27FC236}">
                <a16:creationId xmlns:a16="http://schemas.microsoft.com/office/drawing/2014/main" id="{DE2B6F95-16B8-3343-B122-D216316DB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515" y="1454461"/>
            <a:ext cx="3097770" cy="206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43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4F42-3718-4941-BCB2-0C9607F70206}"/>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EE9E72C9-273B-E24C-9B62-999B03C648DC}"/>
              </a:ext>
            </a:extLst>
          </p:cNvPr>
          <p:cNvSpPr>
            <a:spLocks noGrp="1"/>
          </p:cNvSpPr>
          <p:nvPr>
            <p:ph idx="1"/>
          </p:nvPr>
        </p:nvSpPr>
        <p:spPr/>
        <p:txBody>
          <a:bodyPr/>
          <a:lstStyle/>
          <a:p>
            <a:r>
              <a:rPr lang="en-US"/>
              <a:t>What types of businesses do you see in your community?  </a:t>
            </a:r>
          </a:p>
          <a:p>
            <a:pPr marL="0" indent="0">
              <a:buNone/>
            </a:pPr>
            <a:endParaRPr lang="en-US"/>
          </a:p>
        </p:txBody>
      </p:sp>
      <p:sp>
        <p:nvSpPr>
          <p:cNvPr id="4" name="Footer Placeholder 3">
            <a:extLst>
              <a:ext uri="{FF2B5EF4-FFF2-40B4-BE49-F238E27FC236}">
                <a16:creationId xmlns:a16="http://schemas.microsoft.com/office/drawing/2014/main" id="{5DFEB1CD-BECF-4F74-A1BD-D04B2F5F54AA}"/>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1506" name="Picture 2" descr="American focused states with magnifying glass Free Photo">
            <a:extLst>
              <a:ext uri="{FF2B5EF4-FFF2-40B4-BE49-F238E27FC236}">
                <a16:creationId xmlns:a16="http://schemas.microsoft.com/office/drawing/2014/main" id="{5B62C074-4964-3D44-9CA1-11BA566A1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818" y="2761975"/>
            <a:ext cx="4988354" cy="332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37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E347-2271-4F6F-BD19-69221CE7A82D}"/>
              </a:ext>
            </a:extLst>
          </p:cNvPr>
          <p:cNvSpPr>
            <a:spLocks noGrp="1"/>
          </p:cNvSpPr>
          <p:nvPr>
            <p:ph type="title"/>
          </p:nvPr>
        </p:nvSpPr>
        <p:spPr/>
        <p:txBody>
          <a:bodyPr/>
          <a:lstStyle/>
          <a:p>
            <a:r>
              <a:rPr lang="en-US"/>
              <a:t>Lesson 1</a:t>
            </a:r>
          </a:p>
        </p:txBody>
      </p:sp>
      <p:sp>
        <p:nvSpPr>
          <p:cNvPr id="3" name="Content Placeholder 2">
            <a:extLst>
              <a:ext uri="{FF2B5EF4-FFF2-40B4-BE49-F238E27FC236}">
                <a16:creationId xmlns:a16="http://schemas.microsoft.com/office/drawing/2014/main" id="{CE27400E-7C28-40CE-8DF0-56582B63BE28}"/>
              </a:ext>
            </a:extLst>
          </p:cNvPr>
          <p:cNvSpPr>
            <a:spLocks noGrp="1"/>
          </p:cNvSpPr>
          <p:nvPr>
            <p:ph idx="1"/>
          </p:nvPr>
        </p:nvSpPr>
        <p:spPr/>
        <p:txBody>
          <a:bodyPr vert="horz" lIns="91440" tIns="45720" rIns="91440" bIns="45720" rtlCol="0" anchor="t">
            <a:normAutofit/>
          </a:bodyPr>
          <a:lstStyle/>
          <a:p>
            <a:r>
              <a:rPr lang="en-US"/>
              <a:t>Entrepreneur</a:t>
            </a:r>
          </a:p>
          <a:p>
            <a:pPr lvl="1"/>
            <a:r>
              <a:rPr lang="en-US"/>
              <a:t>An Entrepreneur is an individual who uses economic resources and creates new products or a new business, bearing most of the risks and enjoying most of the rewards.  </a:t>
            </a:r>
          </a:p>
          <a:p>
            <a:r>
              <a:rPr lang="en-US">
                <a:cs typeface="Times New Roman"/>
              </a:rPr>
              <a:t>Why might someone be willing to take the risks of a business? </a:t>
            </a:r>
          </a:p>
        </p:txBody>
      </p:sp>
      <p:pic>
        <p:nvPicPr>
          <p:cNvPr id="3074" name="Picture 2" descr="Building organization uncertainty choice abstract risk Free Photo">
            <a:extLst>
              <a:ext uri="{FF2B5EF4-FFF2-40B4-BE49-F238E27FC236}">
                <a16:creationId xmlns:a16="http://schemas.microsoft.com/office/drawing/2014/main" id="{1887B45E-ECF4-C54A-845A-26247BD0C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039" y="4112313"/>
            <a:ext cx="3171911" cy="211291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42A2948-EEB7-4B7D-80E5-EFC901DC70E6}"/>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974948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9251-6844-4F43-9F89-C19DF1B96D20}"/>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85F6CE58-8479-3347-8CA2-87FD632B3A9F}"/>
              </a:ext>
            </a:extLst>
          </p:cNvPr>
          <p:cNvSpPr>
            <a:spLocks noGrp="1"/>
          </p:cNvSpPr>
          <p:nvPr>
            <p:ph idx="1"/>
          </p:nvPr>
        </p:nvSpPr>
        <p:spPr/>
        <p:txBody>
          <a:bodyPr/>
          <a:lstStyle/>
          <a:p>
            <a:r>
              <a:rPr lang="en-US"/>
              <a:t>How have the businesses in your community changed in the last year? 5 years? 10 years?</a:t>
            </a:r>
          </a:p>
          <a:p>
            <a:pPr marL="0" indent="0">
              <a:buNone/>
            </a:pPr>
            <a:endParaRPr lang="en-US"/>
          </a:p>
        </p:txBody>
      </p:sp>
      <p:sp>
        <p:nvSpPr>
          <p:cNvPr id="4" name="Footer Placeholder 3">
            <a:extLst>
              <a:ext uri="{FF2B5EF4-FFF2-40B4-BE49-F238E27FC236}">
                <a16:creationId xmlns:a16="http://schemas.microsoft.com/office/drawing/2014/main" id="{D317CCFB-3104-4425-AE0C-BB01C7E84CA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2530" name="Picture 2" descr="Welcome in wooden sign mockup Free Photo">
            <a:extLst>
              <a:ext uri="{FF2B5EF4-FFF2-40B4-BE49-F238E27FC236}">
                <a16:creationId xmlns:a16="http://schemas.microsoft.com/office/drawing/2014/main" id="{BCDCC20F-FFAC-8D40-B3C5-105A78346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531" y="2794900"/>
            <a:ext cx="4938927" cy="328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43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0C88-B3E6-DD41-AF02-209D5837D035}"/>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6F76FBFF-FFDD-684B-8D4F-AD2E60C4AD6D}"/>
              </a:ext>
            </a:extLst>
          </p:cNvPr>
          <p:cNvSpPr>
            <a:spLocks noGrp="1"/>
          </p:cNvSpPr>
          <p:nvPr>
            <p:ph idx="1"/>
          </p:nvPr>
        </p:nvSpPr>
        <p:spPr/>
        <p:txBody>
          <a:bodyPr/>
          <a:lstStyle/>
          <a:p>
            <a:r>
              <a:rPr lang="en-US"/>
              <a:t>You are going to create a profile of businesses in your community and how they have changed over the last 30 years. </a:t>
            </a:r>
          </a:p>
          <a:p>
            <a:r>
              <a:rPr lang="en-US"/>
              <a:t>You will be creating an infographic using the software of your choice and present it to your class.  </a:t>
            </a:r>
          </a:p>
        </p:txBody>
      </p:sp>
      <p:sp>
        <p:nvSpPr>
          <p:cNvPr id="4" name="Footer Placeholder 3">
            <a:extLst>
              <a:ext uri="{FF2B5EF4-FFF2-40B4-BE49-F238E27FC236}">
                <a16:creationId xmlns:a16="http://schemas.microsoft.com/office/drawing/2014/main" id="{8BFFF294-9347-4AD8-8845-F9460C0B295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3554" name="Picture 2" descr="Businesswoman using tablet Free Photo">
            <a:extLst>
              <a:ext uri="{FF2B5EF4-FFF2-40B4-BE49-F238E27FC236}">
                <a16:creationId xmlns:a16="http://schemas.microsoft.com/office/drawing/2014/main" id="{19E571B5-9BE8-334C-A280-59A75D139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105" y="4201932"/>
            <a:ext cx="2191780" cy="208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80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005E-406D-D74E-9089-D91057D02C72}"/>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397411D9-55FD-7642-8FCA-BBCD7BA85139}"/>
              </a:ext>
            </a:extLst>
          </p:cNvPr>
          <p:cNvSpPr>
            <a:spLocks noGrp="1"/>
          </p:cNvSpPr>
          <p:nvPr>
            <p:ph idx="1"/>
          </p:nvPr>
        </p:nvSpPr>
        <p:spPr/>
        <p:txBody>
          <a:bodyPr/>
          <a:lstStyle/>
          <a:p>
            <a:r>
              <a:rPr lang="en-US" u="sng"/>
              <a:t>Demographics:</a:t>
            </a:r>
            <a:r>
              <a:rPr lang="en-US"/>
              <a:t>  the statistical data or characteristics of human populations within a particular area.  </a:t>
            </a:r>
          </a:p>
          <a:p>
            <a:r>
              <a:rPr lang="en-US"/>
              <a:t>Your profiles will include demographics about your community.  </a:t>
            </a:r>
          </a:p>
        </p:txBody>
      </p:sp>
      <p:sp>
        <p:nvSpPr>
          <p:cNvPr id="4" name="Footer Placeholder 3">
            <a:extLst>
              <a:ext uri="{FF2B5EF4-FFF2-40B4-BE49-F238E27FC236}">
                <a16:creationId xmlns:a16="http://schemas.microsoft.com/office/drawing/2014/main" id="{0ADBE84C-1319-4A70-9809-82C83D75AF5A}"/>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4578" name="Picture 2" descr="Crosswalk with blur people Free Photo">
            <a:extLst>
              <a:ext uri="{FF2B5EF4-FFF2-40B4-BE49-F238E27FC236}">
                <a16:creationId xmlns:a16="http://schemas.microsoft.com/office/drawing/2014/main" id="{6FFD9430-B048-4448-80FF-BDDAD399B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953" y="4123789"/>
            <a:ext cx="4494084" cy="236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31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262A-F1CC-CA4E-A6D6-D4EAFF18B95C}"/>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1F9255A1-D8C8-F84E-B339-94A64CAC078E}"/>
              </a:ext>
            </a:extLst>
          </p:cNvPr>
          <p:cNvSpPr>
            <a:spLocks noGrp="1"/>
          </p:cNvSpPr>
          <p:nvPr>
            <p:ph idx="1"/>
          </p:nvPr>
        </p:nvSpPr>
        <p:spPr/>
        <p:txBody>
          <a:bodyPr>
            <a:normAutofit/>
          </a:bodyPr>
          <a:lstStyle/>
          <a:p>
            <a:r>
              <a:rPr lang="en-US" b="1"/>
              <a:t>Please review the objectives for Activity 4-1 </a:t>
            </a:r>
          </a:p>
          <a:p>
            <a:r>
              <a:rPr lang="en-US" b="1"/>
              <a:t>Guidelines:</a:t>
            </a:r>
            <a:endParaRPr lang="en-US"/>
          </a:p>
          <a:p>
            <a:pPr lvl="1"/>
            <a:r>
              <a:rPr lang="en-US"/>
              <a:t>All group members must be a part of the oral presentation.</a:t>
            </a:r>
          </a:p>
          <a:p>
            <a:pPr lvl="1"/>
            <a:r>
              <a:rPr lang="en-US"/>
              <a:t>The infographic should highlight the data visually using colorful charts, graphs, images, etc.</a:t>
            </a:r>
          </a:p>
          <a:p>
            <a:pPr lvl="1"/>
            <a:r>
              <a:rPr lang="en-US"/>
              <a:t>The infographic should be at least 11 x 17 in print.</a:t>
            </a:r>
          </a:p>
          <a:p>
            <a:r>
              <a:rPr lang="en-US"/>
              <a:t>What kind of demographic data might businesses want to know about a community?</a:t>
            </a:r>
          </a:p>
        </p:txBody>
      </p:sp>
      <p:sp>
        <p:nvSpPr>
          <p:cNvPr id="4" name="Footer Placeholder 3">
            <a:extLst>
              <a:ext uri="{FF2B5EF4-FFF2-40B4-BE49-F238E27FC236}">
                <a16:creationId xmlns:a16="http://schemas.microsoft.com/office/drawing/2014/main" id="{A9209CEF-638F-44C5-8560-AD2B45CC272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4196878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CF0B-9EF2-7041-9A15-0374CF0BADEE}"/>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D86914EB-F271-6546-9ECD-C99472EBF7B2}"/>
              </a:ext>
            </a:extLst>
          </p:cNvPr>
          <p:cNvSpPr>
            <a:spLocks noGrp="1"/>
          </p:cNvSpPr>
          <p:nvPr>
            <p:ph idx="1"/>
          </p:nvPr>
        </p:nvSpPr>
        <p:spPr/>
        <p:txBody>
          <a:bodyPr/>
          <a:lstStyle/>
          <a:p>
            <a:r>
              <a:rPr lang="en-US" u="sng"/>
              <a:t>Median:</a:t>
            </a:r>
            <a:r>
              <a:rPr lang="en-US"/>
              <a:t>  This is the middle number of a set of numbers that divides numerically ordered data into two equal halves. </a:t>
            </a:r>
            <a:endParaRPr lang="en-US" u="sng"/>
          </a:p>
        </p:txBody>
      </p:sp>
      <p:sp>
        <p:nvSpPr>
          <p:cNvPr id="4" name="Footer Placeholder 3">
            <a:extLst>
              <a:ext uri="{FF2B5EF4-FFF2-40B4-BE49-F238E27FC236}">
                <a16:creationId xmlns:a16="http://schemas.microsoft.com/office/drawing/2014/main" id="{1A5976C6-9246-4A45-B913-E885314E185D}"/>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5602" name="Picture 2" descr="Blurred traffic light trails on road Free Photo">
            <a:extLst>
              <a:ext uri="{FF2B5EF4-FFF2-40B4-BE49-F238E27FC236}">
                <a16:creationId xmlns:a16="http://schemas.microsoft.com/office/drawing/2014/main" id="{58B9DF86-ACE2-CF49-B1A2-9E6635137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737" y="3236373"/>
            <a:ext cx="4370516" cy="284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45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D489-12A2-9246-9032-41350CEA99F3}"/>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73272C08-B803-5F43-9565-D0EED47C54FB}"/>
              </a:ext>
            </a:extLst>
          </p:cNvPr>
          <p:cNvSpPr>
            <a:spLocks noGrp="1"/>
          </p:cNvSpPr>
          <p:nvPr>
            <p:ph idx="1"/>
          </p:nvPr>
        </p:nvSpPr>
        <p:spPr/>
        <p:txBody>
          <a:bodyPr>
            <a:normAutofit lnSpcReduction="10000"/>
          </a:bodyPr>
          <a:lstStyle/>
          <a:p>
            <a:r>
              <a:rPr lang="en-US"/>
              <a:t>Your profiles need to include the following. </a:t>
            </a:r>
          </a:p>
          <a:p>
            <a:pPr lvl="1"/>
            <a:r>
              <a:rPr lang="en-US"/>
              <a:t>age breakdown</a:t>
            </a:r>
          </a:p>
          <a:p>
            <a:pPr lvl="1"/>
            <a:r>
              <a:rPr lang="en-US"/>
              <a:t>median age</a:t>
            </a:r>
          </a:p>
          <a:p>
            <a:pPr lvl="1"/>
            <a:r>
              <a:rPr lang="en-US"/>
              <a:t>number of people by gender</a:t>
            </a:r>
          </a:p>
          <a:p>
            <a:pPr lvl="1"/>
            <a:r>
              <a:rPr lang="en-US"/>
              <a:t>total population </a:t>
            </a:r>
          </a:p>
          <a:p>
            <a:pPr lvl="1"/>
            <a:r>
              <a:rPr lang="en-US"/>
              <a:t>projected population</a:t>
            </a:r>
          </a:p>
          <a:p>
            <a:pPr lvl="1"/>
            <a:r>
              <a:rPr lang="en-US"/>
              <a:t>employed persons and unemployment rate</a:t>
            </a:r>
          </a:p>
          <a:p>
            <a:pPr lvl="1"/>
            <a:r>
              <a:rPr lang="en-US"/>
              <a:t>income levels and median income</a:t>
            </a:r>
          </a:p>
          <a:p>
            <a:pPr lvl="1"/>
            <a:r>
              <a:rPr lang="en-US"/>
              <a:t>education level of population</a:t>
            </a:r>
          </a:p>
          <a:p>
            <a:pPr lvl="1"/>
            <a:r>
              <a:rPr lang="en-US"/>
              <a:t>ethnic breakdown of population</a:t>
            </a:r>
          </a:p>
          <a:p>
            <a:pPr lvl="1"/>
            <a:r>
              <a:rPr lang="en-US"/>
              <a:t>breakdown of industries and businesses. </a:t>
            </a:r>
          </a:p>
        </p:txBody>
      </p:sp>
      <p:sp>
        <p:nvSpPr>
          <p:cNvPr id="4" name="Footer Placeholder 3">
            <a:extLst>
              <a:ext uri="{FF2B5EF4-FFF2-40B4-BE49-F238E27FC236}">
                <a16:creationId xmlns:a16="http://schemas.microsoft.com/office/drawing/2014/main" id="{DC7A4F0F-9014-4F38-8A51-1C051F1AC38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608611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1FB5B-1413-FD48-BB69-40EBFC8D4478}"/>
              </a:ext>
            </a:extLst>
          </p:cNvPr>
          <p:cNvSpPr>
            <a:spLocks noGrp="1"/>
          </p:cNvSpPr>
          <p:nvPr>
            <p:ph type="title"/>
          </p:nvPr>
        </p:nvSpPr>
        <p:spPr/>
        <p:txBody>
          <a:bodyPr/>
          <a:lstStyle/>
          <a:p>
            <a:r>
              <a:rPr lang="en-US"/>
              <a:t>Lesson 4</a:t>
            </a:r>
          </a:p>
        </p:txBody>
      </p:sp>
      <p:sp>
        <p:nvSpPr>
          <p:cNvPr id="5" name="Content Placeholder 4">
            <a:extLst>
              <a:ext uri="{FF2B5EF4-FFF2-40B4-BE49-F238E27FC236}">
                <a16:creationId xmlns:a16="http://schemas.microsoft.com/office/drawing/2014/main" id="{F603CC33-0700-E149-9499-CE338901699B}"/>
              </a:ext>
            </a:extLst>
          </p:cNvPr>
          <p:cNvSpPr>
            <a:spLocks noGrp="1"/>
          </p:cNvSpPr>
          <p:nvPr>
            <p:ph idx="1"/>
          </p:nvPr>
        </p:nvSpPr>
        <p:spPr/>
        <p:txBody>
          <a:bodyPr>
            <a:normAutofit lnSpcReduction="10000"/>
          </a:bodyPr>
          <a:lstStyle/>
          <a:p>
            <a:r>
              <a:rPr lang="en-US"/>
              <a:t>What are the demographic trends in the community?</a:t>
            </a:r>
          </a:p>
          <a:p>
            <a:r>
              <a:rPr lang="en-US"/>
              <a:t>Based on these trends, what do you think the community will look like in 5-10 years?</a:t>
            </a:r>
          </a:p>
          <a:p>
            <a:r>
              <a:rPr lang="en-US"/>
              <a:t>Were there any demographics that were unexpected?  If so, what were they?</a:t>
            </a:r>
          </a:p>
          <a:p>
            <a:r>
              <a:rPr lang="en-US"/>
              <a:t>Why would information like this be helpful to entrepreneurs?</a:t>
            </a:r>
          </a:p>
          <a:p>
            <a:r>
              <a:rPr lang="en-US"/>
              <a:t>Where do entrepreneurs and business owners sell goods and/or services?</a:t>
            </a:r>
          </a:p>
        </p:txBody>
      </p:sp>
      <p:sp>
        <p:nvSpPr>
          <p:cNvPr id="2" name="Footer Placeholder 1">
            <a:extLst>
              <a:ext uri="{FF2B5EF4-FFF2-40B4-BE49-F238E27FC236}">
                <a16:creationId xmlns:a16="http://schemas.microsoft.com/office/drawing/2014/main" id="{6A931BD2-502A-4010-B25E-7F27553F961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717424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1B75-2F4F-BB43-B314-89A164E5C591}"/>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06DED6CE-D09C-B945-9A10-215FE94C8826}"/>
              </a:ext>
            </a:extLst>
          </p:cNvPr>
          <p:cNvSpPr>
            <a:spLocks noGrp="1"/>
          </p:cNvSpPr>
          <p:nvPr>
            <p:ph idx="1"/>
          </p:nvPr>
        </p:nvSpPr>
        <p:spPr/>
        <p:txBody>
          <a:bodyPr/>
          <a:lstStyle/>
          <a:p>
            <a:r>
              <a:rPr lang="en-US"/>
              <a:t>Entrepreneurs and business owners sell goods and/or services.  </a:t>
            </a:r>
          </a:p>
          <a:p>
            <a:r>
              <a:rPr lang="en-US" u="sng"/>
              <a:t>Goods:</a:t>
            </a:r>
            <a:r>
              <a:rPr lang="en-US"/>
              <a:t>  things that satisfy people’s wants</a:t>
            </a:r>
          </a:p>
          <a:p>
            <a:r>
              <a:rPr lang="en-US" u="sng"/>
              <a:t>Services:</a:t>
            </a:r>
            <a:r>
              <a:rPr lang="en-US"/>
              <a:t>  actions that satisfy people’s wants.</a:t>
            </a:r>
          </a:p>
          <a:p>
            <a:pPr marL="0" indent="0">
              <a:buNone/>
            </a:pPr>
            <a:endParaRPr lang="en-US"/>
          </a:p>
          <a:p>
            <a:pPr marL="0" indent="0">
              <a:buNone/>
            </a:pPr>
            <a:endParaRPr lang="en-US" u="sng"/>
          </a:p>
        </p:txBody>
      </p:sp>
      <p:sp>
        <p:nvSpPr>
          <p:cNvPr id="4" name="Footer Placeholder 3">
            <a:extLst>
              <a:ext uri="{FF2B5EF4-FFF2-40B4-BE49-F238E27FC236}">
                <a16:creationId xmlns:a16="http://schemas.microsoft.com/office/drawing/2014/main" id="{91B4CC47-E4F8-496A-AD0A-1F3CFCFB081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6626" name="Picture 2" descr="Abstract blur in supermarket Free Photo">
            <a:extLst>
              <a:ext uri="{FF2B5EF4-FFF2-40B4-BE49-F238E27FC236}">
                <a16:creationId xmlns:a16="http://schemas.microsoft.com/office/drawing/2014/main" id="{DF3C182F-3B0F-C940-A1C7-703B24F06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3695701"/>
            <a:ext cx="3975100"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31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4C05-A3BF-764A-9D2B-087289D1C46F}"/>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DB6269D6-A882-F240-8DB7-C9BC602885D8}"/>
              </a:ext>
            </a:extLst>
          </p:cNvPr>
          <p:cNvSpPr>
            <a:spLocks noGrp="1"/>
          </p:cNvSpPr>
          <p:nvPr>
            <p:ph idx="1"/>
          </p:nvPr>
        </p:nvSpPr>
        <p:spPr/>
        <p:txBody>
          <a:bodyPr/>
          <a:lstStyle/>
          <a:p>
            <a:r>
              <a:rPr lang="en-US" u="sng"/>
              <a:t>Market:</a:t>
            </a:r>
            <a:r>
              <a:rPr lang="en-US"/>
              <a:t>  a place where entrepreneurs, or sellers, exchange goods and services with buyers.</a:t>
            </a:r>
          </a:p>
          <a:p>
            <a:r>
              <a:rPr lang="en-US"/>
              <a:t>These can exist physically and/or virtually, wherever goods and services are sold. </a:t>
            </a:r>
          </a:p>
          <a:p>
            <a:r>
              <a:rPr lang="en-US"/>
              <a:t>Think back to your research, what are some goods and services that are prevalent in your community today?</a:t>
            </a:r>
          </a:p>
        </p:txBody>
      </p:sp>
      <p:sp>
        <p:nvSpPr>
          <p:cNvPr id="4" name="Footer Placeholder 3">
            <a:extLst>
              <a:ext uri="{FF2B5EF4-FFF2-40B4-BE49-F238E27FC236}">
                <a16:creationId xmlns:a16="http://schemas.microsoft.com/office/drawing/2014/main" id="{205C204C-851F-4C3B-AC79-88BA9D615D8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15731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54A7-D205-8140-AC7B-92448D53B38B}"/>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C1B7C53B-FB4E-584E-8EBC-0145B8EDC5F4}"/>
              </a:ext>
            </a:extLst>
          </p:cNvPr>
          <p:cNvSpPr>
            <a:spLocks noGrp="1"/>
          </p:cNvSpPr>
          <p:nvPr>
            <p:ph idx="1"/>
          </p:nvPr>
        </p:nvSpPr>
        <p:spPr/>
        <p:txBody>
          <a:bodyPr/>
          <a:lstStyle/>
          <a:p>
            <a:r>
              <a:rPr lang="en-US"/>
              <a:t>Please look at Activity 4-1:  What’s Missing in the Market?</a:t>
            </a:r>
          </a:p>
          <a:p>
            <a:r>
              <a:rPr lang="en-US"/>
              <a:t>What are two goods and two services that are missing or underrepresented in their local community?</a:t>
            </a:r>
          </a:p>
          <a:p>
            <a:pPr lvl="1"/>
            <a:r>
              <a:rPr lang="en-US"/>
              <a:t>Record your answers on your handout.  </a:t>
            </a:r>
          </a:p>
          <a:p>
            <a:r>
              <a:rPr lang="en-US"/>
              <a:t>You have 5-7 minutes. </a:t>
            </a:r>
          </a:p>
        </p:txBody>
      </p:sp>
      <p:sp>
        <p:nvSpPr>
          <p:cNvPr id="4" name="Footer Placeholder 3">
            <a:extLst>
              <a:ext uri="{FF2B5EF4-FFF2-40B4-BE49-F238E27FC236}">
                <a16:creationId xmlns:a16="http://schemas.microsoft.com/office/drawing/2014/main" id="{59CA6C77-B505-43A9-92EA-2724E915B3E3}"/>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33472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6ECF0-D1F3-4F11-9887-F55BA1098302}"/>
              </a:ext>
            </a:extLst>
          </p:cNvPr>
          <p:cNvSpPr>
            <a:spLocks noGrp="1"/>
          </p:cNvSpPr>
          <p:nvPr>
            <p:ph type="title"/>
          </p:nvPr>
        </p:nvSpPr>
        <p:spPr/>
        <p:txBody>
          <a:bodyPr/>
          <a:lstStyle/>
          <a:p>
            <a:r>
              <a:rPr lang="en-US"/>
              <a:t>Lesson 1 </a:t>
            </a:r>
          </a:p>
        </p:txBody>
      </p:sp>
      <p:sp>
        <p:nvSpPr>
          <p:cNvPr id="3" name="Content Placeholder 2">
            <a:extLst>
              <a:ext uri="{FF2B5EF4-FFF2-40B4-BE49-F238E27FC236}">
                <a16:creationId xmlns:a16="http://schemas.microsoft.com/office/drawing/2014/main" id="{3939D6C1-A55B-4ECD-B613-210CB102FA02}"/>
              </a:ext>
            </a:extLst>
          </p:cNvPr>
          <p:cNvSpPr>
            <a:spLocks noGrp="1"/>
          </p:cNvSpPr>
          <p:nvPr>
            <p:ph idx="1"/>
          </p:nvPr>
        </p:nvSpPr>
        <p:spPr>
          <a:xfrm>
            <a:off x="1149645" y="2506662"/>
            <a:ext cx="7886700" cy="4351338"/>
          </a:xfrm>
        </p:spPr>
        <p:txBody>
          <a:bodyPr/>
          <a:lstStyle/>
          <a:p>
            <a:r>
              <a:rPr lang="en-US"/>
              <a:t>All Hail The </a:t>
            </a:r>
            <a:r>
              <a:rPr lang="en-US" err="1"/>
              <a:t>Runza</a:t>
            </a:r>
            <a:r>
              <a:rPr lang="en-US"/>
              <a:t> </a:t>
            </a:r>
          </a:p>
          <a:p>
            <a:pPr lvl="1"/>
            <a:r>
              <a:rPr lang="en-US">
                <a:hlinkClick r:id="rId2"/>
              </a:rPr>
              <a:t>https://omaha.com/eedition/sunrise/articles/all-hail-the-runza/article_7353b020-8bd4-5270-99c7-05988a2147f9.html</a:t>
            </a:r>
            <a:endParaRPr lang="en-US"/>
          </a:p>
          <a:p>
            <a:r>
              <a:rPr lang="en-US" err="1"/>
              <a:t>Runza’s</a:t>
            </a:r>
            <a:r>
              <a:rPr lang="en-US"/>
              <a:t> Can’t Be Done Fast</a:t>
            </a:r>
          </a:p>
          <a:p>
            <a:pPr lvl="1"/>
            <a:r>
              <a:rPr lang="en-US">
                <a:hlinkClick r:id="rId3"/>
              </a:rPr>
              <a:t>https://omaha.com/eedition/sunrise/articles/runza/article_a358bea4-49bf-5a7e-a8ae-500be3812127.html</a:t>
            </a:r>
            <a:endParaRPr lang="en-US"/>
          </a:p>
          <a:p>
            <a:pPr marL="0" indent="0">
              <a:buNone/>
            </a:pPr>
            <a:endParaRPr lang="en-US"/>
          </a:p>
          <a:p>
            <a:pPr lvl="1"/>
            <a:endParaRPr lang="en-US"/>
          </a:p>
          <a:p>
            <a:endParaRPr lang="en-US"/>
          </a:p>
        </p:txBody>
      </p:sp>
      <p:pic>
        <p:nvPicPr>
          <p:cNvPr id="5" name="Picture 4" descr="Qr code&#10;&#10;Description automatically generated">
            <a:extLst>
              <a:ext uri="{FF2B5EF4-FFF2-40B4-BE49-F238E27FC236}">
                <a16:creationId xmlns:a16="http://schemas.microsoft.com/office/drawing/2014/main" id="{A7F07E61-DFBC-4FA1-8198-0EEB7554C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517" y="1481121"/>
            <a:ext cx="1326444" cy="1326444"/>
          </a:xfrm>
          <a:prstGeom prst="rect">
            <a:avLst/>
          </a:prstGeom>
        </p:spPr>
      </p:pic>
      <p:pic>
        <p:nvPicPr>
          <p:cNvPr id="8" name="Picture 7" descr="Qr code&#10;&#10;Description automatically generated">
            <a:extLst>
              <a:ext uri="{FF2B5EF4-FFF2-40B4-BE49-F238E27FC236}">
                <a16:creationId xmlns:a16="http://schemas.microsoft.com/office/drawing/2014/main" id="{64734E63-CDDE-48A2-96C5-8F328A7A81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517" y="5029907"/>
            <a:ext cx="1326444" cy="1326444"/>
          </a:xfrm>
          <a:prstGeom prst="rect">
            <a:avLst/>
          </a:prstGeom>
        </p:spPr>
      </p:pic>
      <p:sp>
        <p:nvSpPr>
          <p:cNvPr id="4" name="Footer Placeholder 3">
            <a:extLst>
              <a:ext uri="{FF2B5EF4-FFF2-40B4-BE49-F238E27FC236}">
                <a16:creationId xmlns:a16="http://schemas.microsoft.com/office/drawing/2014/main" id="{965A6C70-048D-47D2-B792-EA962E78F3A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6148" name="Picture 4" descr="Image result for Runza">
            <a:extLst>
              <a:ext uri="{FF2B5EF4-FFF2-40B4-BE49-F238E27FC236}">
                <a16:creationId xmlns:a16="http://schemas.microsoft.com/office/drawing/2014/main" id="{DE343BF3-308D-4240-B5E3-1452AC971E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2842" y="136524"/>
            <a:ext cx="3425874" cy="192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94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0A58-2C71-C34F-AA38-8B5EF72956B4}"/>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FD868630-5257-6143-B3EC-A80D293D310A}"/>
              </a:ext>
            </a:extLst>
          </p:cNvPr>
          <p:cNvSpPr>
            <a:spLocks noGrp="1"/>
          </p:cNvSpPr>
          <p:nvPr>
            <p:ph idx="1"/>
          </p:nvPr>
        </p:nvSpPr>
        <p:spPr/>
        <p:txBody>
          <a:bodyPr/>
          <a:lstStyle/>
          <a:p>
            <a:r>
              <a:rPr lang="en-US" u="sng"/>
              <a:t>Incentives:</a:t>
            </a:r>
            <a:r>
              <a:rPr lang="en-US"/>
              <a:t>  perceived benefits or costs that influence the behavior of entrepreneurs and business owners.</a:t>
            </a:r>
          </a:p>
          <a:p>
            <a:r>
              <a:rPr lang="en-US"/>
              <a:t>What are some incentives for entrepreneurs for starting a business?</a:t>
            </a:r>
          </a:p>
        </p:txBody>
      </p:sp>
      <p:sp>
        <p:nvSpPr>
          <p:cNvPr id="4" name="Footer Placeholder 3">
            <a:extLst>
              <a:ext uri="{FF2B5EF4-FFF2-40B4-BE49-F238E27FC236}">
                <a16:creationId xmlns:a16="http://schemas.microsoft.com/office/drawing/2014/main" id="{6425E6E6-DC1A-4499-862A-BCA375010DF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174675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17B5-EF9B-5845-AC5B-480DF02A78F5}"/>
              </a:ext>
            </a:extLst>
          </p:cNvPr>
          <p:cNvSpPr>
            <a:spLocks noGrp="1"/>
          </p:cNvSpPr>
          <p:nvPr>
            <p:ph type="title"/>
          </p:nvPr>
        </p:nvSpPr>
        <p:spPr/>
        <p:txBody>
          <a:bodyPr/>
          <a:lstStyle/>
          <a:p>
            <a:r>
              <a:rPr lang="en-US"/>
              <a:t>Lesson 4</a:t>
            </a:r>
          </a:p>
        </p:txBody>
      </p:sp>
      <p:sp>
        <p:nvSpPr>
          <p:cNvPr id="3" name="Content Placeholder 2">
            <a:extLst>
              <a:ext uri="{FF2B5EF4-FFF2-40B4-BE49-F238E27FC236}">
                <a16:creationId xmlns:a16="http://schemas.microsoft.com/office/drawing/2014/main" id="{3F9A8434-12C3-5A4C-BE94-552BA0591B34}"/>
              </a:ext>
            </a:extLst>
          </p:cNvPr>
          <p:cNvSpPr>
            <a:spLocks noGrp="1"/>
          </p:cNvSpPr>
          <p:nvPr>
            <p:ph idx="1"/>
          </p:nvPr>
        </p:nvSpPr>
        <p:spPr/>
        <p:txBody>
          <a:bodyPr>
            <a:normAutofit lnSpcReduction="10000"/>
          </a:bodyPr>
          <a:lstStyle/>
          <a:p>
            <a:r>
              <a:rPr lang="en-US"/>
              <a:t>Review</a:t>
            </a:r>
          </a:p>
          <a:p>
            <a:pPr lvl="1"/>
            <a:r>
              <a:rPr lang="en-US"/>
              <a:t>Markets exist when buyers and sellers can come together and exchange goods and services. </a:t>
            </a:r>
          </a:p>
          <a:p>
            <a:pPr lvl="1"/>
            <a:r>
              <a:rPr lang="en-US"/>
              <a:t>Entrepreneurs will enter potential markets when there are incentives that encourage them to allocate their resources in that market. </a:t>
            </a:r>
          </a:p>
          <a:p>
            <a:pPr lvl="1"/>
            <a:r>
              <a:rPr lang="en-US"/>
              <a:t>This incentive is many times the profit from their business but there are a lot of personal or other reasons to own a business (see Lesson 3). </a:t>
            </a:r>
          </a:p>
          <a:p>
            <a:pPr lvl="1"/>
            <a:r>
              <a:rPr lang="en-US"/>
              <a:t>To maximize their profit, entrepreneurs need to be aware of changes and trends in the demographics of their community so they can better meet the needs of their potential customers. </a:t>
            </a:r>
          </a:p>
          <a:p>
            <a:pPr lvl="1"/>
            <a:endParaRPr lang="en-US"/>
          </a:p>
        </p:txBody>
      </p:sp>
      <p:sp>
        <p:nvSpPr>
          <p:cNvPr id="4" name="Footer Placeholder 3">
            <a:extLst>
              <a:ext uri="{FF2B5EF4-FFF2-40B4-BE49-F238E27FC236}">
                <a16:creationId xmlns:a16="http://schemas.microsoft.com/office/drawing/2014/main" id="{8BAEF44B-ED13-47A8-BE61-7CB537FFE26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243898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69765B-30D8-CB4A-A264-198F73BB45A0}"/>
              </a:ext>
            </a:extLst>
          </p:cNvPr>
          <p:cNvSpPr>
            <a:spLocks noGrp="1"/>
          </p:cNvSpPr>
          <p:nvPr>
            <p:ph type="title"/>
          </p:nvPr>
        </p:nvSpPr>
        <p:spPr/>
        <p:txBody>
          <a:bodyPr/>
          <a:lstStyle/>
          <a:p>
            <a:r>
              <a:rPr lang="en-US"/>
              <a:t>Lesson 5</a:t>
            </a:r>
          </a:p>
        </p:txBody>
      </p:sp>
      <p:sp>
        <p:nvSpPr>
          <p:cNvPr id="5" name="Text Placeholder 4">
            <a:extLst>
              <a:ext uri="{FF2B5EF4-FFF2-40B4-BE49-F238E27FC236}">
                <a16:creationId xmlns:a16="http://schemas.microsoft.com/office/drawing/2014/main" id="{59E92ACE-7F10-DA4F-9770-E96070973BB7}"/>
              </a:ext>
            </a:extLst>
          </p:cNvPr>
          <p:cNvSpPr>
            <a:spLocks noGrp="1"/>
          </p:cNvSpPr>
          <p:nvPr>
            <p:ph type="body" idx="1"/>
          </p:nvPr>
        </p:nvSpPr>
        <p:spPr/>
        <p:txBody>
          <a:bodyPr/>
          <a:lstStyle/>
          <a:p>
            <a:r>
              <a:rPr lang="en-US"/>
              <a:t>Competition and Market Structures</a:t>
            </a:r>
          </a:p>
        </p:txBody>
      </p:sp>
      <p:sp>
        <p:nvSpPr>
          <p:cNvPr id="2" name="Footer Placeholder 1">
            <a:extLst>
              <a:ext uri="{FF2B5EF4-FFF2-40B4-BE49-F238E27FC236}">
                <a16:creationId xmlns:a16="http://schemas.microsoft.com/office/drawing/2014/main" id="{3D678D08-0924-4B71-ABD4-DC95986AC7F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7650" name="Picture 2" descr="Five swimmers racing against each other in a swiming pool Free Photo">
            <a:extLst>
              <a:ext uri="{FF2B5EF4-FFF2-40B4-BE49-F238E27FC236}">
                <a16:creationId xmlns:a16="http://schemas.microsoft.com/office/drawing/2014/main" id="{A7218792-8B8C-F345-AB0A-D619A167C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995" y="1434784"/>
            <a:ext cx="3409327" cy="227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52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61A9-D88D-684F-ADE7-EFB4B50E80E8}"/>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7FC468CE-D55B-5044-83FD-351B750392AA}"/>
              </a:ext>
            </a:extLst>
          </p:cNvPr>
          <p:cNvSpPr>
            <a:spLocks noGrp="1"/>
          </p:cNvSpPr>
          <p:nvPr>
            <p:ph idx="1"/>
          </p:nvPr>
        </p:nvSpPr>
        <p:spPr/>
        <p:txBody>
          <a:bodyPr>
            <a:normAutofit fontScale="77500" lnSpcReduction="20000"/>
          </a:bodyPr>
          <a:lstStyle/>
          <a:p>
            <a:r>
              <a:rPr lang="en-US"/>
              <a:t>Divide into two groups, buyers and sellers.</a:t>
            </a:r>
          </a:p>
          <a:p>
            <a:r>
              <a:rPr lang="en-US" u="sng"/>
              <a:t>Competitive Market:</a:t>
            </a:r>
            <a:r>
              <a:rPr lang="en-US"/>
              <a:t>  These occur when there are many sellers selling the same product.  </a:t>
            </a:r>
          </a:p>
          <a:p>
            <a:r>
              <a:rPr lang="en-US"/>
              <a:t>Please take the time to read the instructions for your given group.</a:t>
            </a:r>
          </a:p>
          <a:p>
            <a:r>
              <a:rPr lang="en-US"/>
              <a:t>You will get a card that represents either:</a:t>
            </a:r>
          </a:p>
          <a:p>
            <a:pPr lvl="1"/>
            <a:r>
              <a:rPr lang="en-US"/>
              <a:t>The minimum amount the seller can sell the item for.</a:t>
            </a:r>
          </a:p>
          <a:p>
            <a:pPr lvl="1"/>
            <a:r>
              <a:rPr lang="en-US"/>
              <a:t>The maximum amount the buyer can pay for the item. </a:t>
            </a:r>
          </a:p>
          <a:p>
            <a:r>
              <a:rPr lang="en-US"/>
              <a:t>Sellers want to sell for as much as you can, but you have to at least charge enough to cover their costs.  The number on your card is the minimum you would want to charge based on the costs to produce to the good.</a:t>
            </a:r>
          </a:p>
          <a:p>
            <a:r>
              <a:rPr lang="en-US"/>
              <a:t>Buyers want to pay the lowest amount for any good or service they buy.  The number on the card is the highest you value the item, but you would prefer to buy it for less.  </a:t>
            </a:r>
          </a:p>
          <a:p>
            <a:endParaRPr lang="en-US"/>
          </a:p>
        </p:txBody>
      </p:sp>
      <p:sp>
        <p:nvSpPr>
          <p:cNvPr id="4" name="Footer Placeholder 3">
            <a:extLst>
              <a:ext uri="{FF2B5EF4-FFF2-40B4-BE49-F238E27FC236}">
                <a16:creationId xmlns:a16="http://schemas.microsoft.com/office/drawing/2014/main" id="{C66FACAA-4468-44FD-B047-41E00DF55C0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 name="Picture 4">
            <a:extLst>
              <a:ext uri="{FF2B5EF4-FFF2-40B4-BE49-F238E27FC236}">
                <a16:creationId xmlns:a16="http://schemas.microsoft.com/office/drawing/2014/main" id="{B2C78E0C-7F14-4F84-BC81-66FBA22797C8}"/>
              </a:ext>
            </a:extLst>
          </p:cNvPr>
          <p:cNvPicPr>
            <a:picLocks noChangeAspect="1"/>
          </p:cNvPicPr>
          <p:nvPr/>
        </p:nvPicPr>
        <p:blipFill>
          <a:blip r:embed="rId2"/>
          <a:stretch>
            <a:fillRect/>
          </a:stretch>
        </p:blipFill>
        <p:spPr>
          <a:xfrm>
            <a:off x="6881939" y="182563"/>
            <a:ext cx="1795990" cy="1346993"/>
          </a:xfrm>
          <a:prstGeom prst="rect">
            <a:avLst/>
          </a:prstGeom>
        </p:spPr>
      </p:pic>
    </p:spTree>
    <p:extLst>
      <p:ext uri="{BB962C8B-B14F-4D97-AF65-F5344CB8AC3E}">
        <p14:creationId xmlns:p14="http://schemas.microsoft.com/office/powerpoint/2010/main" val="1729971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ADB5-4542-42B8-986E-6DAF62A12CAE}"/>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DC9B44F8-B891-4E7F-9C68-A94049FA3CD3}"/>
              </a:ext>
            </a:extLst>
          </p:cNvPr>
          <p:cNvSpPr>
            <a:spLocks noGrp="1"/>
          </p:cNvSpPr>
          <p:nvPr>
            <p:ph idx="1"/>
          </p:nvPr>
        </p:nvSpPr>
        <p:spPr/>
        <p:txBody>
          <a:bodyPr/>
          <a:lstStyle/>
          <a:p>
            <a:r>
              <a:rPr lang="en-US" u="sng"/>
              <a:t>Profit:</a:t>
            </a:r>
            <a:r>
              <a:rPr lang="en-US"/>
              <a:t>  the amount that remains after a business pays the cost of producing a good or service.  (revenue-costs)</a:t>
            </a:r>
          </a:p>
          <a:p>
            <a:r>
              <a:rPr lang="en-US" u="sng"/>
              <a:t>Loss:</a:t>
            </a:r>
            <a:r>
              <a:rPr lang="en-US"/>
              <a:t>  When a business pays more for production than the receive in revenue.  (costs&gt;revenue)</a:t>
            </a:r>
          </a:p>
          <a:p>
            <a:pPr marL="0" indent="0">
              <a:buNone/>
            </a:pPr>
            <a:endParaRPr lang="en-US"/>
          </a:p>
        </p:txBody>
      </p:sp>
      <p:sp>
        <p:nvSpPr>
          <p:cNvPr id="4" name="Footer Placeholder 3">
            <a:extLst>
              <a:ext uri="{FF2B5EF4-FFF2-40B4-BE49-F238E27FC236}">
                <a16:creationId xmlns:a16="http://schemas.microsoft.com/office/drawing/2014/main" id="{2CAAB3C0-A77C-46FA-814A-A14496E2603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970515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C691-AE0C-F74E-A268-59D20EEF6665}"/>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28E1AF89-7C6B-E54C-A94B-0F99AAB017D9}"/>
              </a:ext>
            </a:extLst>
          </p:cNvPr>
          <p:cNvSpPr>
            <a:spLocks noGrp="1"/>
          </p:cNvSpPr>
          <p:nvPr>
            <p:ph idx="1"/>
          </p:nvPr>
        </p:nvSpPr>
        <p:spPr>
          <a:xfrm>
            <a:off x="1162756" y="1232665"/>
            <a:ext cx="7886700" cy="4351338"/>
          </a:xfrm>
        </p:spPr>
        <p:txBody>
          <a:bodyPr>
            <a:normAutofit/>
          </a:bodyPr>
          <a:lstStyle/>
          <a:p>
            <a:r>
              <a:rPr lang="en-US"/>
              <a:t>Activity 5-2:  Earnings Recording Sheet</a:t>
            </a:r>
          </a:p>
          <a:p>
            <a:pPr lvl="1"/>
            <a:r>
              <a:rPr lang="en-US"/>
              <a:t>If the trade is at a price of $5.50 and the seller has the card 3, then they should record $5.50 – 3.00 = $2.50 in the Profit or Loss column of their handout. Conversely, if the buyer has card 10, then they should record $10 –5.50 = $4.50 in their Profit or Loss column.</a:t>
            </a:r>
          </a:p>
        </p:txBody>
      </p:sp>
      <p:sp>
        <p:nvSpPr>
          <p:cNvPr id="4" name="Footer Placeholder 3">
            <a:extLst>
              <a:ext uri="{FF2B5EF4-FFF2-40B4-BE49-F238E27FC236}">
                <a16:creationId xmlns:a16="http://schemas.microsoft.com/office/drawing/2014/main" id="{9CAE0A81-7595-435C-9CCA-C18A2DBF440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 name="Picture 4">
            <a:extLst>
              <a:ext uri="{FF2B5EF4-FFF2-40B4-BE49-F238E27FC236}">
                <a16:creationId xmlns:a16="http://schemas.microsoft.com/office/drawing/2014/main" id="{F478EDF0-B6E7-4564-99A6-D6A29E0793CB}"/>
              </a:ext>
            </a:extLst>
          </p:cNvPr>
          <p:cNvPicPr>
            <a:picLocks noChangeAspect="1"/>
          </p:cNvPicPr>
          <p:nvPr/>
        </p:nvPicPr>
        <p:blipFill>
          <a:blip r:embed="rId3"/>
          <a:stretch>
            <a:fillRect/>
          </a:stretch>
        </p:blipFill>
        <p:spPr>
          <a:xfrm>
            <a:off x="4943786" y="3911172"/>
            <a:ext cx="692800" cy="1039201"/>
          </a:xfrm>
          <a:prstGeom prst="rect">
            <a:avLst/>
          </a:prstGeom>
        </p:spPr>
      </p:pic>
      <p:sp>
        <p:nvSpPr>
          <p:cNvPr id="6" name="TextBox 5">
            <a:extLst>
              <a:ext uri="{FF2B5EF4-FFF2-40B4-BE49-F238E27FC236}">
                <a16:creationId xmlns:a16="http://schemas.microsoft.com/office/drawing/2014/main" id="{B96ECB60-15FB-49AD-BE5B-C7FC56D0B944}"/>
              </a:ext>
            </a:extLst>
          </p:cNvPr>
          <p:cNvSpPr txBox="1"/>
          <p:nvPr/>
        </p:nvSpPr>
        <p:spPr>
          <a:xfrm>
            <a:off x="1411112" y="4244943"/>
            <a:ext cx="3160888" cy="369332"/>
          </a:xfrm>
          <a:prstGeom prst="rect">
            <a:avLst/>
          </a:prstGeom>
          <a:noFill/>
        </p:spPr>
        <p:txBody>
          <a:bodyPr wrap="square" rtlCol="0">
            <a:spAutoFit/>
          </a:bodyPr>
          <a:lstStyle/>
          <a:p>
            <a:r>
              <a:rPr lang="en-US">
                <a:latin typeface="Franklin Gothic Book" panose="020B0503020102020204" pitchFamily="34" charset="0"/>
              </a:rPr>
              <a:t>PRICE YOU AGREED UPON</a:t>
            </a:r>
          </a:p>
        </p:txBody>
      </p:sp>
      <p:sp>
        <p:nvSpPr>
          <p:cNvPr id="8" name="Minus Sign 7">
            <a:extLst>
              <a:ext uri="{FF2B5EF4-FFF2-40B4-BE49-F238E27FC236}">
                <a16:creationId xmlns:a16="http://schemas.microsoft.com/office/drawing/2014/main" id="{7A73C451-1554-42D5-89CD-5ABDBE5B7F00}"/>
              </a:ext>
            </a:extLst>
          </p:cNvPr>
          <p:cNvSpPr/>
          <p:nvPr/>
        </p:nvSpPr>
        <p:spPr>
          <a:xfrm>
            <a:off x="4154311" y="4301387"/>
            <a:ext cx="417689" cy="2564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s 8">
            <a:extLst>
              <a:ext uri="{FF2B5EF4-FFF2-40B4-BE49-F238E27FC236}">
                <a16:creationId xmlns:a16="http://schemas.microsoft.com/office/drawing/2014/main" id="{773812BD-7D55-4B2E-ACE3-16C374E3E674}"/>
              </a:ext>
            </a:extLst>
          </p:cNvPr>
          <p:cNvSpPr/>
          <p:nvPr/>
        </p:nvSpPr>
        <p:spPr>
          <a:xfrm>
            <a:off x="5857428" y="4195471"/>
            <a:ext cx="677334" cy="49671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38BEBFFC-2A85-4DC1-BA30-4199149FE0C6}"/>
              </a:ext>
            </a:extLst>
          </p:cNvPr>
          <p:cNvSpPr txBox="1"/>
          <p:nvPr/>
        </p:nvSpPr>
        <p:spPr>
          <a:xfrm>
            <a:off x="6609617" y="3973832"/>
            <a:ext cx="1343378" cy="369332"/>
          </a:xfrm>
          <a:prstGeom prst="rect">
            <a:avLst/>
          </a:prstGeom>
          <a:noFill/>
        </p:spPr>
        <p:txBody>
          <a:bodyPr wrap="square" rtlCol="0">
            <a:spAutoFit/>
          </a:bodyPr>
          <a:lstStyle/>
          <a:p>
            <a:r>
              <a:rPr lang="en-US">
                <a:latin typeface="Franklin Gothic Book" panose="020B0503020102020204" pitchFamily="34" charset="0"/>
              </a:rPr>
              <a:t>PROFIT</a:t>
            </a:r>
          </a:p>
        </p:txBody>
      </p:sp>
      <p:cxnSp>
        <p:nvCxnSpPr>
          <p:cNvPr id="12" name="Straight Connector 11">
            <a:extLst>
              <a:ext uri="{FF2B5EF4-FFF2-40B4-BE49-F238E27FC236}">
                <a16:creationId xmlns:a16="http://schemas.microsoft.com/office/drawing/2014/main" id="{1A37ED54-15E3-47B5-9BB3-57C107E58C6A}"/>
              </a:ext>
            </a:extLst>
          </p:cNvPr>
          <p:cNvCxnSpPr/>
          <p:nvPr/>
        </p:nvCxnSpPr>
        <p:spPr>
          <a:xfrm flipH="1">
            <a:off x="6924948" y="3790111"/>
            <a:ext cx="982133" cy="1148216"/>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94DDC57-4F58-474B-97BE-35BA5BCF90D2}"/>
              </a:ext>
            </a:extLst>
          </p:cNvPr>
          <p:cNvSpPr txBox="1"/>
          <p:nvPr/>
        </p:nvSpPr>
        <p:spPr>
          <a:xfrm>
            <a:off x="7550723" y="4322851"/>
            <a:ext cx="1343378" cy="369332"/>
          </a:xfrm>
          <a:prstGeom prst="rect">
            <a:avLst/>
          </a:prstGeom>
          <a:noFill/>
        </p:spPr>
        <p:txBody>
          <a:bodyPr wrap="square" rtlCol="0">
            <a:spAutoFit/>
          </a:bodyPr>
          <a:lstStyle/>
          <a:p>
            <a:r>
              <a:rPr lang="en-US">
                <a:latin typeface="Franklin Gothic Book" panose="020B0503020102020204" pitchFamily="34" charset="0"/>
              </a:rPr>
              <a:t>LOSS</a:t>
            </a:r>
          </a:p>
        </p:txBody>
      </p:sp>
      <p:sp>
        <p:nvSpPr>
          <p:cNvPr id="14" name="TextBox 13">
            <a:extLst>
              <a:ext uri="{FF2B5EF4-FFF2-40B4-BE49-F238E27FC236}">
                <a16:creationId xmlns:a16="http://schemas.microsoft.com/office/drawing/2014/main" id="{1294B740-441E-4F08-854D-B23EB8358A4E}"/>
              </a:ext>
            </a:extLst>
          </p:cNvPr>
          <p:cNvSpPr txBox="1"/>
          <p:nvPr/>
        </p:nvSpPr>
        <p:spPr>
          <a:xfrm>
            <a:off x="4841186" y="3377784"/>
            <a:ext cx="1343378" cy="369332"/>
          </a:xfrm>
          <a:prstGeom prst="rect">
            <a:avLst/>
          </a:prstGeom>
          <a:noFill/>
        </p:spPr>
        <p:txBody>
          <a:bodyPr wrap="square" rtlCol="0">
            <a:spAutoFit/>
          </a:bodyPr>
          <a:lstStyle/>
          <a:p>
            <a:r>
              <a:rPr lang="en-US">
                <a:latin typeface="Franklin Gothic Book" panose="020B0503020102020204" pitchFamily="34" charset="0"/>
              </a:rPr>
              <a:t>SELLER</a:t>
            </a:r>
          </a:p>
        </p:txBody>
      </p:sp>
      <p:pic>
        <p:nvPicPr>
          <p:cNvPr id="15" name="Picture 14">
            <a:extLst>
              <a:ext uri="{FF2B5EF4-FFF2-40B4-BE49-F238E27FC236}">
                <a16:creationId xmlns:a16="http://schemas.microsoft.com/office/drawing/2014/main" id="{978FF2F4-504E-40A3-BEE4-FC2198B0D80D}"/>
              </a:ext>
            </a:extLst>
          </p:cNvPr>
          <p:cNvPicPr>
            <a:picLocks noChangeAspect="1"/>
          </p:cNvPicPr>
          <p:nvPr/>
        </p:nvPicPr>
        <p:blipFill>
          <a:blip r:embed="rId4"/>
          <a:stretch>
            <a:fillRect/>
          </a:stretch>
        </p:blipFill>
        <p:spPr>
          <a:xfrm>
            <a:off x="2282011" y="5211938"/>
            <a:ext cx="677335" cy="1016003"/>
          </a:xfrm>
          <a:prstGeom prst="rect">
            <a:avLst/>
          </a:prstGeom>
        </p:spPr>
      </p:pic>
      <p:sp>
        <p:nvSpPr>
          <p:cNvPr id="16" name="TextBox 15">
            <a:extLst>
              <a:ext uri="{FF2B5EF4-FFF2-40B4-BE49-F238E27FC236}">
                <a16:creationId xmlns:a16="http://schemas.microsoft.com/office/drawing/2014/main" id="{FFEA79B2-C826-44C2-A664-A8CAFB5E009B}"/>
              </a:ext>
            </a:extLst>
          </p:cNvPr>
          <p:cNvSpPr txBox="1"/>
          <p:nvPr/>
        </p:nvSpPr>
        <p:spPr>
          <a:xfrm>
            <a:off x="2148786" y="4837566"/>
            <a:ext cx="1343378" cy="369332"/>
          </a:xfrm>
          <a:prstGeom prst="rect">
            <a:avLst/>
          </a:prstGeom>
          <a:noFill/>
        </p:spPr>
        <p:txBody>
          <a:bodyPr wrap="square" rtlCol="0">
            <a:spAutoFit/>
          </a:bodyPr>
          <a:lstStyle/>
          <a:p>
            <a:r>
              <a:rPr lang="en-US">
                <a:latin typeface="Franklin Gothic Book" panose="020B0503020102020204" pitchFamily="34" charset="0"/>
              </a:rPr>
              <a:t>BUYER</a:t>
            </a:r>
          </a:p>
        </p:txBody>
      </p:sp>
      <p:sp>
        <p:nvSpPr>
          <p:cNvPr id="17" name="TextBox 16">
            <a:extLst>
              <a:ext uri="{FF2B5EF4-FFF2-40B4-BE49-F238E27FC236}">
                <a16:creationId xmlns:a16="http://schemas.microsoft.com/office/drawing/2014/main" id="{D47ACFF1-1332-4214-B1CD-A08060610ED0}"/>
              </a:ext>
            </a:extLst>
          </p:cNvPr>
          <p:cNvSpPr txBox="1"/>
          <p:nvPr/>
        </p:nvSpPr>
        <p:spPr>
          <a:xfrm>
            <a:off x="3764060" y="5472623"/>
            <a:ext cx="3160888" cy="369332"/>
          </a:xfrm>
          <a:prstGeom prst="rect">
            <a:avLst/>
          </a:prstGeom>
          <a:noFill/>
        </p:spPr>
        <p:txBody>
          <a:bodyPr wrap="square" rtlCol="0">
            <a:spAutoFit/>
          </a:bodyPr>
          <a:lstStyle/>
          <a:p>
            <a:r>
              <a:rPr lang="en-US">
                <a:latin typeface="Franklin Gothic Book" panose="020B0503020102020204" pitchFamily="34" charset="0"/>
              </a:rPr>
              <a:t>PRICE YOU AGREED UPON</a:t>
            </a:r>
          </a:p>
        </p:txBody>
      </p:sp>
      <p:pic>
        <p:nvPicPr>
          <p:cNvPr id="18" name="Picture 17">
            <a:extLst>
              <a:ext uri="{FF2B5EF4-FFF2-40B4-BE49-F238E27FC236}">
                <a16:creationId xmlns:a16="http://schemas.microsoft.com/office/drawing/2014/main" id="{19DA6D58-6223-4AE4-A9E6-5B87DCE319D2}"/>
              </a:ext>
            </a:extLst>
          </p:cNvPr>
          <p:cNvPicPr>
            <a:picLocks noChangeAspect="1"/>
          </p:cNvPicPr>
          <p:nvPr/>
        </p:nvPicPr>
        <p:blipFill>
          <a:blip r:embed="rId5"/>
          <a:stretch>
            <a:fillRect/>
          </a:stretch>
        </p:blipFill>
        <p:spPr>
          <a:xfrm>
            <a:off x="3330606" y="5620710"/>
            <a:ext cx="323116" cy="73158"/>
          </a:xfrm>
          <a:prstGeom prst="rect">
            <a:avLst/>
          </a:prstGeom>
        </p:spPr>
      </p:pic>
      <p:pic>
        <p:nvPicPr>
          <p:cNvPr id="19" name="Picture 18">
            <a:extLst>
              <a:ext uri="{FF2B5EF4-FFF2-40B4-BE49-F238E27FC236}">
                <a16:creationId xmlns:a16="http://schemas.microsoft.com/office/drawing/2014/main" id="{4A895921-233B-4151-85DB-018121BB49CE}"/>
              </a:ext>
            </a:extLst>
          </p:cNvPr>
          <p:cNvPicPr>
            <a:picLocks noChangeAspect="1"/>
          </p:cNvPicPr>
          <p:nvPr/>
        </p:nvPicPr>
        <p:blipFill>
          <a:blip r:embed="rId6"/>
          <a:stretch>
            <a:fillRect/>
          </a:stretch>
        </p:blipFill>
        <p:spPr>
          <a:xfrm>
            <a:off x="6573525" y="5498779"/>
            <a:ext cx="518205" cy="317019"/>
          </a:xfrm>
          <a:prstGeom prst="rect">
            <a:avLst/>
          </a:prstGeom>
        </p:spPr>
      </p:pic>
      <p:sp>
        <p:nvSpPr>
          <p:cNvPr id="20" name="TextBox 19">
            <a:extLst>
              <a:ext uri="{FF2B5EF4-FFF2-40B4-BE49-F238E27FC236}">
                <a16:creationId xmlns:a16="http://schemas.microsoft.com/office/drawing/2014/main" id="{97D2D816-426F-4EC8-BFE6-0B8536724BE2}"/>
              </a:ext>
            </a:extLst>
          </p:cNvPr>
          <p:cNvSpPr txBox="1"/>
          <p:nvPr/>
        </p:nvSpPr>
        <p:spPr>
          <a:xfrm>
            <a:off x="7102673" y="5129447"/>
            <a:ext cx="1343378" cy="369332"/>
          </a:xfrm>
          <a:prstGeom prst="rect">
            <a:avLst/>
          </a:prstGeom>
          <a:noFill/>
        </p:spPr>
        <p:txBody>
          <a:bodyPr wrap="square" rtlCol="0">
            <a:spAutoFit/>
          </a:bodyPr>
          <a:lstStyle/>
          <a:p>
            <a:r>
              <a:rPr lang="en-US">
                <a:latin typeface="Franklin Gothic Book" panose="020B0503020102020204" pitchFamily="34" charset="0"/>
              </a:rPr>
              <a:t>PROFIT</a:t>
            </a:r>
          </a:p>
        </p:txBody>
      </p:sp>
      <p:cxnSp>
        <p:nvCxnSpPr>
          <p:cNvPr id="21" name="Straight Connector 20">
            <a:extLst>
              <a:ext uri="{FF2B5EF4-FFF2-40B4-BE49-F238E27FC236}">
                <a16:creationId xmlns:a16="http://schemas.microsoft.com/office/drawing/2014/main" id="{0E3294F9-3F73-49B5-B4F1-C9B34A7CD8BD}"/>
              </a:ext>
            </a:extLst>
          </p:cNvPr>
          <p:cNvCxnSpPr/>
          <p:nvPr/>
        </p:nvCxnSpPr>
        <p:spPr>
          <a:xfrm flipH="1">
            <a:off x="7418004" y="4945726"/>
            <a:ext cx="982133" cy="1148216"/>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AF2010A-B6B3-41EB-86B3-5C6F573F4FE2}"/>
              </a:ext>
            </a:extLst>
          </p:cNvPr>
          <p:cNvSpPr txBox="1"/>
          <p:nvPr/>
        </p:nvSpPr>
        <p:spPr>
          <a:xfrm>
            <a:off x="7945049" y="5660581"/>
            <a:ext cx="1343378" cy="369332"/>
          </a:xfrm>
          <a:prstGeom prst="rect">
            <a:avLst/>
          </a:prstGeom>
          <a:noFill/>
        </p:spPr>
        <p:txBody>
          <a:bodyPr wrap="square" rtlCol="0">
            <a:spAutoFit/>
          </a:bodyPr>
          <a:lstStyle/>
          <a:p>
            <a:r>
              <a:rPr lang="en-US">
                <a:latin typeface="Franklin Gothic Book" panose="020B0503020102020204" pitchFamily="34" charset="0"/>
              </a:rPr>
              <a:t>LOSS</a:t>
            </a:r>
          </a:p>
        </p:txBody>
      </p:sp>
    </p:spTree>
    <p:extLst>
      <p:ext uri="{BB962C8B-B14F-4D97-AF65-F5344CB8AC3E}">
        <p14:creationId xmlns:p14="http://schemas.microsoft.com/office/powerpoint/2010/main" val="2375756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441A-EC21-8B4A-AC09-E7EC9DA7151B}"/>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876CBD02-24F3-854F-BBBB-4239E97F808B}"/>
              </a:ext>
            </a:extLst>
          </p:cNvPr>
          <p:cNvSpPr>
            <a:spLocks noGrp="1"/>
          </p:cNvSpPr>
          <p:nvPr>
            <p:ph idx="1"/>
          </p:nvPr>
        </p:nvSpPr>
        <p:spPr>
          <a:xfrm>
            <a:off x="1149645" y="1462086"/>
            <a:ext cx="7886700" cy="4976035"/>
          </a:xfrm>
        </p:spPr>
        <p:txBody>
          <a:bodyPr>
            <a:normAutofit fontScale="77500" lnSpcReduction="20000"/>
          </a:bodyPr>
          <a:lstStyle/>
          <a:p>
            <a:r>
              <a:rPr lang="en-US"/>
              <a:t>Do not show anyone your card. </a:t>
            </a:r>
          </a:p>
          <a:p>
            <a:r>
              <a:rPr lang="en-US"/>
              <a:t>You will have 3 minutes to make as many sales/purchases as you can. </a:t>
            </a:r>
          </a:p>
          <a:p>
            <a:pPr lvl="1"/>
            <a:r>
              <a:rPr lang="en-US"/>
              <a:t>Each buyer (seller) is free to negotiate a trading price with any seller (buyer)—but only in increments of 50 cents. So, prices can be $1.00, or $1.50, or $2.00, or $2.50 and so on. </a:t>
            </a:r>
            <a:endParaRPr lang="en-US" i="1"/>
          </a:p>
          <a:p>
            <a:pPr lvl="1"/>
            <a:r>
              <a:rPr lang="en-US"/>
              <a:t>Buyers and sellers may want to call out prices at which they would buy or sell and see if that helps in making a trade. </a:t>
            </a:r>
          </a:p>
          <a:p>
            <a:pPr lvl="1"/>
            <a:r>
              <a:rPr lang="en-US"/>
              <a:t>When a buyer and seller agree on a price, buyer and seller should also record their successful trade in Activity 5-2: Earnings Recording Sheet. Then share your agreed upon price to the teacher for verification. If a trade does not follow the rules, the buyer and seller will be sent back to the market by the teacher.</a:t>
            </a:r>
          </a:p>
          <a:p>
            <a:pPr lvl="1"/>
            <a:r>
              <a:rPr lang="en-US"/>
              <a:t>If the trade was accepted, turn in your cards, and get new cards from the teacher and go back into the market to buy or sell again. You can complete as many trades in a round as possible. The more trades the more potential for profit.</a:t>
            </a:r>
          </a:p>
          <a:p>
            <a:pPr lvl="1"/>
            <a:r>
              <a:rPr lang="en-US"/>
              <a:t>After each round, when the teacher calls time, go back to your seats to calculate profit of trades from that round. </a:t>
            </a:r>
          </a:p>
          <a:p>
            <a:pPr lvl="1"/>
            <a:r>
              <a:rPr lang="en-US"/>
              <a:t>At the end of the activity, the seller and buyer with the highest earnings will each receive a prize!</a:t>
            </a:r>
          </a:p>
        </p:txBody>
      </p:sp>
      <p:sp>
        <p:nvSpPr>
          <p:cNvPr id="4" name="Footer Placeholder 3">
            <a:extLst>
              <a:ext uri="{FF2B5EF4-FFF2-40B4-BE49-F238E27FC236}">
                <a16:creationId xmlns:a16="http://schemas.microsoft.com/office/drawing/2014/main" id="{1D2D98E2-091C-43DC-8EA8-AF8F4CB6381F}"/>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4061488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3CD7-310B-C140-B5C9-3258E87B0F48}"/>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5CF1F365-4B6E-2F47-97AE-3E2493FA5CF9}"/>
              </a:ext>
            </a:extLst>
          </p:cNvPr>
          <p:cNvSpPr>
            <a:spLocks noGrp="1"/>
          </p:cNvSpPr>
          <p:nvPr>
            <p:ph idx="1"/>
          </p:nvPr>
        </p:nvSpPr>
        <p:spPr/>
        <p:txBody>
          <a:bodyPr/>
          <a:lstStyle/>
          <a:p>
            <a:r>
              <a:rPr lang="en-US"/>
              <a:t>Please add up your total earnings from all rounds.  </a:t>
            </a:r>
          </a:p>
          <a:p>
            <a:r>
              <a:rPr lang="en-US"/>
              <a:t>Who is the top seller?  Who is the top buyer?</a:t>
            </a:r>
          </a:p>
        </p:txBody>
      </p:sp>
      <p:sp>
        <p:nvSpPr>
          <p:cNvPr id="4" name="Footer Placeholder 3">
            <a:extLst>
              <a:ext uri="{FF2B5EF4-FFF2-40B4-BE49-F238E27FC236}">
                <a16:creationId xmlns:a16="http://schemas.microsoft.com/office/drawing/2014/main" id="{D3B46725-20CD-45F7-BF97-B33ADD22B75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8674" name="Picture 2" descr="Closeup of economist working and counting data on calculator Free Photo">
            <a:extLst>
              <a:ext uri="{FF2B5EF4-FFF2-40B4-BE49-F238E27FC236}">
                <a16:creationId xmlns:a16="http://schemas.microsoft.com/office/drawing/2014/main" id="{7CCB728D-8B16-9B43-8A10-BAADBF90F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666" y="3124150"/>
            <a:ext cx="4444657" cy="296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49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D3E3-7129-0E4A-89BC-A89E64C64335}"/>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93FFF55D-1322-9746-8DBC-DE91CDD1A3EC}"/>
              </a:ext>
            </a:extLst>
          </p:cNvPr>
          <p:cNvSpPr>
            <a:spLocks noGrp="1"/>
          </p:cNvSpPr>
          <p:nvPr>
            <p:ph idx="1"/>
          </p:nvPr>
        </p:nvSpPr>
        <p:spPr/>
        <p:txBody>
          <a:bodyPr/>
          <a:lstStyle/>
          <a:p>
            <a:r>
              <a:rPr lang="en-US"/>
              <a:t>Who determined the price?  The sellers or the buyers?</a:t>
            </a:r>
          </a:p>
        </p:txBody>
      </p:sp>
      <p:sp>
        <p:nvSpPr>
          <p:cNvPr id="4" name="Footer Placeholder 3">
            <a:extLst>
              <a:ext uri="{FF2B5EF4-FFF2-40B4-BE49-F238E27FC236}">
                <a16:creationId xmlns:a16="http://schemas.microsoft.com/office/drawing/2014/main" id="{05AB2DFC-5AD6-4061-8CF7-B054CC9CD2F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29698" name="Picture 2" descr="Color interrogation symbols Free Photo">
            <a:extLst>
              <a:ext uri="{FF2B5EF4-FFF2-40B4-BE49-F238E27FC236}">
                <a16:creationId xmlns:a16="http://schemas.microsoft.com/office/drawing/2014/main" id="{0E65F4C0-38D0-1549-A28D-AB71A1396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488" y="2955396"/>
            <a:ext cx="4111024" cy="273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75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6978-3CDA-104C-80A0-BC2473BA97CD}"/>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7F36C1C1-B663-2840-97D6-4AD92FA570EF}"/>
              </a:ext>
            </a:extLst>
          </p:cNvPr>
          <p:cNvSpPr>
            <a:spLocks noGrp="1"/>
          </p:cNvSpPr>
          <p:nvPr>
            <p:ph idx="1"/>
          </p:nvPr>
        </p:nvSpPr>
        <p:spPr/>
        <p:txBody>
          <a:bodyPr/>
          <a:lstStyle/>
          <a:p>
            <a:r>
              <a:rPr lang="en-US" u="sng"/>
              <a:t>Price:</a:t>
            </a:r>
            <a:r>
              <a:rPr lang="en-US"/>
              <a:t>  the amount of money that a buyer must pay to acquire a good or service.  This is determined by buyers and sellers interacting. </a:t>
            </a:r>
          </a:p>
          <a:p>
            <a:pPr marL="0" indent="0">
              <a:buNone/>
            </a:pPr>
            <a:endParaRPr lang="en-US" u="sng"/>
          </a:p>
        </p:txBody>
      </p:sp>
      <p:sp>
        <p:nvSpPr>
          <p:cNvPr id="4" name="Footer Placeholder 3">
            <a:extLst>
              <a:ext uri="{FF2B5EF4-FFF2-40B4-BE49-F238E27FC236}">
                <a16:creationId xmlns:a16="http://schemas.microsoft.com/office/drawing/2014/main" id="{EE6E521B-3822-49DA-BE68-553BEBB772C7}"/>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0722" name="Picture 2" descr="Loaves of bread with price tag Free Photo">
            <a:extLst>
              <a:ext uri="{FF2B5EF4-FFF2-40B4-BE49-F238E27FC236}">
                <a16:creationId xmlns:a16="http://schemas.microsoft.com/office/drawing/2014/main" id="{A9DEB9C7-238F-7043-B5B3-55C12E73B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195" y="3429000"/>
            <a:ext cx="39751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00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87A6-4F9B-4FB6-99F4-DEEB2EC1AA0E}"/>
              </a:ext>
            </a:extLst>
          </p:cNvPr>
          <p:cNvSpPr>
            <a:spLocks noGrp="1"/>
          </p:cNvSpPr>
          <p:nvPr>
            <p:ph type="title"/>
          </p:nvPr>
        </p:nvSpPr>
        <p:spPr/>
        <p:txBody>
          <a:bodyPr/>
          <a:lstStyle/>
          <a:p>
            <a:r>
              <a:rPr lang="en-US"/>
              <a:t>Lesson 1</a:t>
            </a:r>
          </a:p>
        </p:txBody>
      </p:sp>
      <p:pic>
        <p:nvPicPr>
          <p:cNvPr id="4" name="Online Media 3" title="Donald Everett - 2014 Nebraska Business Hall of Fame">
            <a:hlinkClick r:id="" action="ppaction://media"/>
            <a:extLst>
              <a:ext uri="{FF2B5EF4-FFF2-40B4-BE49-F238E27FC236}">
                <a16:creationId xmlns:a16="http://schemas.microsoft.com/office/drawing/2014/main" id="{D9410B78-259A-489A-A286-CA28E54EC3D0}"/>
              </a:ext>
            </a:extLst>
          </p:cNvPr>
          <p:cNvPicPr>
            <a:picLocks noGrp="1" noRot="1" noChangeAspect="1"/>
          </p:cNvPicPr>
          <p:nvPr>
            <p:ph idx="1"/>
            <a:videoFile r:link="rId1"/>
          </p:nvPr>
        </p:nvPicPr>
        <p:blipFill>
          <a:blip r:embed="rId3"/>
          <a:stretch>
            <a:fillRect/>
          </a:stretch>
        </p:blipFill>
        <p:spPr>
          <a:xfrm>
            <a:off x="1242514" y="1537031"/>
            <a:ext cx="7700962" cy="4351338"/>
          </a:xfrm>
          <a:prstGeom prst="rect">
            <a:avLst/>
          </a:prstGeom>
        </p:spPr>
      </p:pic>
      <p:sp>
        <p:nvSpPr>
          <p:cNvPr id="6" name="TextBox 5">
            <a:extLst>
              <a:ext uri="{FF2B5EF4-FFF2-40B4-BE49-F238E27FC236}">
                <a16:creationId xmlns:a16="http://schemas.microsoft.com/office/drawing/2014/main" id="{EB4686C9-E149-4690-B398-ED84184CDAFC}"/>
              </a:ext>
            </a:extLst>
          </p:cNvPr>
          <p:cNvSpPr txBox="1"/>
          <p:nvPr/>
        </p:nvSpPr>
        <p:spPr>
          <a:xfrm>
            <a:off x="1149645" y="5963313"/>
            <a:ext cx="7271866" cy="369332"/>
          </a:xfrm>
          <a:prstGeom prst="rect">
            <a:avLst/>
          </a:prstGeom>
          <a:noFill/>
        </p:spPr>
        <p:txBody>
          <a:bodyPr wrap="square">
            <a:spAutoFit/>
          </a:bodyPr>
          <a:lstStyle/>
          <a:p>
            <a:r>
              <a:rPr lang="en-US"/>
              <a:t>https://www.youtube.com/watch?v=bwQko9saxK8&amp;feature=emb_logo</a:t>
            </a:r>
          </a:p>
        </p:txBody>
      </p:sp>
      <p:pic>
        <p:nvPicPr>
          <p:cNvPr id="8" name="Picture 7">
            <a:extLst>
              <a:ext uri="{FF2B5EF4-FFF2-40B4-BE49-F238E27FC236}">
                <a16:creationId xmlns:a16="http://schemas.microsoft.com/office/drawing/2014/main" id="{65A8F032-F660-4544-AA6F-061EA4668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949" y="87899"/>
            <a:ext cx="1422811" cy="1422811"/>
          </a:xfrm>
          <a:prstGeom prst="rect">
            <a:avLst/>
          </a:prstGeom>
        </p:spPr>
      </p:pic>
      <p:sp>
        <p:nvSpPr>
          <p:cNvPr id="3" name="Footer Placeholder 2">
            <a:extLst>
              <a:ext uri="{FF2B5EF4-FFF2-40B4-BE49-F238E27FC236}">
                <a16:creationId xmlns:a16="http://schemas.microsoft.com/office/drawing/2014/main" id="{822C1E4B-25A9-4C6F-B66C-85BD2049F8F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5720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943E-5449-7249-B92E-9F21ECDDA608}"/>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52459040-CAD1-2446-AEE5-08B2F204BAF8}"/>
              </a:ext>
            </a:extLst>
          </p:cNvPr>
          <p:cNvSpPr>
            <a:spLocks noGrp="1"/>
          </p:cNvSpPr>
          <p:nvPr>
            <p:ph idx="1"/>
          </p:nvPr>
        </p:nvSpPr>
        <p:spPr/>
        <p:txBody>
          <a:bodyPr>
            <a:normAutofit/>
          </a:bodyPr>
          <a:lstStyle/>
          <a:p>
            <a:r>
              <a:rPr lang="en-US"/>
              <a:t>The </a:t>
            </a:r>
            <a:r>
              <a:rPr lang="en-US" u="sng"/>
              <a:t>supply curve</a:t>
            </a:r>
            <a:r>
              <a:rPr lang="en-US"/>
              <a:t> is a schedule showing amounts of a good or service that sellers (or a seller) are willing and able to offer at various prices during some period.  </a:t>
            </a:r>
          </a:p>
        </p:txBody>
      </p:sp>
      <p:sp>
        <p:nvSpPr>
          <p:cNvPr id="6" name="Footer Placeholder 5">
            <a:extLst>
              <a:ext uri="{FF2B5EF4-FFF2-40B4-BE49-F238E27FC236}">
                <a16:creationId xmlns:a16="http://schemas.microsoft.com/office/drawing/2014/main" id="{21878974-0D41-4527-8932-E2D9B76CDC4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4" name="Chart 3">
            <a:extLst>
              <a:ext uri="{FF2B5EF4-FFF2-40B4-BE49-F238E27FC236}">
                <a16:creationId xmlns:a16="http://schemas.microsoft.com/office/drawing/2014/main" id="{7AC80823-F301-AB4D-930F-D173E5F39016}"/>
              </a:ext>
            </a:extLst>
          </p:cNvPr>
          <p:cNvGraphicFramePr>
            <a:graphicFrameLocks noChangeAspect="1"/>
          </p:cNvGraphicFramePr>
          <p:nvPr>
            <p:extLst>
              <p:ext uri="{D42A27DB-BD31-4B8C-83A1-F6EECF244321}">
                <p14:modId xmlns:p14="http://schemas.microsoft.com/office/powerpoint/2010/main" val="285650859"/>
              </p:ext>
            </p:extLst>
          </p:nvPr>
        </p:nvGraphicFramePr>
        <p:xfrm>
          <a:off x="2545905" y="3450555"/>
          <a:ext cx="5090569" cy="3073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425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943E-5449-7249-B92E-9F21ECDDA608}"/>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52459040-CAD1-2446-AEE5-08B2F204BAF8}"/>
              </a:ext>
            </a:extLst>
          </p:cNvPr>
          <p:cNvSpPr>
            <a:spLocks noGrp="1"/>
          </p:cNvSpPr>
          <p:nvPr>
            <p:ph idx="1"/>
          </p:nvPr>
        </p:nvSpPr>
        <p:spPr/>
        <p:txBody>
          <a:bodyPr>
            <a:normAutofit/>
          </a:bodyPr>
          <a:lstStyle/>
          <a:p>
            <a:r>
              <a:rPr lang="en-US"/>
              <a:t>The </a:t>
            </a:r>
            <a:r>
              <a:rPr lang="en-US" u="sng"/>
              <a:t>demand curve</a:t>
            </a:r>
            <a:r>
              <a:rPr lang="en-US"/>
              <a:t> is a schedule showing amounts of a good or service that buyers (or a buyer) are willing and able to purchase at various prices during some period.  </a:t>
            </a:r>
          </a:p>
        </p:txBody>
      </p:sp>
      <p:sp>
        <p:nvSpPr>
          <p:cNvPr id="4" name="Footer Placeholder 3">
            <a:extLst>
              <a:ext uri="{FF2B5EF4-FFF2-40B4-BE49-F238E27FC236}">
                <a16:creationId xmlns:a16="http://schemas.microsoft.com/office/drawing/2014/main" id="{F33F724E-90B2-4298-8A4F-6954C0F06CF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6" name="Chart 5">
            <a:extLst>
              <a:ext uri="{FF2B5EF4-FFF2-40B4-BE49-F238E27FC236}">
                <a16:creationId xmlns:a16="http://schemas.microsoft.com/office/drawing/2014/main" id="{C68B1AC1-C3EB-F246-B6C9-91E62BE8DBAC}"/>
              </a:ext>
            </a:extLst>
          </p:cNvPr>
          <p:cNvGraphicFramePr>
            <a:graphicFrameLocks noChangeAspect="1"/>
          </p:cNvGraphicFramePr>
          <p:nvPr>
            <p:extLst>
              <p:ext uri="{D42A27DB-BD31-4B8C-83A1-F6EECF244321}">
                <p14:modId xmlns:p14="http://schemas.microsoft.com/office/powerpoint/2010/main" val="852950526"/>
              </p:ext>
            </p:extLst>
          </p:nvPr>
        </p:nvGraphicFramePr>
        <p:xfrm>
          <a:off x="2720102" y="3435178"/>
          <a:ext cx="4745786" cy="3064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8634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3367-4812-8C4B-8C00-E884494E391D}"/>
              </a:ext>
            </a:extLst>
          </p:cNvPr>
          <p:cNvSpPr>
            <a:spLocks noGrp="1"/>
          </p:cNvSpPr>
          <p:nvPr>
            <p:ph type="title"/>
          </p:nvPr>
        </p:nvSpPr>
        <p:spPr/>
        <p:txBody>
          <a:bodyPr/>
          <a:lstStyle/>
          <a:p>
            <a:r>
              <a:rPr lang="en-US"/>
              <a:t>Lesson 5</a:t>
            </a:r>
          </a:p>
        </p:txBody>
      </p:sp>
      <p:sp>
        <p:nvSpPr>
          <p:cNvPr id="6" name="Content Placeholder 5">
            <a:extLst>
              <a:ext uri="{FF2B5EF4-FFF2-40B4-BE49-F238E27FC236}">
                <a16:creationId xmlns:a16="http://schemas.microsoft.com/office/drawing/2014/main" id="{A08F7562-00C6-1F45-8D34-128475A7EACB}"/>
              </a:ext>
            </a:extLst>
          </p:cNvPr>
          <p:cNvSpPr>
            <a:spLocks noGrp="1"/>
          </p:cNvSpPr>
          <p:nvPr>
            <p:ph idx="1"/>
          </p:nvPr>
        </p:nvSpPr>
        <p:spPr/>
        <p:txBody>
          <a:bodyPr>
            <a:normAutofit/>
          </a:bodyPr>
          <a:lstStyle/>
          <a:p>
            <a:r>
              <a:rPr lang="en-US" u="sng"/>
              <a:t>Equilibrium:</a:t>
            </a:r>
            <a:r>
              <a:rPr lang="en-US"/>
              <a:t>  The market clearing price where the quantity supplied equals the quantity demanded, graphically it is the point where the demand and supply curves cross and are equal. </a:t>
            </a:r>
            <a:endParaRPr lang="en-US" u="sng"/>
          </a:p>
        </p:txBody>
      </p:sp>
      <p:sp>
        <p:nvSpPr>
          <p:cNvPr id="3" name="Footer Placeholder 2">
            <a:extLst>
              <a:ext uri="{FF2B5EF4-FFF2-40B4-BE49-F238E27FC236}">
                <a16:creationId xmlns:a16="http://schemas.microsoft.com/office/drawing/2014/main" id="{61E493B5-9819-4A96-B4B9-30231257091F}"/>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8" name="Chart 7">
            <a:extLst>
              <a:ext uri="{FF2B5EF4-FFF2-40B4-BE49-F238E27FC236}">
                <a16:creationId xmlns:a16="http://schemas.microsoft.com/office/drawing/2014/main" id="{CDB4E6BB-F0E1-1B49-9B46-7E0CA541A89B}"/>
              </a:ext>
            </a:extLst>
          </p:cNvPr>
          <p:cNvGraphicFramePr>
            <a:graphicFrameLocks noChangeAspect="1"/>
          </p:cNvGraphicFramePr>
          <p:nvPr>
            <p:extLst>
              <p:ext uri="{D42A27DB-BD31-4B8C-83A1-F6EECF244321}">
                <p14:modId xmlns:p14="http://schemas.microsoft.com/office/powerpoint/2010/main" val="2753211599"/>
              </p:ext>
            </p:extLst>
          </p:nvPr>
        </p:nvGraphicFramePr>
        <p:xfrm>
          <a:off x="2746558" y="3389019"/>
          <a:ext cx="4692874" cy="3103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9918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3367-4812-8C4B-8C00-E884494E391D}"/>
              </a:ext>
            </a:extLst>
          </p:cNvPr>
          <p:cNvSpPr>
            <a:spLocks noGrp="1"/>
          </p:cNvSpPr>
          <p:nvPr>
            <p:ph type="title"/>
          </p:nvPr>
        </p:nvSpPr>
        <p:spPr/>
        <p:txBody>
          <a:bodyPr/>
          <a:lstStyle/>
          <a:p>
            <a:r>
              <a:rPr lang="en-US"/>
              <a:t>Lesson 5</a:t>
            </a:r>
          </a:p>
        </p:txBody>
      </p:sp>
      <p:sp>
        <p:nvSpPr>
          <p:cNvPr id="6" name="Content Placeholder 5">
            <a:extLst>
              <a:ext uri="{FF2B5EF4-FFF2-40B4-BE49-F238E27FC236}">
                <a16:creationId xmlns:a16="http://schemas.microsoft.com/office/drawing/2014/main" id="{A08F7562-00C6-1F45-8D34-128475A7EACB}"/>
              </a:ext>
            </a:extLst>
          </p:cNvPr>
          <p:cNvSpPr>
            <a:spLocks noGrp="1"/>
          </p:cNvSpPr>
          <p:nvPr>
            <p:ph idx="1"/>
          </p:nvPr>
        </p:nvSpPr>
        <p:spPr/>
        <p:txBody>
          <a:bodyPr>
            <a:normAutofit/>
          </a:bodyPr>
          <a:lstStyle/>
          <a:p>
            <a:r>
              <a:rPr lang="en-US" u="sng"/>
              <a:t>Surplus:</a:t>
            </a:r>
            <a:r>
              <a:rPr lang="en-US"/>
              <a:t> occurs when prices are too high and the amount that buyers are willing and able to buy is lower than the amount that sellers are willing and able to sell </a:t>
            </a:r>
          </a:p>
          <a:p>
            <a:pPr marL="0" indent="0">
              <a:buNone/>
            </a:pPr>
            <a:endParaRPr lang="en-US" u="sng"/>
          </a:p>
        </p:txBody>
      </p:sp>
      <p:sp>
        <p:nvSpPr>
          <p:cNvPr id="3" name="Footer Placeholder 2">
            <a:extLst>
              <a:ext uri="{FF2B5EF4-FFF2-40B4-BE49-F238E27FC236}">
                <a16:creationId xmlns:a16="http://schemas.microsoft.com/office/drawing/2014/main" id="{2E8CDE31-489E-4B50-8705-5701AD7C1C4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8" name="Chart 7">
            <a:extLst>
              <a:ext uri="{FF2B5EF4-FFF2-40B4-BE49-F238E27FC236}">
                <a16:creationId xmlns:a16="http://schemas.microsoft.com/office/drawing/2014/main" id="{CDB4E6BB-F0E1-1B49-9B46-7E0CA541A89B}"/>
              </a:ext>
            </a:extLst>
          </p:cNvPr>
          <p:cNvGraphicFramePr>
            <a:graphicFrameLocks noChangeAspect="1"/>
          </p:cNvGraphicFramePr>
          <p:nvPr>
            <p:extLst>
              <p:ext uri="{D42A27DB-BD31-4B8C-83A1-F6EECF244321}">
                <p14:modId xmlns:p14="http://schemas.microsoft.com/office/powerpoint/2010/main" val="1862597601"/>
              </p:ext>
            </p:extLst>
          </p:nvPr>
        </p:nvGraphicFramePr>
        <p:xfrm>
          <a:off x="2734201" y="3372673"/>
          <a:ext cx="4717588" cy="3120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555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3367-4812-8C4B-8C00-E884494E391D}"/>
              </a:ext>
            </a:extLst>
          </p:cNvPr>
          <p:cNvSpPr>
            <a:spLocks noGrp="1"/>
          </p:cNvSpPr>
          <p:nvPr>
            <p:ph type="title"/>
          </p:nvPr>
        </p:nvSpPr>
        <p:spPr/>
        <p:txBody>
          <a:bodyPr/>
          <a:lstStyle/>
          <a:p>
            <a:r>
              <a:rPr lang="en-US"/>
              <a:t>Lesson 5</a:t>
            </a:r>
          </a:p>
        </p:txBody>
      </p:sp>
      <p:sp>
        <p:nvSpPr>
          <p:cNvPr id="6" name="Content Placeholder 5">
            <a:extLst>
              <a:ext uri="{FF2B5EF4-FFF2-40B4-BE49-F238E27FC236}">
                <a16:creationId xmlns:a16="http://schemas.microsoft.com/office/drawing/2014/main" id="{A08F7562-00C6-1F45-8D34-128475A7EACB}"/>
              </a:ext>
            </a:extLst>
          </p:cNvPr>
          <p:cNvSpPr>
            <a:spLocks noGrp="1"/>
          </p:cNvSpPr>
          <p:nvPr>
            <p:ph idx="1"/>
          </p:nvPr>
        </p:nvSpPr>
        <p:spPr/>
        <p:txBody>
          <a:bodyPr>
            <a:normAutofit/>
          </a:bodyPr>
          <a:lstStyle/>
          <a:p>
            <a:r>
              <a:rPr lang="en-US" u="sng"/>
              <a:t>Shortage:</a:t>
            </a:r>
            <a:r>
              <a:rPr lang="en-US"/>
              <a:t>  occurs when prices are too low, and the amount buyers are willing and able to buy is greater than the amount sellers are willing and able to sell.  </a:t>
            </a:r>
          </a:p>
          <a:p>
            <a:pPr marL="0" indent="0">
              <a:buNone/>
            </a:pPr>
            <a:endParaRPr lang="en-US" u="sng"/>
          </a:p>
        </p:txBody>
      </p:sp>
      <p:sp>
        <p:nvSpPr>
          <p:cNvPr id="3" name="Footer Placeholder 2">
            <a:extLst>
              <a:ext uri="{FF2B5EF4-FFF2-40B4-BE49-F238E27FC236}">
                <a16:creationId xmlns:a16="http://schemas.microsoft.com/office/drawing/2014/main" id="{4AB134D0-3F49-4018-B26B-B26623580A2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8" name="Chart 7">
            <a:extLst>
              <a:ext uri="{FF2B5EF4-FFF2-40B4-BE49-F238E27FC236}">
                <a16:creationId xmlns:a16="http://schemas.microsoft.com/office/drawing/2014/main" id="{CDB4E6BB-F0E1-1B49-9B46-7E0CA541A89B}"/>
              </a:ext>
            </a:extLst>
          </p:cNvPr>
          <p:cNvGraphicFramePr>
            <a:graphicFrameLocks noChangeAspect="1"/>
          </p:cNvGraphicFramePr>
          <p:nvPr>
            <p:extLst>
              <p:ext uri="{D42A27DB-BD31-4B8C-83A1-F6EECF244321}">
                <p14:modId xmlns:p14="http://schemas.microsoft.com/office/powerpoint/2010/main" val="1601437402"/>
              </p:ext>
            </p:extLst>
          </p:nvPr>
        </p:nvGraphicFramePr>
        <p:xfrm>
          <a:off x="2746557" y="3419911"/>
          <a:ext cx="4692875" cy="3103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8120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B275-AE3E-564A-B55F-759F37604FB9}"/>
              </a:ext>
            </a:extLst>
          </p:cNvPr>
          <p:cNvSpPr>
            <a:spLocks noGrp="1"/>
          </p:cNvSpPr>
          <p:nvPr>
            <p:ph type="title"/>
          </p:nvPr>
        </p:nvSpPr>
        <p:spPr/>
        <p:txBody>
          <a:bodyPr/>
          <a:lstStyle/>
          <a:p>
            <a:r>
              <a:rPr lang="en-US"/>
              <a:t>Lesson 5</a:t>
            </a:r>
          </a:p>
        </p:txBody>
      </p:sp>
      <p:sp>
        <p:nvSpPr>
          <p:cNvPr id="3" name="Content Placeholder 2">
            <a:extLst>
              <a:ext uri="{FF2B5EF4-FFF2-40B4-BE49-F238E27FC236}">
                <a16:creationId xmlns:a16="http://schemas.microsoft.com/office/drawing/2014/main" id="{5C46EE36-81B5-9F48-883A-BF602631B138}"/>
              </a:ext>
            </a:extLst>
          </p:cNvPr>
          <p:cNvSpPr>
            <a:spLocks noGrp="1"/>
          </p:cNvSpPr>
          <p:nvPr>
            <p:ph idx="1"/>
          </p:nvPr>
        </p:nvSpPr>
        <p:spPr/>
        <p:txBody>
          <a:bodyPr>
            <a:normAutofit/>
          </a:bodyPr>
          <a:lstStyle/>
          <a:p>
            <a:r>
              <a:rPr lang="en-US"/>
              <a:t>An entrepreneur in a competitive market cannot charge any price they desire. The market forces of supply and demand influence what can be charged. If the price is too high, fewer buyers want to buy the product and if the price is too low, fewer sellers want to sell the product.</a:t>
            </a:r>
          </a:p>
          <a:p>
            <a:r>
              <a:rPr lang="en-US" u="sng"/>
              <a:t>Monopoly</a:t>
            </a:r>
            <a:r>
              <a:rPr lang="en-US" b="1"/>
              <a:t>:  </a:t>
            </a:r>
            <a:r>
              <a:rPr lang="en-US"/>
              <a:t>a market where the entrepreneur or seller is the only one selling a product, they have more flexibility in their pricing because buyers have limited opportunities to buy that product</a:t>
            </a:r>
          </a:p>
        </p:txBody>
      </p:sp>
      <p:sp>
        <p:nvSpPr>
          <p:cNvPr id="4" name="Footer Placeholder 3">
            <a:extLst>
              <a:ext uri="{FF2B5EF4-FFF2-40B4-BE49-F238E27FC236}">
                <a16:creationId xmlns:a16="http://schemas.microsoft.com/office/drawing/2014/main" id="{8331559F-D16D-40E8-8118-6DDD1455AB97}"/>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700131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9B04-E93C-9841-8AEB-0D517BE9E2D0}"/>
              </a:ext>
            </a:extLst>
          </p:cNvPr>
          <p:cNvSpPr>
            <a:spLocks noGrp="1"/>
          </p:cNvSpPr>
          <p:nvPr>
            <p:ph type="title"/>
          </p:nvPr>
        </p:nvSpPr>
        <p:spPr/>
        <p:txBody>
          <a:bodyPr/>
          <a:lstStyle/>
          <a:p>
            <a:r>
              <a:rPr lang="en-US"/>
              <a:t>Lesson 6</a:t>
            </a:r>
          </a:p>
        </p:txBody>
      </p:sp>
      <p:sp>
        <p:nvSpPr>
          <p:cNvPr id="3" name="Text Placeholder 2">
            <a:extLst>
              <a:ext uri="{FF2B5EF4-FFF2-40B4-BE49-F238E27FC236}">
                <a16:creationId xmlns:a16="http://schemas.microsoft.com/office/drawing/2014/main" id="{D75548C9-9742-A344-B767-F809529C836E}"/>
              </a:ext>
            </a:extLst>
          </p:cNvPr>
          <p:cNvSpPr>
            <a:spLocks noGrp="1"/>
          </p:cNvSpPr>
          <p:nvPr>
            <p:ph type="body" idx="1"/>
          </p:nvPr>
        </p:nvSpPr>
        <p:spPr/>
        <p:txBody>
          <a:bodyPr/>
          <a:lstStyle/>
          <a:p>
            <a:r>
              <a:rPr lang="en-US"/>
              <a:t>Legal Forms of Business</a:t>
            </a:r>
          </a:p>
        </p:txBody>
      </p:sp>
      <p:sp>
        <p:nvSpPr>
          <p:cNvPr id="4" name="Footer Placeholder 3">
            <a:extLst>
              <a:ext uri="{FF2B5EF4-FFF2-40B4-BE49-F238E27FC236}">
                <a16:creationId xmlns:a16="http://schemas.microsoft.com/office/drawing/2014/main" id="{258AD665-D642-4454-BCA8-6BEF21067933}"/>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1746" name="Picture 2" descr="Top view frame with contract and wooden judge gavel Free Photo">
            <a:extLst>
              <a:ext uri="{FF2B5EF4-FFF2-40B4-BE49-F238E27FC236}">
                <a16:creationId xmlns:a16="http://schemas.microsoft.com/office/drawing/2014/main" id="{6E3D47F0-B93E-1B44-83E3-62BDB96F4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967" y="1410034"/>
            <a:ext cx="3559489" cy="237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29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DBCD-7853-094D-9A16-0CC6253D1232}"/>
              </a:ext>
            </a:extLst>
          </p:cNvPr>
          <p:cNvSpPr>
            <a:spLocks noGrp="1"/>
          </p:cNvSpPr>
          <p:nvPr>
            <p:ph type="title"/>
          </p:nvPr>
        </p:nvSpPr>
        <p:spPr/>
        <p:txBody>
          <a:bodyPr/>
          <a:lstStyle/>
          <a:p>
            <a:r>
              <a:rPr lang="en-US"/>
              <a:t>Lesson 6</a:t>
            </a:r>
          </a:p>
        </p:txBody>
      </p:sp>
      <p:graphicFrame>
        <p:nvGraphicFramePr>
          <p:cNvPr id="4" name="Content Placeholder 3">
            <a:extLst>
              <a:ext uri="{FF2B5EF4-FFF2-40B4-BE49-F238E27FC236}">
                <a16:creationId xmlns:a16="http://schemas.microsoft.com/office/drawing/2014/main" id="{39EF16F3-95B3-3F4C-9923-D33423CDEC4C}"/>
              </a:ext>
            </a:extLst>
          </p:cNvPr>
          <p:cNvGraphicFramePr>
            <a:graphicFrameLocks noGrp="1"/>
          </p:cNvGraphicFramePr>
          <p:nvPr>
            <p:ph idx="1"/>
            <p:extLst>
              <p:ext uri="{D42A27DB-BD31-4B8C-83A1-F6EECF244321}">
                <p14:modId xmlns:p14="http://schemas.microsoft.com/office/powerpoint/2010/main" val="3690581245"/>
              </p:ext>
            </p:extLst>
          </p:nvPr>
        </p:nvGraphicFramePr>
        <p:xfrm>
          <a:off x="1149350" y="173355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96554AE3-3ACB-4BC6-A7B7-287E98C47B57}"/>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732394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FORMS OF BUSINESS ORGANIZATION 1.0">
            <a:hlinkClick r:id="" action="ppaction://media"/>
            <a:extLst>
              <a:ext uri="{FF2B5EF4-FFF2-40B4-BE49-F238E27FC236}">
                <a16:creationId xmlns:a16="http://schemas.microsoft.com/office/drawing/2014/main" id="{0F7F83BB-26BC-1444-B830-4DE50A7B9618}"/>
              </a:ext>
            </a:extLst>
          </p:cNvPr>
          <p:cNvPicPr>
            <a:picLocks noRot="1" noChangeAspect="1"/>
          </p:cNvPicPr>
          <p:nvPr>
            <a:videoFile r:link="rId1"/>
          </p:nvPr>
        </p:nvPicPr>
        <p:blipFill>
          <a:blip r:embed="rId3"/>
          <a:stretch>
            <a:fillRect/>
          </a:stretch>
        </p:blipFill>
        <p:spPr>
          <a:xfrm>
            <a:off x="1347045" y="1318317"/>
            <a:ext cx="7471443" cy="4221365"/>
          </a:xfrm>
          <a:prstGeom prst="rect">
            <a:avLst/>
          </a:prstGeom>
        </p:spPr>
      </p:pic>
      <p:sp>
        <p:nvSpPr>
          <p:cNvPr id="3" name="Title 2">
            <a:extLst>
              <a:ext uri="{FF2B5EF4-FFF2-40B4-BE49-F238E27FC236}">
                <a16:creationId xmlns:a16="http://schemas.microsoft.com/office/drawing/2014/main" id="{FBDDD836-D5A6-534F-B109-5BAFEA483EEC}"/>
              </a:ext>
            </a:extLst>
          </p:cNvPr>
          <p:cNvSpPr>
            <a:spLocks noGrp="1"/>
          </p:cNvSpPr>
          <p:nvPr>
            <p:ph type="title"/>
          </p:nvPr>
        </p:nvSpPr>
        <p:spPr/>
        <p:txBody>
          <a:bodyPr/>
          <a:lstStyle/>
          <a:p>
            <a:r>
              <a:rPr lang="en-US"/>
              <a:t>Lesson 6</a:t>
            </a:r>
          </a:p>
        </p:txBody>
      </p:sp>
      <p:sp>
        <p:nvSpPr>
          <p:cNvPr id="4" name="Content Placeholder 3">
            <a:extLst>
              <a:ext uri="{FF2B5EF4-FFF2-40B4-BE49-F238E27FC236}">
                <a16:creationId xmlns:a16="http://schemas.microsoft.com/office/drawing/2014/main" id="{384E64DA-46D4-C94D-A478-CAB9CA8DDB47}"/>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11D0244E-5B6E-3D40-8F46-DF20BB69B4D5}"/>
              </a:ext>
            </a:extLst>
          </p:cNvPr>
          <p:cNvSpPr/>
          <p:nvPr/>
        </p:nvSpPr>
        <p:spPr>
          <a:xfrm>
            <a:off x="1347045" y="6211669"/>
            <a:ext cx="4572000" cy="646331"/>
          </a:xfrm>
          <a:prstGeom prst="rect">
            <a:avLst/>
          </a:prstGeom>
        </p:spPr>
        <p:txBody>
          <a:bodyPr>
            <a:spAutoFit/>
          </a:bodyPr>
          <a:lstStyle/>
          <a:p>
            <a:r>
              <a:rPr lang="en-US" u="sng">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https://www.youtube.com/watch?v=nzRi-I1MYHw</a:t>
            </a:r>
            <a:r>
              <a:rPr lang="en-US"/>
              <a:t> </a:t>
            </a:r>
          </a:p>
        </p:txBody>
      </p:sp>
      <p:sp>
        <p:nvSpPr>
          <p:cNvPr id="6" name="Footer Placeholder 5">
            <a:extLst>
              <a:ext uri="{FF2B5EF4-FFF2-40B4-BE49-F238E27FC236}">
                <a16:creationId xmlns:a16="http://schemas.microsoft.com/office/drawing/2014/main" id="{B60C8D6B-62A2-474F-94A9-02D2A4B3098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8244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130F-F8C9-2D44-8AF6-72CD56C435D2}"/>
              </a:ext>
            </a:extLst>
          </p:cNvPr>
          <p:cNvSpPr>
            <a:spLocks noGrp="1"/>
          </p:cNvSpPr>
          <p:nvPr>
            <p:ph type="title"/>
          </p:nvPr>
        </p:nvSpPr>
        <p:spPr/>
        <p:txBody>
          <a:bodyPr/>
          <a:lstStyle/>
          <a:p>
            <a:r>
              <a:rPr lang="en-US"/>
              <a:t>Lesson 6</a:t>
            </a:r>
          </a:p>
        </p:txBody>
      </p:sp>
      <p:pic>
        <p:nvPicPr>
          <p:cNvPr id="3" name="Online Media 2" descr="What is a Franchise?">
            <a:hlinkClick r:id="" action="ppaction://media"/>
            <a:extLst>
              <a:ext uri="{FF2B5EF4-FFF2-40B4-BE49-F238E27FC236}">
                <a16:creationId xmlns:a16="http://schemas.microsoft.com/office/drawing/2014/main" id="{A294B61F-479E-1049-80EE-E5709DCCA8E4}"/>
              </a:ext>
            </a:extLst>
          </p:cNvPr>
          <p:cNvPicPr>
            <a:picLocks noRot="1" noChangeAspect="1"/>
          </p:cNvPicPr>
          <p:nvPr>
            <a:videoFile r:link="rId1"/>
          </p:nvPr>
        </p:nvPicPr>
        <p:blipFill>
          <a:blip r:embed="rId3"/>
          <a:stretch>
            <a:fillRect/>
          </a:stretch>
        </p:blipFill>
        <p:spPr>
          <a:xfrm>
            <a:off x="1347744" y="1312933"/>
            <a:ext cx="7490502" cy="4232134"/>
          </a:xfrm>
          <a:prstGeom prst="rect">
            <a:avLst/>
          </a:prstGeom>
        </p:spPr>
      </p:pic>
      <p:sp>
        <p:nvSpPr>
          <p:cNvPr id="4" name="Rectangle 3">
            <a:extLst>
              <a:ext uri="{FF2B5EF4-FFF2-40B4-BE49-F238E27FC236}">
                <a16:creationId xmlns:a16="http://schemas.microsoft.com/office/drawing/2014/main" id="{94064646-23C8-C34C-AD35-BBBF572AD211}"/>
              </a:ext>
            </a:extLst>
          </p:cNvPr>
          <p:cNvSpPr/>
          <p:nvPr/>
        </p:nvSpPr>
        <p:spPr>
          <a:xfrm>
            <a:off x="1347744" y="6075145"/>
            <a:ext cx="4572000" cy="646331"/>
          </a:xfrm>
          <a:prstGeom prst="rect">
            <a:avLst/>
          </a:prstGeom>
        </p:spPr>
        <p:txBody>
          <a:bodyPr>
            <a:spAutoFit/>
          </a:bodyPr>
          <a:lstStyle/>
          <a:p>
            <a:r>
              <a:rPr lang="en-US" u="sng">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https://www.youtube.com/watch?v=ARuOtcn6Qq4</a:t>
            </a:r>
            <a:r>
              <a:rPr lang="en-US"/>
              <a:t> </a:t>
            </a:r>
          </a:p>
        </p:txBody>
      </p:sp>
      <p:sp>
        <p:nvSpPr>
          <p:cNvPr id="5" name="Footer Placeholder 4">
            <a:extLst>
              <a:ext uri="{FF2B5EF4-FFF2-40B4-BE49-F238E27FC236}">
                <a16:creationId xmlns:a16="http://schemas.microsoft.com/office/drawing/2014/main" id="{7F0A6713-F4DC-418E-A461-B20B7BCA571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45559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84E1-C430-4A05-ADBF-90D2BAFD5B3E}"/>
              </a:ext>
            </a:extLst>
          </p:cNvPr>
          <p:cNvSpPr>
            <a:spLocks noGrp="1"/>
          </p:cNvSpPr>
          <p:nvPr>
            <p:ph type="title"/>
          </p:nvPr>
        </p:nvSpPr>
        <p:spPr/>
        <p:txBody>
          <a:bodyPr/>
          <a:lstStyle/>
          <a:p>
            <a:r>
              <a:rPr lang="en-US"/>
              <a:t>Lesson 1	</a:t>
            </a:r>
          </a:p>
        </p:txBody>
      </p:sp>
      <p:sp>
        <p:nvSpPr>
          <p:cNvPr id="3" name="Content Placeholder 2">
            <a:extLst>
              <a:ext uri="{FF2B5EF4-FFF2-40B4-BE49-F238E27FC236}">
                <a16:creationId xmlns:a16="http://schemas.microsoft.com/office/drawing/2014/main" id="{7AC3467E-9D39-407B-A9C4-F2287C9F49A7}"/>
              </a:ext>
            </a:extLst>
          </p:cNvPr>
          <p:cNvSpPr>
            <a:spLocks noGrp="1"/>
          </p:cNvSpPr>
          <p:nvPr>
            <p:ph sz="half" idx="1"/>
          </p:nvPr>
        </p:nvSpPr>
        <p:spPr>
          <a:xfrm>
            <a:off x="1149645" y="1248032"/>
            <a:ext cx="4188474" cy="4928931"/>
          </a:xfrm>
        </p:spPr>
        <p:txBody>
          <a:bodyPr>
            <a:normAutofit fontScale="25000" lnSpcReduction="20000"/>
          </a:bodyPr>
          <a:lstStyle/>
          <a:p>
            <a:r>
              <a:rPr lang="en-US" sz="6400"/>
              <a:t>Activity 1-1:  Don Everett Sr.’s Key to Success </a:t>
            </a:r>
          </a:p>
          <a:p>
            <a:r>
              <a:rPr lang="en-US" sz="6400"/>
              <a:t>Use the articles you read and the video to answer the following questions. </a:t>
            </a:r>
          </a:p>
          <a:p>
            <a:pPr marL="914400" lvl="1" indent="-457200">
              <a:buFont typeface="+mj-lt"/>
              <a:buAutoNum type="arabicPeriod"/>
            </a:pPr>
            <a:r>
              <a:rPr lang="en-US" sz="6400"/>
              <a:t>Who are the entrepreneurs and what are the main products sold? </a:t>
            </a:r>
          </a:p>
          <a:p>
            <a:pPr marL="914400" lvl="1" indent="-457200">
              <a:buFont typeface="+mj-lt"/>
              <a:buAutoNum type="arabicPeriod"/>
            </a:pPr>
            <a:endParaRPr lang="en-US" sz="6400"/>
          </a:p>
          <a:p>
            <a:pPr marL="914400" lvl="1" indent="-457200">
              <a:buFont typeface="+mj-lt"/>
              <a:buAutoNum type="arabicPeriod"/>
            </a:pPr>
            <a:r>
              <a:rPr lang="en-US" sz="6400"/>
              <a:t>What did Don Everett Sr. make sure to remember as the chain expanded? </a:t>
            </a:r>
          </a:p>
          <a:p>
            <a:pPr marL="914400" lvl="1" indent="-457200">
              <a:buFont typeface="+mj-lt"/>
              <a:buAutoNum type="arabicPeriod"/>
            </a:pPr>
            <a:endParaRPr lang="en-US" sz="6400"/>
          </a:p>
          <a:p>
            <a:pPr marL="914400" lvl="1" indent="-457200">
              <a:buFont typeface="+mj-lt"/>
              <a:buAutoNum type="arabicPeriod"/>
            </a:pPr>
            <a:r>
              <a:rPr lang="en-US" sz="6400"/>
              <a:t>What actions did Don Everett Sr. take in 1966 to start the business? </a:t>
            </a:r>
          </a:p>
          <a:p>
            <a:pPr marL="914400" lvl="1" indent="-457200">
              <a:buFont typeface="+mj-lt"/>
              <a:buAutoNum type="arabicPeriod"/>
            </a:pPr>
            <a:endParaRPr lang="en-US" sz="6400"/>
          </a:p>
          <a:p>
            <a:pPr marL="914400" lvl="1" indent="-457200">
              <a:buFont typeface="+mj-lt"/>
              <a:buAutoNum type="arabicPeriod"/>
            </a:pPr>
            <a:r>
              <a:rPr lang="en-US" sz="6400"/>
              <a:t>What does Don Everett Jr. define as the key to success? </a:t>
            </a:r>
          </a:p>
          <a:p>
            <a:pPr marL="914400" lvl="1" indent="-457200">
              <a:buFont typeface="+mj-lt"/>
              <a:buAutoNum type="arabicPeriod"/>
            </a:pPr>
            <a:endParaRPr lang="en-US" sz="6400"/>
          </a:p>
          <a:p>
            <a:pPr marL="914400" lvl="1" indent="-457200">
              <a:buFont typeface="+mj-lt"/>
              <a:buAutoNum type="arabicPeriod"/>
            </a:pPr>
            <a:r>
              <a:rPr lang="en-US" sz="6400"/>
              <a:t>Compose a brief paragraph that outlines what Donald Everett Jr. considers to be important when owning a business.</a:t>
            </a:r>
          </a:p>
          <a:p>
            <a:pPr lvl="1"/>
            <a:endParaRPr lang="en-US"/>
          </a:p>
        </p:txBody>
      </p:sp>
      <p:sp>
        <p:nvSpPr>
          <p:cNvPr id="4" name="Footer Placeholder 3">
            <a:extLst>
              <a:ext uri="{FF2B5EF4-FFF2-40B4-BE49-F238E27FC236}">
                <a16:creationId xmlns:a16="http://schemas.microsoft.com/office/drawing/2014/main" id="{E86B2683-DB09-47DC-B000-98FC9673015A}"/>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026" name="Picture 2" descr="Image result for don everett">
            <a:extLst>
              <a:ext uri="{FF2B5EF4-FFF2-40B4-BE49-F238E27FC236}">
                <a16:creationId xmlns:a16="http://schemas.microsoft.com/office/drawing/2014/main" id="{30D1FB03-347F-B644-8BBC-F3134DE98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318" y="758967"/>
            <a:ext cx="3249827" cy="2145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on everett">
            <a:extLst>
              <a:ext uri="{FF2B5EF4-FFF2-40B4-BE49-F238E27FC236}">
                <a16:creationId xmlns:a16="http://schemas.microsoft.com/office/drawing/2014/main" id="{0A402DC2-96AB-3649-8BBC-025E9D258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496" y="3487797"/>
            <a:ext cx="1733470" cy="242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68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EBFD-8D84-D14D-B147-94835461C739}"/>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6975544B-357A-7B4F-82F0-CCDF22709373}"/>
              </a:ext>
            </a:extLst>
          </p:cNvPr>
          <p:cNvSpPr>
            <a:spLocks noGrp="1"/>
          </p:cNvSpPr>
          <p:nvPr>
            <p:ph idx="1"/>
          </p:nvPr>
        </p:nvSpPr>
        <p:spPr/>
        <p:txBody>
          <a:bodyPr/>
          <a:lstStyle/>
          <a:p>
            <a:r>
              <a:rPr lang="en-US"/>
              <a:t>Let’s brainstorm! </a:t>
            </a:r>
          </a:p>
          <a:p>
            <a:r>
              <a:rPr lang="en-US"/>
              <a:t>What do we know about each legal forms of business?</a:t>
            </a:r>
          </a:p>
          <a:p>
            <a:pPr lvl="1"/>
            <a:r>
              <a:rPr lang="en-US"/>
              <a:t>Number of owners for each (one, two, what are shareholders)?</a:t>
            </a:r>
          </a:p>
          <a:p>
            <a:pPr lvl="1"/>
            <a:r>
              <a:rPr lang="en-US"/>
              <a:t>Difficult or easy to set up and get started?</a:t>
            </a:r>
          </a:p>
          <a:p>
            <a:pPr lvl="1"/>
            <a:r>
              <a:rPr lang="en-US"/>
              <a:t>Who gets the profit, if any? </a:t>
            </a:r>
          </a:p>
          <a:p>
            <a:pPr lvl="1"/>
            <a:r>
              <a:rPr lang="en-US"/>
              <a:t>How are decisions made?</a:t>
            </a:r>
          </a:p>
          <a:p>
            <a:endParaRPr lang="en-US"/>
          </a:p>
        </p:txBody>
      </p:sp>
      <p:sp>
        <p:nvSpPr>
          <p:cNvPr id="4" name="Footer Placeholder 3">
            <a:extLst>
              <a:ext uri="{FF2B5EF4-FFF2-40B4-BE49-F238E27FC236}">
                <a16:creationId xmlns:a16="http://schemas.microsoft.com/office/drawing/2014/main" id="{AF819A22-0DB9-4AD7-B23E-8E0AACC2A98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660615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86C3-2191-B64F-8854-CCFE2D4B4E93}"/>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FB321A74-F748-CE45-8597-9F929D83A6A3}"/>
              </a:ext>
            </a:extLst>
          </p:cNvPr>
          <p:cNvSpPr>
            <a:spLocks noGrp="1"/>
          </p:cNvSpPr>
          <p:nvPr>
            <p:ph idx="1"/>
          </p:nvPr>
        </p:nvSpPr>
        <p:spPr/>
        <p:txBody>
          <a:bodyPr>
            <a:normAutofit fontScale="92500" lnSpcReduction="20000"/>
          </a:bodyPr>
          <a:lstStyle/>
          <a:p>
            <a:r>
              <a:rPr lang="en-US" b="1" u="sng"/>
              <a:t>Liability</a:t>
            </a:r>
            <a:r>
              <a:rPr lang="en-US" b="1"/>
              <a:t> </a:t>
            </a:r>
            <a:r>
              <a:rPr lang="en-US"/>
              <a:t>means responsibility. Entrepreneurs as owners of firms are responsible for the bills of the firm, quality of the product, and safety of the product. How much responsibility depends on the legal form the business takes.</a:t>
            </a:r>
          </a:p>
          <a:p>
            <a:pPr lvl="1"/>
            <a:r>
              <a:rPr lang="en-US" b="1" u="sng"/>
              <a:t>Limited liability</a:t>
            </a:r>
            <a:r>
              <a:rPr lang="en-US" b="1"/>
              <a:t> </a:t>
            </a:r>
            <a:r>
              <a:rPr lang="en-US"/>
              <a:t>means the responsibility of the owner(s) is limited to the dollar amount invested in the business. If financial obligations are larger than this, then the owner is not obligated to cover the obligation. For instance, personal assets could not be taken to meet the obligation.</a:t>
            </a:r>
          </a:p>
          <a:p>
            <a:pPr lvl="1"/>
            <a:r>
              <a:rPr lang="en-US" b="1" u="sng"/>
              <a:t>Unlimited liability</a:t>
            </a:r>
            <a:r>
              <a:rPr lang="en-US"/>
              <a:t> means the responsibility of the owner(s) is unlimited. If financial obligations are more than the owner has invested in the company, then the owner could have to give up personal assets, like a car, to satisfy the financial obligation.</a:t>
            </a:r>
          </a:p>
          <a:p>
            <a:endParaRPr lang="en-US"/>
          </a:p>
        </p:txBody>
      </p:sp>
      <p:sp>
        <p:nvSpPr>
          <p:cNvPr id="4" name="Footer Placeholder 3">
            <a:extLst>
              <a:ext uri="{FF2B5EF4-FFF2-40B4-BE49-F238E27FC236}">
                <a16:creationId xmlns:a16="http://schemas.microsoft.com/office/drawing/2014/main" id="{13692D0B-4A36-47F1-87B8-8B0DEADC31E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64629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E09E-B64D-9848-8E79-177D832E15F5}"/>
              </a:ext>
            </a:extLst>
          </p:cNvPr>
          <p:cNvSpPr>
            <a:spLocks noGrp="1"/>
          </p:cNvSpPr>
          <p:nvPr>
            <p:ph type="title"/>
          </p:nvPr>
        </p:nvSpPr>
        <p:spPr/>
        <p:txBody>
          <a:bodyPr/>
          <a:lstStyle/>
          <a:p>
            <a:r>
              <a:rPr lang="en-US"/>
              <a:t>Lesson 6</a:t>
            </a:r>
          </a:p>
        </p:txBody>
      </p:sp>
      <p:pic>
        <p:nvPicPr>
          <p:cNvPr id="3" name="Online Media 2" descr="Limited &amp; Unlimited Liability - GCSE Business Studies - AQA / Edexcel / OCR - Business Ownership">
            <a:hlinkClick r:id="" action="ppaction://media"/>
            <a:extLst>
              <a:ext uri="{FF2B5EF4-FFF2-40B4-BE49-F238E27FC236}">
                <a16:creationId xmlns:a16="http://schemas.microsoft.com/office/drawing/2014/main" id="{E322410E-5677-6548-95A0-5E09BFD10D5E}"/>
              </a:ext>
            </a:extLst>
          </p:cNvPr>
          <p:cNvPicPr>
            <a:picLocks noRot="1" noChangeAspect="1"/>
          </p:cNvPicPr>
          <p:nvPr>
            <a:videoFile r:link="rId1"/>
          </p:nvPr>
        </p:nvPicPr>
        <p:blipFill>
          <a:blip r:embed="rId3"/>
          <a:stretch>
            <a:fillRect/>
          </a:stretch>
        </p:blipFill>
        <p:spPr>
          <a:xfrm>
            <a:off x="1149645" y="1270759"/>
            <a:ext cx="7639792" cy="4316482"/>
          </a:xfrm>
          <a:prstGeom prst="rect">
            <a:avLst/>
          </a:prstGeom>
        </p:spPr>
      </p:pic>
      <p:sp>
        <p:nvSpPr>
          <p:cNvPr id="4" name="Rectangle 3">
            <a:extLst>
              <a:ext uri="{FF2B5EF4-FFF2-40B4-BE49-F238E27FC236}">
                <a16:creationId xmlns:a16="http://schemas.microsoft.com/office/drawing/2014/main" id="{2E5C031E-6F19-B74C-8C1F-81963AE8FEDE}"/>
              </a:ext>
            </a:extLst>
          </p:cNvPr>
          <p:cNvSpPr/>
          <p:nvPr/>
        </p:nvSpPr>
        <p:spPr>
          <a:xfrm>
            <a:off x="1149645" y="6075145"/>
            <a:ext cx="4572000" cy="646331"/>
          </a:xfrm>
          <a:prstGeom prst="rect">
            <a:avLst/>
          </a:prstGeom>
        </p:spPr>
        <p:txBody>
          <a:bodyPr>
            <a:spAutoFit/>
          </a:bodyPr>
          <a:lstStyle/>
          <a:p>
            <a:r>
              <a:rPr lang="en-US" u="sng">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https://www.youtube.com/watch?v=RrUKlyNKYIo</a:t>
            </a:r>
            <a:r>
              <a:rPr lang="en-US">
                <a:latin typeface="Calibri" panose="020F0502020204030204" pitchFamily="34" charset="0"/>
                <a:ea typeface="Calibri" panose="020F0502020204030204" pitchFamily="34" charset="0"/>
              </a:rPr>
              <a:t> </a:t>
            </a:r>
            <a:endParaRPr lang="en-US"/>
          </a:p>
        </p:txBody>
      </p:sp>
      <p:sp>
        <p:nvSpPr>
          <p:cNvPr id="5" name="Footer Placeholder 4">
            <a:extLst>
              <a:ext uri="{FF2B5EF4-FFF2-40B4-BE49-F238E27FC236}">
                <a16:creationId xmlns:a16="http://schemas.microsoft.com/office/drawing/2014/main" id="{AA839106-8575-4ED3-AF2D-8F5A0ED2624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40210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87B0-6F91-AA45-8556-AC329A02297C}"/>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F551DACF-312D-C648-BF6C-4D2A9D9E90CD}"/>
              </a:ext>
            </a:extLst>
          </p:cNvPr>
          <p:cNvSpPr>
            <a:spLocks noGrp="1"/>
          </p:cNvSpPr>
          <p:nvPr>
            <p:ph idx="1"/>
          </p:nvPr>
        </p:nvSpPr>
        <p:spPr/>
        <p:txBody>
          <a:bodyPr>
            <a:normAutofit/>
          </a:bodyPr>
          <a:lstStyle/>
          <a:p>
            <a:r>
              <a:rPr lang="en-US"/>
              <a:t>A </a:t>
            </a:r>
            <a:r>
              <a:rPr lang="en-US" b="1"/>
              <a:t>sole proprietorship</a:t>
            </a:r>
            <a:r>
              <a:rPr lang="en-US"/>
              <a:t> is a form of business organization that is owned and managed by one individual who assumes all risk of loss and receives all profits. There is one owner, and no stock has been issued.  The owner of the company faces </a:t>
            </a:r>
            <a:r>
              <a:rPr lang="en-US" b="1"/>
              <a:t>unlimited liability</a:t>
            </a:r>
            <a:r>
              <a:rPr lang="en-US"/>
              <a:t>.</a:t>
            </a:r>
          </a:p>
          <a:p>
            <a:pPr marL="0" indent="0">
              <a:buNone/>
            </a:pPr>
            <a:endParaRPr lang="en-US"/>
          </a:p>
        </p:txBody>
      </p:sp>
      <p:sp>
        <p:nvSpPr>
          <p:cNvPr id="4" name="Footer Placeholder 3">
            <a:extLst>
              <a:ext uri="{FF2B5EF4-FFF2-40B4-BE49-F238E27FC236}">
                <a16:creationId xmlns:a16="http://schemas.microsoft.com/office/drawing/2014/main" id="{36FFAE4F-C62C-47B5-96FD-DA2B445C0BA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7" name="Picture 6" descr="A picture containing text&#10;&#10;Description automatically generated">
            <a:extLst>
              <a:ext uri="{FF2B5EF4-FFF2-40B4-BE49-F238E27FC236}">
                <a16:creationId xmlns:a16="http://schemas.microsoft.com/office/drawing/2014/main" id="{AF16F96E-7E90-4349-A093-D8909FBD7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254" y="4207460"/>
            <a:ext cx="2262414" cy="2081421"/>
          </a:xfrm>
          <a:prstGeom prst="rect">
            <a:avLst/>
          </a:prstGeom>
        </p:spPr>
      </p:pic>
    </p:spTree>
    <p:extLst>
      <p:ext uri="{BB962C8B-B14F-4D97-AF65-F5344CB8AC3E}">
        <p14:creationId xmlns:p14="http://schemas.microsoft.com/office/powerpoint/2010/main" val="2681187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3EF9-0B57-4DE4-A256-DCDB6953A5DA}"/>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C2593218-532D-4A82-8F81-A5D78456BC51}"/>
              </a:ext>
            </a:extLst>
          </p:cNvPr>
          <p:cNvSpPr>
            <a:spLocks noGrp="1"/>
          </p:cNvSpPr>
          <p:nvPr>
            <p:ph idx="1"/>
          </p:nvPr>
        </p:nvSpPr>
        <p:spPr/>
        <p:txBody>
          <a:bodyPr/>
          <a:lstStyle/>
          <a:p>
            <a:r>
              <a:rPr lang="en-US"/>
              <a:t>A </a:t>
            </a:r>
            <a:r>
              <a:rPr lang="en-US" b="1"/>
              <a:t>partnership</a:t>
            </a:r>
            <a:r>
              <a:rPr lang="en-US"/>
              <a:t> is just like a sole proprietorship, except there is more than one owner. The owners assume all risk of loss and receive all the profit. The owners of the company face </a:t>
            </a:r>
            <a:r>
              <a:rPr lang="en-US" b="1"/>
              <a:t>unlimited liability.</a:t>
            </a:r>
            <a:endParaRPr lang="en-US"/>
          </a:p>
          <a:p>
            <a:endParaRPr lang="en-US"/>
          </a:p>
        </p:txBody>
      </p:sp>
      <p:sp>
        <p:nvSpPr>
          <p:cNvPr id="4" name="Footer Placeholder 3">
            <a:extLst>
              <a:ext uri="{FF2B5EF4-FFF2-40B4-BE49-F238E27FC236}">
                <a16:creationId xmlns:a16="http://schemas.microsoft.com/office/drawing/2014/main" id="{AEBE02D7-AADE-455D-BF16-814C3B1D77A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2770" name="Picture 2" descr="Image result for mars candy">
            <a:extLst>
              <a:ext uri="{FF2B5EF4-FFF2-40B4-BE49-F238E27FC236}">
                <a16:creationId xmlns:a16="http://schemas.microsoft.com/office/drawing/2014/main" id="{281FA963-0571-574F-AA23-CCE8113DF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806" y="3369598"/>
            <a:ext cx="3892378" cy="291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22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12E0-593D-49B9-A927-2BA6D8EEED50}"/>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71AE9E6C-254B-4A40-B477-EC86BB60F1A7}"/>
              </a:ext>
            </a:extLst>
          </p:cNvPr>
          <p:cNvSpPr>
            <a:spLocks noGrp="1"/>
          </p:cNvSpPr>
          <p:nvPr>
            <p:ph idx="1"/>
          </p:nvPr>
        </p:nvSpPr>
        <p:spPr>
          <a:xfrm>
            <a:off x="1149645" y="1253331"/>
            <a:ext cx="7886700" cy="4351338"/>
          </a:xfrm>
        </p:spPr>
        <p:txBody>
          <a:bodyPr/>
          <a:lstStyle/>
          <a:p>
            <a:r>
              <a:rPr lang="en-US"/>
              <a:t>A </a:t>
            </a:r>
            <a:r>
              <a:rPr lang="en-US" b="1"/>
              <a:t>corporation</a:t>
            </a:r>
            <a:r>
              <a:rPr lang="en-US"/>
              <a:t> is a form of business where shares of ownership have been issued in the form of stock. Owners of the stock have </a:t>
            </a:r>
            <a:r>
              <a:rPr lang="en-US" b="1"/>
              <a:t>limited liability.</a:t>
            </a:r>
            <a:r>
              <a:rPr lang="en-US"/>
              <a:t> There can be a few, or millions of owners of the company. This type of business organization is created by law, functions as a separate legal entity, and is owned its stockholders. Stockholders are at risk only for the amount of their financial investment.</a:t>
            </a:r>
          </a:p>
          <a:p>
            <a:endParaRPr lang="en-US"/>
          </a:p>
        </p:txBody>
      </p:sp>
      <p:sp>
        <p:nvSpPr>
          <p:cNvPr id="4" name="Footer Placeholder 3">
            <a:extLst>
              <a:ext uri="{FF2B5EF4-FFF2-40B4-BE49-F238E27FC236}">
                <a16:creationId xmlns:a16="http://schemas.microsoft.com/office/drawing/2014/main" id="{701C860C-65A5-41AB-91B6-5809E2ABDF8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3794" name="Picture 2" descr="Image result for apple company">
            <a:extLst>
              <a:ext uri="{FF2B5EF4-FFF2-40B4-BE49-F238E27FC236}">
                <a16:creationId xmlns:a16="http://schemas.microsoft.com/office/drawing/2014/main" id="{9517201D-666F-6849-823C-FAA42489A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701" y="4852814"/>
            <a:ext cx="1767417"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38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50EB-8F6E-4ED3-9287-DF0B4CC6E82C}"/>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BEB99BDB-815E-493C-B7A8-60FE70EE4A47}"/>
              </a:ext>
            </a:extLst>
          </p:cNvPr>
          <p:cNvSpPr>
            <a:spLocks noGrp="1"/>
          </p:cNvSpPr>
          <p:nvPr>
            <p:ph idx="1"/>
          </p:nvPr>
        </p:nvSpPr>
        <p:spPr>
          <a:xfrm>
            <a:off x="1149645" y="1462087"/>
            <a:ext cx="7886700" cy="4351338"/>
          </a:xfrm>
        </p:spPr>
        <p:txBody>
          <a:bodyPr/>
          <a:lstStyle/>
          <a:p>
            <a:r>
              <a:rPr lang="en-US"/>
              <a:t>A </a:t>
            </a:r>
            <a:r>
              <a:rPr lang="en-US" b="1"/>
              <a:t>franchise</a:t>
            </a:r>
            <a:r>
              <a:rPr lang="en-US"/>
              <a:t> is a type of ownership by which an individual pays a fee to purchase the rights to use the company’s name and production of its products/services. The purchaser agrees to meet certain quality standards, provide certain products in exchange for training services, advertising campaign, production equipment, software, etc.</a:t>
            </a:r>
          </a:p>
          <a:p>
            <a:endParaRPr lang="en-US"/>
          </a:p>
        </p:txBody>
      </p:sp>
      <p:sp>
        <p:nvSpPr>
          <p:cNvPr id="4" name="Footer Placeholder 3">
            <a:extLst>
              <a:ext uri="{FF2B5EF4-FFF2-40B4-BE49-F238E27FC236}">
                <a16:creationId xmlns:a16="http://schemas.microsoft.com/office/drawing/2014/main" id="{54406700-A3AE-4D55-8568-E490E7482D7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4818" name="Picture 2" descr="Image result for McDonalds">
            <a:extLst>
              <a:ext uri="{FF2B5EF4-FFF2-40B4-BE49-F238E27FC236}">
                <a16:creationId xmlns:a16="http://schemas.microsoft.com/office/drawing/2014/main" id="{55794F05-7FE3-3342-94FC-62DD1C217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67" y="4408917"/>
            <a:ext cx="2631989" cy="197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0401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71B9-3C26-F146-BE1A-6DFFFC944423}"/>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CF4FCD1A-89B4-CA46-85D0-FB9610933C61}"/>
              </a:ext>
            </a:extLst>
          </p:cNvPr>
          <p:cNvSpPr>
            <a:spLocks noGrp="1"/>
          </p:cNvSpPr>
          <p:nvPr>
            <p:ph idx="1"/>
          </p:nvPr>
        </p:nvSpPr>
        <p:spPr/>
        <p:txBody>
          <a:bodyPr>
            <a:normAutofit fontScale="70000" lnSpcReduction="20000"/>
          </a:bodyPr>
          <a:lstStyle/>
          <a:p>
            <a:r>
              <a:rPr lang="en-US"/>
              <a:t>Lets take a look at Activity 6-1:  Advantages and Disadvantages-Legal Forms of Business </a:t>
            </a:r>
          </a:p>
          <a:p>
            <a:pPr lvl="1"/>
            <a:r>
              <a:rPr lang="en-US"/>
              <a:t>Take notes while we discuss the following questions. </a:t>
            </a:r>
          </a:p>
          <a:p>
            <a:r>
              <a:rPr lang="en-US"/>
              <a:t>What would be the advantages of each type of business ownership?  </a:t>
            </a:r>
          </a:p>
          <a:p>
            <a:pPr lvl="1"/>
            <a:r>
              <a:rPr lang="en-US" i="1"/>
              <a:t>Which legal form of business is the easiest to start?</a:t>
            </a:r>
            <a:endParaRPr lang="en-US"/>
          </a:p>
          <a:p>
            <a:pPr lvl="1"/>
            <a:r>
              <a:rPr lang="en-US" i="1"/>
              <a:t>Which form of business makes it easier to raise financial capital?</a:t>
            </a:r>
            <a:endParaRPr lang="en-US"/>
          </a:p>
          <a:p>
            <a:pPr lvl="1"/>
            <a:r>
              <a:rPr lang="en-US" i="1"/>
              <a:t>Which form of business limits the liability of the owner? </a:t>
            </a:r>
            <a:endParaRPr lang="en-US"/>
          </a:p>
          <a:p>
            <a:pPr lvl="1"/>
            <a:r>
              <a:rPr lang="en-US" i="1"/>
              <a:t>Which forms of ownership make the best use of brand recognition?</a:t>
            </a:r>
          </a:p>
          <a:p>
            <a:r>
              <a:rPr lang="en-US"/>
              <a:t>What disadvantages exist for each of the four forms of business ownership?</a:t>
            </a:r>
          </a:p>
          <a:p>
            <a:pPr lvl="1"/>
            <a:r>
              <a:rPr lang="en-US" i="1"/>
              <a:t>Which forms of business are more difficult to start?</a:t>
            </a:r>
            <a:endParaRPr lang="en-US"/>
          </a:p>
          <a:p>
            <a:pPr lvl="1"/>
            <a:r>
              <a:rPr lang="en-US" i="1"/>
              <a:t>Which form of business puts the most liability on the owner? </a:t>
            </a:r>
            <a:endParaRPr lang="en-US"/>
          </a:p>
          <a:p>
            <a:pPr lvl="1"/>
            <a:r>
              <a:rPr lang="en-US" i="1"/>
              <a:t>Which forms of business do not continue beyond the initial owner?</a:t>
            </a:r>
            <a:endParaRPr lang="en-US"/>
          </a:p>
          <a:p>
            <a:pPr lvl="1"/>
            <a:r>
              <a:rPr lang="en-US" i="1"/>
              <a:t>Which form of ownership limits the independence and creativity of the entrepreneur?</a:t>
            </a:r>
            <a:endParaRPr lang="en-US"/>
          </a:p>
          <a:p>
            <a:pPr lvl="1"/>
            <a:endParaRPr lang="en-US"/>
          </a:p>
        </p:txBody>
      </p:sp>
      <p:sp>
        <p:nvSpPr>
          <p:cNvPr id="4" name="Footer Placeholder 3">
            <a:extLst>
              <a:ext uri="{FF2B5EF4-FFF2-40B4-BE49-F238E27FC236}">
                <a16:creationId xmlns:a16="http://schemas.microsoft.com/office/drawing/2014/main" id="{5B50C3C3-6E3C-46EC-8DDD-E0B7C1C76D6A}"/>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582633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E8B8-F902-9A4C-A6BA-8EEDCD654E4E}"/>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32605E1C-D873-0447-B181-3144115DA120}"/>
              </a:ext>
            </a:extLst>
          </p:cNvPr>
          <p:cNvSpPr>
            <a:spLocks noGrp="1"/>
          </p:cNvSpPr>
          <p:nvPr>
            <p:ph idx="1"/>
          </p:nvPr>
        </p:nvSpPr>
        <p:spPr/>
        <p:txBody>
          <a:bodyPr/>
          <a:lstStyle/>
          <a:p>
            <a:r>
              <a:rPr lang="en-US"/>
              <a:t>Review your lists from Activity 6-1 while viewing some videos.</a:t>
            </a:r>
          </a:p>
          <a:p>
            <a:r>
              <a:rPr lang="en-US"/>
              <a:t>Put an * by the examples/points that you have listed already.  </a:t>
            </a:r>
          </a:p>
          <a:p>
            <a:r>
              <a:rPr lang="en-US"/>
              <a:t>If you learn something new, add it to your worksheet.  </a:t>
            </a:r>
          </a:p>
        </p:txBody>
      </p:sp>
      <p:sp>
        <p:nvSpPr>
          <p:cNvPr id="4" name="Footer Placeholder 3">
            <a:extLst>
              <a:ext uri="{FF2B5EF4-FFF2-40B4-BE49-F238E27FC236}">
                <a16:creationId xmlns:a16="http://schemas.microsoft.com/office/drawing/2014/main" id="{1C7908CF-3AFF-4AA7-BC90-690740F3513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669443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A867-F64C-6840-A1EF-B9BF7CEF0A3F}"/>
              </a:ext>
            </a:extLst>
          </p:cNvPr>
          <p:cNvSpPr>
            <a:spLocks noGrp="1"/>
          </p:cNvSpPr>
          <p:nvPr>
            <p:ph type="title"/>
          </p:nvPr>
        </p:nvSpPr>
        <p:spPr/>
        <p:txBody>
          <a:bodyPr/>
          <a:lstStyle/>
          <a:p>
            <a:r>
              <a:rPr lang="en-US"/>
              <a:t>Lesson 6</a:t>
            </a:r>
          </a:p>
        </p:txBody>
      </p:sp>
      <p:pic>
        <p:nvPicPr>
          <p:cNvPr id="3" name="Online Media 2" descr="Types of Business Organizations">
            <a:hlinkClick r:id="" action="ppaction://media"/>
            <a:extLst>
              <a:ext uri="{FF2B5EF4-FFF2-40B4-BE49-F238E27FC236}">
                <a16:creationId xmlns:a16="http://schemas.microsoft.com/office/drawing/2014/main" id="{69C02943-F1A5-1A4F-9B9B-3D47269032FE}"/>
              </a:ext>
            </a:extLst>
          </p:cNvPr>
          <p:cNvPicPr>
            <a:picLocks noRot="1" noChangeAspect="1"/>
          </p:cNvPicPr>
          <p:nvPr>
            <a:videoFile r:link="rId1"/>
          </p:nvPr>
        </p:nvPicPr>
        <p:blipFill>
          <a:blip r:embed="rId3"/>
          <a:stretch>
            <a:fillRect/>
          </a:stretch>
        </p:blipFill>
        <p:spPr>
          <a:xfrm>
            <a:off x="1305249" y="1462087"/>
            <a:ext cx="7386908" cy="4173603"/>
          </a:xfrm>
          <a:prstGeom prst="rect">
            <a:avLst/>
          </a:prstGeom>
        </p:spPr>
      </p:pic>
      <p:sp>
        <p:nvSpPr>
          <p:cNvPr id="4" name="Rectangle 3">
            <a:extLst>
              <a:ext uri="{FF2B5EF4-FFF2-40B4-BE49-F238E27FC236}">
                <a16:creationId xmlns:a16="http://schemas.microsoft.com/office/drawing/2014/main" id="{D328DBE9-EEA9-C540-B080-6D789289C570}"/>
              </a:ext>
            </a:extLst>
          </p:cNvPr>
          <p:cNvSpPr/>
          <p:nvPr/>
        </p:nvSpPr>
        <p:spPr>
          <a:xfrm>
            <a:off x="1305249" y="5395913"/>
            <a:ext cx="4572000" cy="923330"/>
          </a:xfrm>
          <a:prstGeom prst="rect">
            <a:avLst/>
          </a:prstGeom>
        </p:spPr>
        <p:txBody>
          <a:bodyPr>
            <a:spAutoFit/>
          </a:bodyPr>
          <a:lstStyle/>
          <a:p>
            <a:r>
              <a:rPr lang="en-US">
                <a:latin typeface="Calibri" panose="020F0502020204030204" pitchFamily="34" charset="0"/>
                <a:ea typeface="Calibri" panose="020F0502020204030204" pitchFamily="34" charset="0"/>
              </a:rPr>
              <a:t> </a:t>
            </a:r>
            <a:r>
              <a:rPr lang="en-US" u="sng">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https://www.youtube.com/watch?v=UGSlED1Jx1Y</a:t>
            </a:r>
            <a:r>
              <a:rPr lang="en-US"/>
              <a:t> </a:t>
            </a:r>
          </a:p>
        </p:txBody>
      </p:sp>
      <p:sp>
        <p:nvSpPr>
          <p:cNvPr id="5" name="Footer Placeholder 4">
            <a:extLst>
              <a:ext uri="{FF2B5EF4-FFF2-40B4-BE49-F238E27FC236}">
                <a16:creationId xmlns:a16="http://schemas.microsoft.com/office/drawing/2014/main" id="{5416A426-AB17-4AFC-BE6C-10078533E153}"/>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1417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4F86-620A-4D27-A270-85E0741E02F3}"/>
              </a:ext>
            </a:extLst>
          </p:cNvPr>
          <p:cNvSpPr>
            <a:spLocks noGrp="1"/>
          </p:cNvSpPr>
          <p:nvPr>
            <p:ph type="title"/>
          </p:nvPr>
        </p:nvSpPr>
        <p:spPr/>
        <p:txBody>
          <a:bodyPr/>
          <a:lstStyle/>
          <a:p>
            <a:r>
              <a:rPr lang="en-US"/>
              <a:t>Lesson 1</a:t>
            </a:r>
          </a:p>
        </p:txBody>
      </p:sp>
      <p:sp>
        <p:nvSpPr>
          <p:cNvPr id="3" name="Content Placeholder 2">
            <a:extLst>
              <a:ext uri="{FF2B5EF4-FFF2-40B4-BE49-F238E27FC236}">
                <a16:creationId xmlns:a16="http://schemas.microsoft.com/office/drawing/2014/main" id="{0F2A646D-C4E2-4AB2-849E-D8DB21F3D615}"/>
              </a:ext>
            </a:extLst>
          </p:cNvPr>
          <p:cNvSpPr>
            <a:spLocks noGrp="1"/>
          </p:cNvSpPr>
          <p:nvPr>
            <p:ph idx="1"/>
          </p:nvPr>
        </p:nvSpPr>
        <p:spPr/>
        <p:txBody>
          <a:bodyPr>
            <a:normAutofit fontScale="85000" lnSpcReduction="20000"/>
          </a:bodyPr>
          <a:lstStyle/>
          <a:p>
            <a:r>
              <a:rPr lang="en-US"/>
              <a:t>Visit NET and watch an episode of “What If” and answer the following questions based on the video you watched.  </a:t>
            </a:r>
          </a:p>
          <a:p>
            <a:pPr lvl="1"/>
            <a:r>
              <a:rPr lang="en-US">
                <a:hlinkClick r:id="rId2"/>
              </a:rPr>
              <a:t>http://netnebraska.org/basic-page/television/what-if</a:t>
            </a:r>
            <a:endParaRPr lang="en-US"/>
          </a:p>
          <a:p>
            <a:pPr marL="514350" indent="-514350">
              <a:buFont typeface="+mj-lt"/>
              <a:buAutoNum type="arabicPeriod"/>
            </a:pPr>
            <a:r>
              <a:rPr lang="en-US"/>
              <a:t>What is the name of the company?</a:t>
            </a:r>
          </a:p>
          <a:p>
            <a:pPr marL="514350" indent="-514350">
              <a:buFont typeface="+mj-lt"/>
              <a:buAutoNum type="arabicPeriod"/>
            </a:pPr>
            <a:r>
              <a:rPr lang="en-US"/>
              <a:t>Describe the product(s) made, and how their products have changed over time to stay “up with the times”</a:t>
            </a:r>
          </a:p>
          <a:p>
            <a:pPr marL="514350" indent="-514350">
              <a:buFont typeface="+mj-lt"/>
              <a:buAutoNum type="arabicPeriod"/>
            </a:pPr>
            <a:r>
              <a:rPr lang="en-US"/>
              <a:t>Write down the history of the company, paying attention to the motivation of the founders of the company. What lead them to be entrepreneurs?</a:t>
            </a:r>
          </a:p>
          <a:p>
            <a:pPr marL="514350" indent="-514350">
              <a:buFont typeface="+mj-lt"/>
              <a:buAutoNum type="arabicPeriod"/>
            </a:pPr>
            <a:r>
              <a:rPr lang="en-US"/>
              <a:t>Are the products sold in local markets, within the state, within the country, or around the world? What makes their product unique and different than other similar products?</a:t>
            </a:r>
          </a:p>
          <a:p>
            <a:endParaRPr lang="en-US"/>
          </a:p>
        </p:txBody>
      </p:sp>
      <p:pic>
        <p:nvPicPr>
          <p:cNvPr id="5" name="Picture 4" descr="Qr code&#10;&#10;Description automatically generated">
            <a:extLst>
              <a:ext uri="{FF2B5EF4-FFF2-40B4-BE49-F238E27FC236}">
                <a16:creationId xmlns:a16="http://schemas.microsoft.com/office/drawing/2014/main" id="{2757158F-0D6A-4F51-8130-3BE2C64F0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101" y="136524"/>
            <a:ext cx="1473200" cy="1473200"/>
          </a:xfrm>
          <a:prstGeom prst="rect">
            <a:avLst/>
          </a:prstGeom>
        </p:spPr>
      </p:pic>
      <p:sp>
        <p:nvSpPr>
          <p:cNvPr id="4" name="Footer Placeholder 3">
            <a:extLst>
              <a:ext uri="{FF2B5EF4-FFF2-40B4-BE49-F238E27FC236}">
                <a16:creationId xmlns:a16="http://schemas.microsoft.com/office/drawing/2014/main" id="{DFEC2620-D45B-4311-9BB7-59E6A7E67DBD}"/>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705418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2A4C-0FAE-3949-9B58-816A53603010}"/>
              </a:ext>
            </a:extLst>
          </p:cNvPr>
          <p:cNvSpPr>
            <a:spLocks noGrp="1"/>
          </p:cNvSpPr>
          <p:nvPr>
            <p:ph type="title"/>
          </p:nvPr>
        </p:nvSpPr>
        <p:spPr/>
        <p:txBody>
          <a:bodyPr/>
          <a:lstStyle/>
          <a:p>
            <a:r>
              <a:rPr lang="en-US"/>
              <a:t>Lesson 6</a:t>
            </a:r>
          </a:p>
        </p:txBody>
      </p:sp>
      <p:pic>
        <p:nvPicPr>
          <p:cNvPr id="3" name="Online Media 2" descr="What Are The Advantages And Disadvantages Of A Franchise?">
            <a:hlinkClick r:id="" action="ppaction://media"/>
            <a:extLst>
              <a:ext uri="{FF2B5EF4-FFF2-40B4-BE49-F238E27FC236}">
                <a16:creationId xmlns:a16="http://schemas.microsoft.com/office/drawing/2014/main" id="{95BDB9FE-8B3E-2745-B2B8-83B86CFC3DEF}"/>
              </a:ext>
            </a:extLst>
          </p:cNvPr>
          <p:cNvPicPr>
            <a:picLocks noRot="1" noChangeAspect="1"/>
          </p:cNvPicPr>
          <p:nvPr>
            <a:videoFile r:link="rId1"/>
          </p:nvPr>
        </p:nvPicPr>
        <p:blipFill>
          <a:blip r:embed="rId3"/>
          <a:stretch>
            <a:fillRect/>
          </a:stretch>
        </p:blipFill>
        <p:spPr>
          <a:xfrm>
            <a:off x="1149645" y="1462087"/>
            <a:ext cx="7415857" cy="4189959"/>
          </a:xfrm>
          <a:prstGeom prst="rect">
            <a:avLst/>
          </a:prstGeom>
        </p:spPr>
      </p:pic>
      <p:sp>
        <p:nvSpPr>
          <p:cNvPr id="4" name="Rectangle 3">
            <a:extLst>
              <a:ext uri="{FF2B5EF4-FFF2-40B4-BE49-F238E27FC236}">
                <a16:creationId xmlns:a16="http://schemas.microsoft.com/office/drawing/2014/main" id="{85ADEC4C-B2E6-534D-BAC2-1F2A319FCDA4}"/>
              </a:ext>
            </a:extLst>
          </p:cNvPr>
          <p:cNvSpPr/>
          <p:nvPr/>
        </p:nvSpPr>
        <p:spPr>
          <a:xfrm>
            <a:off x="1149645" y="5652046"/>
            <a:ext cx="4572000" cy="923330"/>
          </a:xfrm>
          <a:prstGeom prst="rect">
            <a:avLst/>
          </a:prstGeom>
        </p:spPr>
        <p:txBody>
          <a:bodyPr>
            <a:spAutoFit/>
          </a:bodyPr>
          <a:lstStyle/>
          <a:p>
            <a:r>
              <a:rPr lang="en-US">
                <a:latin typeface="Calibri" panose="020F0502020204030204" pitchFamily="34" charset="0"/>
                <a:ea typeface="Calibri" panose="020F0502020204030204" pitchFamily="34" charset="0"/>
              </a:rPr>
              <a:t> </a:t>
            </a:r>
            <a:r>
              <a:rPr lang="en-US" u="sng">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https://www.youtube.com/watch?v=ygOUQxts6KQ</a:t>
            </a:r>
            <a:r>
              <a:rPr lang="en-US"/>
              <a:t> </a:t>
            </a:r>
          </a:p>
        </p:txBody>
      </p:sp>
      <p:sp>
        <p:nvSpPr>
          <p:cNvPr id="5" name="Footer Placeholder 4">
            <a:extLst>
              <a:ext uri="{FF2B5EF4-FFF2-40B4-BE49-F238E27FC236}">
                <a16:creationId xmlns:a16="http://schemas.microsoft.com/office/drawing/2014/main" id="{81735EEC-5D08-4CE2-874A-BE42070E515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4860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77F6-D106-4562-99B0-30E9DE6EFDC6}"/>
              </a:ext>
            </a:extLst>
          </p:cNvPr>
          <p:cNvSpPr>
            <a:spLocks noGrp="1"/>
          </p:cNvSpPr>
          <p:nvPr>
            <p:ph type="title"/>
          </p:nvPr>
        </p:nvSpPr>
        <p:spPr/>
        <p:txBody>
          <a:bodyPr/>
          <a:lstStyle/>
          <a:p>
            <a:r>
              <a:rPr lang="en-US"/>
              <a:t>Lesson 6</a:t>
            </a:r>
            <a:br>
              <a:rPr lang="en-US"/>
            </a:br>
            <a:r>
              <a:rPr lang="en-US"/>
              <a:t>Sole Proprietorship </a:t>
            </a:r>
          </a:p>
        </p:txBody>
      </p:sp>
      <p:sp>
        <p:nvSpPr>
          <p:cNvPr id="3" name="Text Placeholder 2">
            <a:extLst>
              <a:ext uri="{FF2B5EF4-FFF2-40B4-BE49-F238E27FC236}">
                <a16:creationId xmlns:a16="http://schemas.microsoft.com/office/drawing/2014/main" id="{E753B311-F404-4E89-9E12-31A95196FA2B}"/>
              </a:ext>
            </a:extLst>
          </p:cNvPr>
          <p:cNvSpPr>
            <a:spLocks noGrp="1"/>
          </p:cNvSpPr>
          <p:nvPr>
            <p:ph type="body" idx="1"/>
          </p:nvPr>
        </p:nvSpPr>
        <p:spPr/>
        <p:txBody>
          <a:bodyPr/>
          <a:lstStyle/>
          <a:p>
            <a:r>
              <a:rPr lang="en-US"/>
              <a:t>Advantages	</a:t>
            </a:r>
          </a:p>
        </p:txBody>
      </p:sp>
      <p:sp>
        <p:nvSpPr>
          <p:cNvPr id="4" name="Content Placeholder 3">
            <a:extLst>
              <a:ext uri="{FF2B5EF4-FFF2-40B4-BE49-F238E27FC236}">
                <a16:creationId xmlns:a16="http://schemas.microsoft.com/office/drawing/2014/main" id="{0BB15A1A-761D-4085-892C-A810825F3433}"/>
              </a:ext>
            </a:extLst>
          </p:cNvPr>
          <p:cNvSpPr>
            <a:spLocks noGrp="1"/>
          </p:cNvSpPr>
          <p:nvPr>
            <p:ph sz="half" idx="2"/>
          </p:nvPr>
        </p:nvSpPr>
        <p:spPr/>
        <p:txBody>
          <a:bodyPr/>
          <a:lstStyle/>
          <a:p>
            <a:pPr marL="0" marR="0">
              <a:lnSpc>
                <a:spcPct val="107000"/>
              </a:lnSpc>
              <a:spcBef>
                <a:spcPts val="1200"/>
              </a:spcBef>
              <a:spcAft>
                <a:spcPts val="0"/>
              </a:spcAft>
            </a:pPr>
            <a:r>
              <a:rPr lang="en-US" sz="2800">
                <a:solidFill>
                  <a:schemeClr val="tx1"/>
                </a:solidFill>
                <a:effectLst/>
                <a:latin typeface="Franklin Gothic Book" panose="020B0503020102020204" pitchFamily="34" charset="0"/>
              </a:rPr>
              <a:t>Low start-up costs</a:t>
            </a:r>
          </a:p>
          <a:p>
            <a:pPr marL="0" marR="0">
              <a:lnSpc>
                <a:spcPct val="107000"/>
              </a:lnSpc>
              <a:spcBef>
                <a:spcPts val="1200"/>
              </a:spcBef>
              <a:spcAft>
                <a:spcPts val="0"/>
              </a:spcAft>
            </a:pPr>
            <a:r>
              <a:rPr lang="en-US" sz="2800">
                <a:solidFill>
                  <a:schemeClr val="tx1"/>
                </a:solidFill>
                <a:effectLst/>
                <a:latin typeface="Franklin Gothic Book" panose="020B0503020102020204" pitchFamily="34" charset="0"/>
              </a:rPr>
              <a:t>Greatest freedom</a:t>
            </a:r>
          </a:p>
          <a:p>
            <a:pPr marL="0" marR="0">
              <a:lnSpc>
                <a:spcPct val="107000"/>
              </a:lnSpc>
              <a:spcBef>
                <a:spcPts val="1200"/>
              </a:spcBef>
              <a:spcAft>
                <a:spcPts val="0"/>
              </a:spcAft>
            </a:pPr>
            <a:r>
              <a:rPr lang="en-US" sz="2800">
                <a:solidFill>
                  <a:schemeClr val="tx1"/>
                </a:solidFill>
                <a:effectLst/>
                <a:latin typeface="Franklin Gothic Book" panose="020B0503020102020204" pitchFamily="34" charset="0"/>
              </a:rPr>
              <a:t>All profits to owner</a:t>
            </a:r>
          </a:p>
          <a:p>
            <a:pPr marL="0" marR="0">
              <a:lnSpc>
                <a:spcPct val="107000"/>
              </a:lnSpc>
              <a:spcBef>
                <a:spcPts val="1200"/>
              </a:spcBef>
              <a:spcAft>
                <a:spcPts val="0"/>
              </a:spcAft>
            </a:pPr>
            <a:r>
              <a:rPr lang="en-US" sz="2800">
                <a:solidFill>
                  <a:schemeClr val="tx1"/>
                </a:solidFill>
                <a:effectLst/>
                <a:latin typeface="Franklin Gothic Book" panose="020B0503020102020204" pitchFamily="34" charset="0"/>
              </a:rPr>
              <a:t>Owner in direct control</a:t>
            </a:r>
            <a:endParaRPr lang="en-US" sz="280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5" name="Text Placeholder 4">
            <a:extLst>
              <a:ext uri="{FF2B5EF4-FFF2-40B4-BE49-F238E27FC236}">
                <a16:creationId xmlns:a16="http://schemas.microsoft.com/office/drawing/2014/main" id="{88487555-0AE9-4098-8539-EC132B3FABE5}"/>
              </a:ext>
            </a:extLst>
          </p:cNvPr>
          <p:cNvSpPr>
            <a:spLocks noGrp="1"/>
          </p:cNvSpPr>
          <p:nvPr>
            <p:ph type="body" sz="quarter" idx="3"/>
          </p:nvPr>
        </p:nvSpPr>
        <p:spPr/>
        <p:txBody>
          <a:bodyPr/>
          <a:lstStyle/>
          <a:p>
            <a:r>
              <a:rPr lang="en-US"/>
              <a:t>Disadvantages</a:t>
            </a:r>
          </a:p>
        </p:txBody>
      </p:sp>
      <p:sp>
        <p:nvSpPr>
          <p:cNvPr id="6" name="Content Placeholder 5">
            <a:extLst>
              <a:ext uri="{FF2B5EF4-FFF2-40B4-BE49-F238E27FC236}">
                <a16:creationId xmlns:a16="http://schemas.microsoft.com/office/drawing/2014/main" id="{F4B0785A-499C-4AB4-8DF1-8AA2FBD1DDB9}"/>
              </a:ext>
            </a:extLst>
          </p:cNvPr>
          <p:cNvSpPr>
            <a:spLocks noGrp="1"/>
          </p:cNvSpPr>
          <p:nvPr>
            <p:ph sz="quarter" idx="4"/>
          </p:nvPr>
        </p:nvSpPr>
        <p:spPr/>
        <p:txBody>
          <a:bodyPr/>
          <a:lstStyle/>
          <a:p>
            <a:pPr marL="0" marR="0">
              <a:lnSpc>
                <a:spcPct val="107000"/>
              </a:lnSpc>
              <a:spcBef>
                <a:spcPts val="1200"/>
              </a:spcBef>
              <a:spcAft>
                <a:spcPts val="0"/>
              </a:spcAft>
            </a:pPr>
            <a:r>
              <a:rPr lang="en-US" sz="2800">
                <a:solidFill>
                  <a:schemeClr val="tx1"/>
                </a:solidFill>
                <a:effectLst/>
                <a:latin typeface="Franklin Gothic Book" panose="020B0503020102020204" pitchFamily="34" charset="0"/>
              </a:rPr>
              <a:t>Unlimited liability</a:t>
            </a:r>
          </a:p>
          <a:p>
            <a:pPr marL="0" marR="0">
              <a:lnSpc>
                <a:spcPct val="107000"/>
              </a:lnSpc>
              <a:spcBef>
                <a:spcPts val="1200"/>
              </a:spcBef>
              <a:spcAft>
                <a:spcPts val="0"/>
              </a:spcAft>
            </a:pPr>
            <a:r>
              <a:rPr lang="en-US" sz="2800">
                <a:solidFill>
                  <a:schemeClr val="tx1"/>
                </a:solidFill>
                <a:effectLst/>
                <a:latin typeface="Franklin Gothic Book" panose="020B0503020102020204" pitchFamily="34" charset="0"/>
              </a:rPr>
              <a:t>Lack of continuity</a:t>
            </a:r>
          </a:p>
          <a:p>
            <a:pPr marL="0" marR="0">
              <a:lnSpc>
                <a:spcPct val="107000"/>
              </a:lnSpc>
              <a:spcBef>
                <a:spcPts val="1200"/>
              </a:spcBef>
              <a:spcAft>
                <a:spcPts val="0"/>
              </a:spcAft>
            </a:pPr>
            <a:r>
              <a:rPr lang="en-US" sz="2800">
                <a:solidFill>
                  <a:schemeClr val="tx1"/>
                </a:solidFill>
                <a:effectLst/>
                <a:latin typeface="Franklin Gothic Book" panose="020B0503020102020204" pitchFamily="34" charset="0"/>
              </a:rPr>
              <a:t>Difficulty in raising capital</a:t>
            </a:r>
            <a:endParaRPr lang="en-US" sz="280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7" name="Footer Placeholder 6">
            <a:extLst>
              <a:ext uri="{FF2B5EF4-FFF2-40B4-BE49-F238E27FC236}">
                <a16:creationId xmlns:a16="http://schemas.microsoft.com/office/drawing/2014/main" id="{18A848D2-4382-43A0-BDCF-A892B734067D}"/>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534652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77F6-D106-4562-99B0-30E9DE6EFDC6}"/>
              </a:ext>
            </a:extLst>
          </p:cNvPr>
          <p:cNvSpPr>
            <a:spLocks noGrp="1"/>
          </p:cNvSpPr>
          <p:nvPr>
            <p:ph type="title"/>
          </p:nvPr>
        </p:nvSpPr>
        <p:spPr/>
        <p:txBody>
          <a:bodyPr/>
          <a:lstStyle/>
          <a:p>
            <a:r>
              <a:rPr lang="en-US"/>
              <a:t>Lesson 6</a:t>
            </a:r>
            <a:br>
              <a:rPr lang="en-US"/>
            </a:br>
            <a:r>
              <a:rPr lang="en-US"/>
              <a:t>Partnership</a:t>
            </a:r>
          </a:p>
        </p:txBody>
      </p:sp>
      <p:sp>
        <p:nvSpPr>
          <p:cNvPr id="3" name="Text Placeholder 2">
            <a:extLst>
              <a:ext uri="{FF2B5EF4-FFF2-40B4-BE49-F238E27FC236}">
                <a16:creationId xmlns:a16="http://schemas.microsoft.com/office/drawing/2014/main" id="{E753B311-F404-4E89-9E12-31A95196FA2B}"/>
              </a:ext>
            </a:extLst>
          </p:cNvPr>
          <p:cNvSpPr>
            <a:spLocks noGrp="1"/>
          </p:cNvSpPr>
          <p:nvPr>
            <p:ph type="body" idx="1"/>
          </p:nvPr>
        </p:nvSpPr>
        <p:spPr/>
        <p:txBody>
          <a:bodyPr/>
          <a:lstStyle/>
          <a:p>
            <a:r>
              <a:rPr lang="en-US"/>
              <a:t>Advantages	</a:t>
            </a:r>
          </a:p>
        </p:txBody>
      </p:sp>
      <p:sp>
        <p:nvSpPr>
          <p:cNvPr id="4" name="Content Placeholder 3">
            <a:extLst>
              <a:ext uri="{FF2B5EF4-FFF2-40B4-BE49-F238E27FC236}">
                <a16:creationId xmlns:a16="http://schemas.microsoft.com/office/drawing/2014/main" id="{0BB15A1A-761D-4085-892C-A810825F3433}"/>
              </a:ext>
            </a:extLst>
          </p:cNvPr>
          <p:cNvSpPr>
            <a:spLocks noGrp="1"/>
          </p:cNvSpPr>
          <p:nvPr>
            <p:ph sz="half" idx="2"/>
          </p:nvPr>
        </p:nvSpPr>
        <p:spPr/>
        <p:txBody>
          <a:bodyPr>
            <a:normAutofit lnSpcReduction="10000"/>
          </a:bodyPr>
          <a:lstStyle/>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Easy to form</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Low start-up costs</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Additional resources available from two or more owners</a:t>
            </a:r>
            <a:endParaRPr lang="en-US" sz="280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5" name="Text Placeholder 4">
            <a:extLst>
              <a:ext uri="{FF2B5EF4-FFF2-40B4-BE49-F238E27FC236}">
                <a16:creationId xmlns:a16="http://schemas.microsoft.com/office/drawing/2014/main" id="{88487555-0AE9-4098-8539-EC132B3FABE5}"/>
              </a:ext>
            </a:extLst>
          </p:cNvPr>
          <p:cNvSpPr>
            <a:spLocks noGrp="1"/>
          </p:cNvSpPr>
          <p:nvPr>
            <p:ph type="body" sz="quarter" idx="3"/>
          </p:nvPr>
        </p:nvSpPr>
        <p:spPr/>
        <p:txBody>
          <a:bodyPr/>
          <a:lstStyle/>
          <a:p>
            <a:r>
              <a:rPr lang="en-US"/>
              <a:t>Disadvantages</a:t>
            </a:r>
          </a:p>
        </p:txBody>
      </p:sp>
      <p:sp>
        <p:nvSpPr>
          <p:cNvPr id="6" name="Content Placeholder 5">
            <a:extLst>
              <a:ext uri="{FF2B5EF4-FFF2-40B4-BE49-F238E27FC236}">
                <a16:creationId xmlns:a16="http://schemas.microsoft.com/office/drawing/2014/main" id="{F4B0785A-499C-4AB4-8DF1-8AA2FBD1DDB9}"/>
              </a:ext>
            </a:extLst>
          </p:cNvPr>
          <p:cNvSpPr>
            <a:spLocks noGrp="1"/>
          </p:cNvSpPr>
          <p:nvPr>
            <p:ph sz="quarter" idx="4"/>
          </p:nvPr>
        </p:nvSpPr>
        <p:spPr/>
        <p:txBody>
          <a:bodyPr>
            <a:normAutofit lnSpcReduction="10000"/>
          </a:bodyPr>
          <a:lstStyle/>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Unlimited liability</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Lack of continuity</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Divided authority</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Difficulty in finding suitable partner; responsible for partner decisions</a:t>
            </a:r>
            <a:endParaRPr lang="en-US" sz="280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7" name="Footer Placeholder 6">
            <a:extLst>
              <a:ext uri="{FF2B5EF4-FFF2-40B4-BE49-F238E27FC236}">
                <a16:creationId xmlns:a16="http://schemas.microsoft.com/office/drawing/2014/main" id="{19BBE36B-55B9-40DC-8807-E7A0ACC8A089}"/>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6938127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77F6-D106-4562-99B0-30E9DE6EFDC6}"/>
              </a:ext>
            </a:extLst>
          </p:cNvPr>
          <p:cNvSpPr>
            <a:spLocks noGrp="1"/>
          </p:cNvSpPr>
          <p:nvPr>
            <p:ph type="title"/>
          </p:nvPr>
        </p:nvSpPr>
        <p:spPr/>
        <p:txBody>
          <a:bodyPr/>
          <a:lstStyle/>
          <a:p>
            <a:r>
              <a:rPr lang="en-US"/>
              <a:t>Lesson 6</a:t>
            </a:r>
            <a:br>
              <a:rPr lang="en-US"/>
            </a:br>
            <a:r>
              <a:rPr lang="en-US"/>
              <a:t>Corporation</a:t>
            </a:r>
          </a:p>
        </p:txBody>
      </p:sp>
      <p:sp>
        <p:nvSpPr>
          <p:cNvPr id="3" name="Text Placeholder 2">
            <a:extLst>
              <a:ext uri="{FF2B5EF4-FFF2-40B4-BE49-F238E27FC236}">
                <a16:creationId xmlns:a16="http://schemas.microsoft.com/office/drawing/2014/main" id="{E753B311-F404-4E89-9E12-31A95196FA2B}"/>
              </a:ext>
            </a:extLst>
          </p:cNvPr>
          <p:cNvSpPr>
            <a:spLocks noGrp="1"/>
          </p:cNvSpPr>
          <p:nvPr>
            <p:ph type="body" idx="1"/>
          </p:nvPr>
        </p:nvSpPr>
        <p:spPr/>
        <p:txBody>
          <a:bodyPr/>
          <a:lstStyle/>
          <a:p>
            <a:r>
              <a:rPr lang="en-US"/>
              <a:t>Advantages	</a:t>
            </a:r>
          </a:p>
        </p:txBody>
      </p:sp>
      <p:sp>
        <p:nvSpPr>
          <p:cNvPr id="4" name="Content Placeholder 3">
            <a:extLst>
              <a:ext uri="{FF2B5EF4-FFF2-40B4-BE49-F238E27FC236}">
                <a16:creationId xmlns:a16="http://schemas.microsoft.com/office/drawing/2014/main" id="{0BB15A1A-761D-4085-892C-A810825F3433}"/>
              </a:ext>
            </a:extLst>
          </p:cNvPr>
          <p:cNvSpPr>
            <a:spLocks noGrp="1"/>
          </p:cNvSpPr>
          <p:nvPr>
            <p:ph sz="half" idx="2"/>
          </p:nvPr>
        </p:nvSpPr>
        <p:spPr/>
        <p:txBody>
          <a:bodyPr/>
          <a:lstStyle/>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Limited liability</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Specialized management</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Ease of raising capital</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Life of business is infinite</a:t>
            </a:r>
            <a:endParaRPr lang="en-US" sz="280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5" name="Text Placeholder 4">
            <a:extLst>
              <a:ext uri="{FF2B5EF4-FFF2-40B4-BE49-F238E27FC236}">
                <a16:creationId xmlns:a16="http://schemas.microsoft.com/office/drawing/2014/main" id="{88487555-0AE9-4098-8539-EC132B3FABE5}"/>
              </a:ext>
            </a:extLst>
          </p:cNvPr>
          <p:cNvSpPr>
            <a:spLocks noGrp="1"/>
          </p:cNvSpPr>
          <p:nvPr>
            <p:ph type="body" sz="quarter" idx="3"/>
          </p:nvPr>
        </p:nvSpPr>
        <p:spPr/>
        <p:txBody>
          <a:bodyPr/>
          <a:lstStyle/>
          <a:p>
            <a:r>
              <a:rPr lang="en-US"/>
              <a:t>Disadvantages</a:t>
            </a:r>
          </a:p>
        </p:txBody>
      </p:sp>
      <p:sp>
        <p:nvSpPr>
          <p:cNvPr id="6" name="Content Placeholder 5">
            <a:extLst>
              <a:ext uri="{FF2B5EF4-FFF2-40B4-BE49-F238E27FC236}">
                <a16:creationId xmlns:a16="http://schemas.microsoft.com/office/drawing/2014/main" id="{F4B0785A-499C-4AB4-8DF1-8AA2FBD1DDB9}"/>
              </a:ext>
            </a:extLst>
          </p:cNvPr>
          <p:cNvSpPr>
            <a:spLocks noGrp="1"/>
          </p:cNvSpPr>
          <p:nvPr>
            <p:ph sz="quarter" idx="4"/>
          </p:nvPr>
        </p:nvSpPr>
        <p:spPr/>
        <p:txBody>
          <a:bodyPr/>
          <a:lstStyle/>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Close regulation</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Most expensive to organize</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Extensive record-keeping</a:t>
            </a:r>
          </a:p>
          <a:p>
            <a:pPr marL="0" indent="0">
              <a:buNone/>
            </a:pPr>
            <a:endParaRPr lang="en-US"/>
          </a:p>
        </p:txBody>
      </p:sp>
      <p:sp>
        <p:nvSpPr>
          <p:cNvPr id="7" name="Footer Placeholder 6">
            <a:extLst>
              <a:ext uri="{FF2B5EF4-FFF2-40B4-BE49-F238E27FC236}">
                <a16:creationId xmlns:a16="http://schemas.microsoft.com/office/drawing/2014/main" id="{BF027B77-76B4-41E8-BED7-BC77D51ECF0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1433105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77F6-D106-4562-99B0-30E9DE6EFDC6}"/>
              </a:ext>
            </a:extLst>
          </p:cNvPr>
          <p:cNvSpPr>
            <a:spLocks noGrp="1"/>
          </p:cNvSpPr>
          <p:nvPr>
            <p:ph type="title"/>
          </p:nvPr>
        </p:nvSpPr>
        <p:spPr/>
        <p:txBody>
          <a:bodyPr/>
          <a:lstStyle/>
          <a:p>
            <a:r>
              <a:rPr lang="en-US"/>
              <a:t>Lesson 6</a:t>
            </a:r>
            <a:br>
              <a:rPr lang="en-US"/>
            </a:br>
            <a:r>
              <a:rPr lang="en-US"/>
              <a:t>Franchise</a:t>
            </a:r>
          </a:p>
        </p:txBody>
      </p:sp>
      <p:sp>
        <p:nvSpPr>
          <p:cNvPr id="3" name="Text Placeholder 2">
            <a:extLst>
              <a:ext uri="{FF2B5EF4-FFF2-40B4-BE49-F238E27FC236}">
                <a16:creationId xmlns:a16="http://schemas.microsoft.com/office/drawing/2014/main" id="{E753B311-F404-4E89-9E12-31A95196FA2B}"/>
              </a:ext>
            </a:extLst>
          </p:cNvPr>
          <p:cNvSpPr>
            <a:spLocks noGrp="1"/>
          </p:cNvSpPr>
          <p:nvPr>
            <p:ph type="body" idx="1"/>
          </p:nvPr>
        </p:nvSpPr>
        <p:spPr/>
        <p:txBody>
          <a:bodyPr/>
          <a:lstStyle/>
          <a:p>
            <a:r>
              <a:rPr lang="en-US"/>
              <a:t>Advantages</a:t>
            </a:r>
          </a:p>
        </p:txBody>
      </p:sp>
      <p:sp>
        <p:nvSpPr>
          <p:cNvPr id="4" name="Content Placeholder 3">
            <a:extLst>
              <a:ext uri="{FF2B5EF4-FFF2-40B4-BE49-F238E27FC236}">
                <a16:creationId xmlns:a16="http://schemas.microsoft.com/office/drawing/2014/main" id="{0BB15A1A-761D-4085-892C-A810825F3433}"/>
              </a:ext>
            </a:extLst>
          </p:cNvPr>
          <p:cNvSpPr>
            <a:spLocks noGrp="1"/>
          </p:cNvSpPr>
          <p:nvPr>
            <p:ph sz="half" idx="2"/>
          </p:nvPr>
        </p:nvSpPr>
        <p:spPr/>
        <p:txBody>
          <a:bodyPr>
            <a:normAutofit fontScale="85000" lnSpcReduction="20000"/>
          </a:bodyPr>
          <a:lstStyle/>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Potentially smaller than usual capital investment</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Prior public acceptance of product; established branding and marketing; greatly reduces rate of business failure.</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Better than average profit margins</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Management assistance</a:t>
            </a:r>
            <a:endParaRPr lang="en-US" sz="280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5" name="Text Placeholder 4">
            <a:extLst>
              <a:ext uri="{FF2B5EF4-FFF2-40B4-BE49-F238E27FC236}">
                <a16:creationId xmlns:a16="http://schemas.microsoft.com/office/drawing/2014/main" id="{88487555-0AE9-4098-8539-EC132B3FABE5}"/>
              </a:ext>
            </a:extLst>
          </p:cNvPr>
          <p:cNvSpPr>
            <a:spLocks noGrp="1"/>
          </p:cNvSpPr>
          <p:nvPr>
            <p:ph type="body" sz="quarter" idx="3"/>
          </p:nvPr>
        </p:nvSpPr>
        <p:spPr/>
        <p:txBody>
          <a:bodyPr/>
          <a:lstStyle/>
          <a:p>
            <a:r>
              <a:rPr lang="en-US"/>
              <a:t>Disadvantages</a:t>
            </a:r>
          </a:p>
        </p:txBody>
      </p:sp>
      <p:sp>
        <p:nvSpPr>
          <p:cNvPr id="6" name="Content Placeholder 5">
            <a:extLst>
              <a:ext uri="{FF2B5EF4-FFF2-40B4-BE49-F238E27FC236}">
                <a16:creationId xmlns:a16="http://schemas.microsoft.com/office/drawing/2014/main" id="{F4B0785A-499C-4AB4-8DF1-8AA2FBD1DDB9}"/>
              </a:ext>
            </a:extLst>
          </p:cNvPr>
          <p:cNvSpPr>
            <a:spLocks noGrp="1"/>
          </p:cNvSpPr>
          <p:nvPr>
            <p:ph sz="quarter" idx="4"/>
          </p:nvPr>
        </p:nvSpPr>
        <p:spPr/>
        <p:txBody>
          <a:bodyPr>
            <a:normAutofit fontScale="85000" lnSpcReduction="20000"/>
          </a:bodyPr>
          <a:lstStyle/>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Possible high franchiser fee</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Some loss of independence</a:t>
            </a:r>
          </a:p>
          <a:p>
            <a:pPr marL="0" marR="0">
              <a:lnSpc>
                <a:spcPct val="107000"/>
              </a:lnSpc>
              <a:spcBef>
                <a:spcPts val="0"/>
              </a:spcBef>
              <a:spcAft>
                <a:spcPts val="800"/>
              </a:spcAft>
            </a:pPr>
            <a:r>
              <a:rPr lang="en-US" sz="2800">
                <a:solidFill>
                  <a:schemeClr val="tx1"/>
                </a:solidFill>
                <a:effectLst/>
                <a:latin typeface="Franklin Gothic Book" panose="020B0503020102020204" pitchFamily="34" charset="0"/>
              </a:rPr>
              <a:t>Possible difficulties in canceling contract</a:t>
            </a:r>
            <a:endParaRPr lang="en-US" sz="280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7" name="Footer Placeholder 6">
            <a:extLst>
              <a:ext uri="{FF2B5EF4-FFF2-40B4-BE49-F238E27FC236}">
                <a16:creationId xmlns:a16="http://schemas.microsoft.com/office/drawing/2014/main" id="{D83A6147-DE52-4668-A0F2-17C9DC9744B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0550998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9B28-5919-E849-9E5C-25222CDDFD22}"/>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7C2026A9-D2D6-4C46-9F2D-6ADC3E0D5700}"/>
              </a:ext>
            </a:extLst>
          </p:cNvPr>
          <p:cNvSpPr>
            <a:spLocks noGrp="1"/>
          </p:cNvSpPr>
          <p:nvPr>
            <p:ph idx="1"/>
          </p:nvPr>
        </p:nvSpPr>
        <p:spPr/>
        <p:txBody>
          <a:bodyPr/>
          <a:lstStyle/>
          <a:p>
            <a:r>
              <a:rPr lang="en-US"/>
              <a:t>Break into groups and work on Activity 6-2. </a:t>
            </a:r>
          </a:p>
          <a:p>
            <a:r>
              <a:rPr lang="en-US"/>
              <a:t>Make sure that you have around 4 local businesses under each form of business ownership. </a:t>
            </a:r>
          </a:p>
          <a:p>
            <a:r>
              <a:rPr lang="en-US"/>
              <a:t>Consider many industries and examples of various goods and services.  </a:t>
            </a:r>
          </a:p>
          <a:p>
            <a:r>
              <a:rPr lang="en-US"/>
              <a:t>You have 5 minutes. </a:t>
            </a:r>
          </a:p>
          <a:p>
            <a:r>
              <a:rPr lang="en-US"/>
              <a:t>Be ready to report your answers to the class.  </a:t>
            </a:r>
          </a:p>
        </p:txBody>
      </p:sp>
      <p:sp>
        <p:nvSpPr>
          <p:cNvPr id="4" name="Footer Placeholder 3">
            <a:extLst>
              <a:ext uri="{FF2B5EF4-FFF2-40B4-BE49-F238E27FC236}">
                <a16:creationId xmlns:a16="http://schemas.microsoft.com/office/drawing/2014/main" id="{1F42892A-6A03-491D-93C8-4953422C403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6960869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03EF-70E6-3A42-B654-B9747AF3E687}"/>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7FFF081D-AB3C-E546-90EF-EBC23F763FBA}"/>
              </a:ext>
            </a:extLst>
          </p:cNvPr>
          <p:cNvSpPr>
            <a:spLocks noGrp="1"/>
          </p:cNvSpPr>
          <p:nvPr>
            <p:ph idx="1"/>
          </p:nvPr>
        </p:nvSpPr>
        <p:spPr/>
        <p:txBody>
          <a:bodyPr/>
          <a:lstStyle/>
          <a:p>
            <a:r>
              <a:rPr lang="en-US"/>
              <a:t>Let’s see what you wrote down!</a:t>
            </a:r>
          </a:p>
        </p:txBody>
      </p:sp>
      <p:sp>
        <p:nvSpPr>
          <p:cNvPr id="4" name="Footer Placeholder 3">
            <a:extLst>
              <a:ext uri="{FF2B5EF4-FFF2-40B4-BE49-F238E27FC236}">
                <a16:creationId xmlns:a16="http://schemas.microsoft.com/office/drawing/2014/main" id="{F6538EF0-6240-48C7-9589-6DB66E22D40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5842" name="Picture 2" descr="Pinned sticky notes on a light surface. flat lay. Free Photo">
            <a:extLst>
              <a:ext uri="{FF2B5EF4-FFF2-40B4-BE49-F238E27FC236}">
                <a16:creationId xmlns:a16="http://schemas.microsoft.com/office/drawing/2014/main" id="{C8EE49C0-3B08-2048-B425-829E4A516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8" y="2588441"/>
            <a:ext cx="5102042" cy="3496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inned sticky notes on a light surface. flat lay. Free Photo">
            <a:extLst>
              <a:ext uri="{FF2B5EF4-FFF2-40B4-BE49-F238E27FC236}">
                <a16:creationId xmlns:a16="http://schemas.microsoft.com/office/drawing/2014/main" id="{25A2342E-0D7B-624D-BD4C-B4B57BB78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974" y="2588441"/>
            <a:ext cx="5102042" cy="349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679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6304-3F70-1C4D-98E1-C320715E18A1}"/>
              </a:ext>
            </a:extLst>
          </p:cNvPr>
          <p:cNvSpPr>
            <a:spLocks noGrp="1"/>
          </p:cNvSpPr>
          <p:nvPr>
            <p:ph type="title"/>
          </p:nvPr>
        </p:nvSpPr>
        <p:spPr/>
        <p:txBody>
          <a:bodyPr/>
          <a:lstStyle/>
          <a:p>
            <a:r>
              <a:rPr lang="en-US"/>
              <a:t>Lesson 6</a:t>
            </a:r>
          </a:p>
        </p:txBody>
      </p:sp>
      <p:sp>
        <p:nvSpPr>
          <p:cNvPr id="3" name="Content Placeholder 2">
            <a:extLst>
              <a:ext uri="{FF2B5EF4-FFF2-40B4-BE49-F238E27FC236}">
                <a16:creationId xmlns:a16="http://schemas.microsoft.com/office/drawing/2014/main" id="{19121DE4-079A-2844-A2F1-1D35D2960E53}"/>
              </a:ext>
            </a:extLst>
          </p:cNvPr>
          <p:cNvSpPr>
            <a:spLocks noGrp="1"/>
          </p:cNvSpPr>
          <p:nvPr>
            <p:ph idx="1"/>
          </p:nvPr>
        </p:nvSpPr>
        <p:spPr/>
        <p:txBody>
          <a:bodyPr vert="horz" lIns="91440" tIns="45720" rIns="91440" bIns="45720" rtlCol="0" anchor="t">
            <a:normAutofit/>
          </a:bodyPr>
          <a:lstStyle/>
          <a:p>
            <a:r>
              <a:rPr lang="en-US"/>
              <a:t>For Activity 6-3 you are going to interview an entrepreneur in your community.  </a:t>
            </a:r>
          </a:p>
          <a:p>
            <a:r>
              <a:rPr lang="en-US"/>
              <a:t>Make sure you request permission for the interview and for any audio or video recording you will utilize. </a:t>
            </a:r>
          </a:p>
          <a:p>
            <a:r>
              <a:rPr lang="en-US">
                <a:latin typeface="Franklin Gothic Book"/>
              </a:rPr>
              <a:t>You will be presenting your interview in a 3-5 minute presentation to the class.  </a:t>
            </a:r>
            <a:endParaRPr lang="en-US"/>
          </a:p>
        </p:txBody>
      </p:sp>
      <p:sp>
        <p:nvSpPr>
          <p:cNvPr id="4" name="Footer Placeholder 3">
            <a:extLst>
              <a:ext uri="{FF2B5EF4-FFF2-40B4-BE49-F238E27FC236}">
                <a16:creationId xmlns:a16="http://schemas.microsoft.com/office/drawing/2014/main" id="{1826DC14-1720-4B81-A5C2-DF16EE146F9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745621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B6A5-7E9C-884C-9302-F63C89F25520}"/>
              </a:ext>
            </a:extLst>
          </p:cNvPr>
          <p:cNvSpPr>
            <a:spLocks noGrp="1"/>
          </p:cNvSpPr>
          <p:nvPr>
            <p:ph type="title"/>
          </p:nvPr>
        </p:nvSpPr>
        <p:spPr/>
        <p:txBody>
          <a:bodyPr/>
          <a:lstStyle/>
          <a:p>
            <a:r>
              <a:rPr lang="en-US"/>
              <a:t>Lesson 7</a:t>
            </a:r>
          </a:p>
        </p:txBody>
      </p:sp>
      <p:sp>
        <p:nvSpPr>
          <p:cNvPr id="3" name="Text Placeholder 2">
            <a:extLst>
              <a:ext uri="{FF2B5EF4-FFF2-40B4-BE49-F238E27FC236}">
                <a16:creationId xmlns:a16="http://schemas.microsoft.com/office/drawing/2014/main" id="{CD3CBFF8-926A-6945-A746-2CBA361268AF}"/>
              </a:ext>
            </a:extLst>
          </p:cNvPr>
          <p:cNvSpPr>
            <a:spLocks noGrp="1"/>
          </p:cNvSpPr>
          <p:nvPr>
            <p:ph type="body" idx="1"/>
          </p:nvPr>
        </p:nvSpPr>
        <p:spPr/>
        <p:txBody>
          <a:bodyPr/>
          <a:lstStyle/>
          <a:p>
            <a:r>
              <a:rPr lang="en-US"/>
              <a:t>Government Incentives and your Business </a:t>
            </a:r>
          </a:p>
        </p:txBody>
      </p:sp>
      <p:sp>
        <p:nvSpPr>
          <p:cNvPr id="4" name="Footer Placeholder 3">
            <a:extLst>
              <a:ext uri="{FF2B5EF4-FFF2-40B4-BE49-F238E27FC236}">
                <a16:creationId xmlns:a16="http://schemas.microsoft.com/office/drawing/2014/main" id="{3D154270-158F-498E-A822-4E67A1CDBFD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6866" name="Picture 2" descr="Washington dc capitol   hdr Free Photo">
            <a:extLst>
              <a:ext uri="{FF2B5EF4-FFF2-40B4-BE49-F238E27FC236}">
                <a16:creationId xmlns:a16="http://schemas.microsoft.com/office/drawing/2014/main" id="{68E32574-D221-9C4D-9F1A-135B2188F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995" y="1293180"/>
            <a:ext cx="3377514" cy="225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8472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C02BE-B5B5-9B4B-A680-C018DE5CDF72}"/>
              </a:ext>
            </a:extLst>
          </p:cNvPr>
          <p:cNvSpPr>
            <a:spLocks noGrp="1"/>
          </p:cNvSpPr>
          <p:nvPr>
            <p:ph type="title"/>
          </p:nvPr>
        </p:nvSpPr>
        <p:spPr/>
        <p:txBody>
          <a:bodyPr/>
          <a:lstStyle/>
          <a:p>
            <a:r>
              <a:rPr lang="en-US"/>
              <a:t>Lesson 7</a:t>
            </a:r>
          </a:p>
        </p:txBody>
      </p:sp>
      <p:sp>
        <p:nvSpPr>
          <p:cNvPr id="3" name="Content Placeholder 2">
            <a:extLst>
              <a:ext uri="{FF2B5EF4-FFF2-40B4-BE49-F238E27FC236}">
                <a16:creationId xmlns:a16="http://schemas.microsoft.com/office/drawing/2014/main" id="{8D4B5EAE-8F9F-B044-B1BD-A566777AAEA6}"/>
              </a:ext>
            </a:extLst>
          </p:cNvPr>
          <p:cNvSpPr>
            <a:spLocks noGrp="1"/>
          </p:cNvSpPr>
          <p:nvPr>
            <p:ph idx="1"/>
          </p:nvPr>
        </p:nvSpPr>
        <p:spPr/>
        <p:txBody>
          <a:bodyPr/>
          <a:lstStyle/>
          <a:p>
            <a:r>
              <a:rPr lang="en-US"/>
              <a:t>Why is it important for an entrepreneur to understand local and state laws that may affect their business?</a:t>
            </a:r>
          </a:p>
        </p:txBody>
      </p:sp>
      <p:sp>
        <p:nvSpPr>
          <p:cNvPr id="4" name="Footer Placeholder 3">
            <a:extLst>
              <a:ext uri="{FF2B5EF4-FFF2-40B4-BE49-F238E27FC236}">
                <a16:creationId xmlns:a16="http://schemas.microsoft.com/office/drawing/2014/main" id="{A50A22C6-AD4C-4582-81E8-4738789CD21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7890" name="Picture 2" descr="Court hammer and books. judgment and law concept Free Photo">
            <a:extLst>
              <a:ext uri="{FF2B5EF4-FFF2-40B4-BE49-F238E27FC236}">
                <a16:creationId xmlns:a16="http://schemas.microsoft.com/office/drawing/2014/main" id="{22BA5356-6368-384C-B5CF-5903B15CF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699" y="3264082"/>
            <a:ext cx="4234592" cy="282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9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2DD4-B813-420D-824F-3C081B2CAE1B}"/>
              </a:ext>
            </a:extLst>
          </p:cNvPr>
          <p:cNvSpPr>
            <a:spLocks noGrp="1"/>
          </p:cNvSpPr>
          <p:nvPr>
            <p:ph type="title"/>
          </p:nvPr>
        </p:nvSpPr>
        <p:spPr/>
        <p:txBody>
          <a:bodyPr/>
          <a:lstStyle/>
          <a:p>
            <a:r>
              <a:rPr lang="en-US"/>
              <a:t>Lesson 2</a:t>
            </a:r>
          </a:p>
        </p:txBody>
      </p:sp>
      <p:sp>
        <p:nvSpPr>
          <p:cNvPr id="3" name="Text Placeholder 2">
            <a:extLst>
              <a:ext uri="{FF2B5EF4-FFF2-40B4-BE49-F238E27FC236}">
                <a16:creationId xmlns:a16="http://schemas.microsoft.com/office/drawing/2014/main" id="{79120673-0521-4843-81AC-BE85176F498F}"/>
              </a:ext>
            </a:extLst>
          </p:cNvPr>
          <p:cNvSpPr>
            <a:spLocks noGrp="1"/>
          </p:cNvSpPr>
          <p:nvPr>
            <p:ph type="body" idx="1"/>
          </p:nvPr>
        </p:nvSpPr>
        <p:spPr/>
        <p:txBody>
          <a:bodyPr/>
          <a:lstStyle/>
          <a:p>
            <a:r>
              <a:rPr lang="en-US"/>
              <a:t>Entrepreneur-Is it me?</a:t>
            </a:r>
          </a:p>
        </p:txBody>
      </p:sp>
      <p:sp>
        <p:nvSpPr>
          <p:cNvPr id="4" name="Footer Placeholder 3">
            <a:extLst>
              <a:ext uri="{FF2B5EF4-FFF2-40B4-BE49-F238E27FC236}">
                <a16:creationId xmlns:a16="http://schemas.microsoft.com/office/drawing/2014/main" id="{6132CCAD-0F46-489F-97BE-A53448374549}"/>
              </a:ext>
            </a:extLst>
          </p:cNvPr>
          <p:cNvSpPr>
            <a:spLocks noGrp="1"/>
          </p:cNvSpPr>
          <p:nvPr>
            <p:ph type="ftr" sz="quarter" idx="11"/>
          </p:nvPr>
        </p:nvSpPr>
        <p:spPr>
          <a:xfrm>
            <a:off x="795364" y="5409054"/>
            <a:ext cx="7886700" cy="365125"/>
          </a:xfrm>
        </p:spPr>
        <p:txBody>
          <a:bodyPr/>
          <a:lstStyle/>
          <a:p>
            <a:r>
              <a:rPr lang="en-US"/>
              <a:t>Entrepreneurship in your Community: Creating Your Own Career © 2021 Nebraska Council on Economic Education </a:t>
            </a:r>
          </a:p>
        </p:txBody>
      </p:sp>
      <p:pic>
        <p:nvPicPr>
          <p:cNvPr id="2050" name="Picture 2" descr="Businessman pointing graphs and symbols Free Photo">
            <a:extLst>
              <a:ext uri="{FF2B5EF4-FFF2-40B4-BE49-F238E27FC236}">
                <a16:creationId xmlns:a16="http://schemas.microsoft.com/office/drawing/2014/main" id="{5A564D8D-346C-4645-8208-CF2D356F4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813" y="2102575"/>
            <a:ext cx="3703251" cy="263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451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5C27-59A7-E44B-B3EF-51CEF8664EB7}"/>
              </a:ext>
            </a:extLst>
          </p:cNvPr>
          <p:cNvSpPr>
            <a:spLocks noGrp="1"/>
          </p:cNvSpPr>
          <p:nvPr>
            <p:ph type="title"/>
          </p:nvPr>
        </p:nvSpPr>
        <p:spPr/>
        <p:txBody>
          <a:bodyPr/>
          <a:lstStyle/>
          <a:p>
            <a:r>
              <a:rPr lang="en-US"/>
              <a:t>Lesson 7</a:t>
            </a:r>
          </a:p>
        </p:txBody>
      </p:sp>
      <p:sp>
        <p:nvSpPr>
          <p:cNvPr id="3" name="Content Placeholder 2">
            <a:extLst>
              <a:ext uri="{FF2B5EF4-FFF2-40B4-BE49-F238E27FC236}">
                <a16:creationId xmlns:a16="http://schemas.microsoft.com/office/drawing/2014/main" id="{E881ECB2-F36E-3845-B941-6AFD604DD90F}"/>
              </a:ext>
            </a:extLst>
          </p:cNvPr>
          <p:cNvSpPr>
            <a:spLocks noGrp="1"/>
          </p:cNvSpPr>
          <p:nvPr>
            <p:ph idx="1"/>
          </p:nvPr>
        </p:nvSpPr>
        <p:spPr/>
        <p:txBody>
          <a:bodyPr/>
          <a:lstStyle/>
          <a:p>
            <a:r>
              <a:rPr lang="en-US"/>
              <a:t>Not only do our laws place restrictions on business and punish people for violations of the law, they also offer incentives for entrepreneurs to locate or expand their operations. Remember that </a:t>
            </a:r>
            <a:r>
              <a:rPr lang="en-US" b="1"/>
              <a:t>incentives</a:t>
            </a:r>
            <a:r>
              <a:rPr lang="en-US"/>
              <a:t> are factors that motivate and influence human behavior. </a:t>
            </a:r>
          </a:p>
          <a:p>
            <a:r>
              <a:rPr lang="en-US"/>
              <a:t>Today we are going to take a closer look at specific laws that offer tax incentives to business </a:t>
            </a:r>
          </a:p>
        </p:txBody>
      </p:sp>
      <p:sp>
        <p:nvSpPr>
          <p:cNvPr id="4" name="Footer Placeholder 3">
            <a:extLst>
              <a:ext uri="{FF2B5EF4-FFF2-40B4-BE49-F238E27FC236}">
                <a16:creationId xmlns:a16="http://schemas.microsoft.com/office/drawing/2014/main" id="{5A90257E-BFB5-443A-A6E4-FA516D7FD3AB}"/>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139147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BF69-1F78-3C40-8724-10B1D51DEF53}"/>
              </a:ext>
            </a:extLst>
          </p:cNvPr>
          <p:cNvSpPr>
            <a:spLocks noGrp="1"/>
          </p:cNvSpPr>
          <p:nvPr>
            <p:ph type="title"/>
          </p:nvPr>
        </p:nvSpPr>
        <p:spPr/>
        <p:txBody>
          <a:bodyPr/>
          <a:lstStyle/>
          <a:p>
            <a:r>
              <a:rPr lang="en-US"/>
              <a:t>Lesson 7</a:t>
            </a:r>
          </a:p>
        </p:txBody>
      </p:sp>
      <p:sp>
        <p:nvSpPr>
          <p:cNvPr id="3" name="Content Placeholder 2">
            <a:extLst>
              <a:ext uri="{FF2B5EF4-FFF2-40B4-BE49-F238E27FC236}">
                <a16:creationId xmlns:a16="http://schemas.microsoft.com/office/drawing/2014/main" id="{D030C919-9A19-5945-9866-59F3BCCE8D31}"/>
              </a:ext>
            </a:extLst>
          </p:cNvPr>
          <p:cNvSpPr>
            <a:spLocks noGrp="1"/>
          </p:cNvSpPr>
          <p:nvPr>
            <p:ph idx="1"/>
          </p:nvPr>
        </p:nvSpPr>
        <p:spPr/>
        <p:txBody>
          <a:bodyPr/>
          <a:lstStyle/>
          <a:p>
            <a:r>
              <a:rPr lang="en-US" u="sng"/>
              <a:t>Fiscal Policy:</a:t>
            </a:r>
            <a:r>
              <a:rPr lang="en-US"/>
              <a:t>  changes in taxes, in government expenditures on goods and services, and in transfer payments that are designed to affect the employment and production goals of an economy.  </a:t>
            </a:r>
            <a:endParaRPr lang="en-US" u="sng"/>
          </a:p>
          <a:p>
            <a:r>
              <a:rPr lang="en-US"/>
              <a:t>How can fiscal policy raise demand?</a:t>
            </a:r>
          </a:p>
        </p:txBody>
      </p:sp>
      <p:sp>
        <p:nvSpPr>
          <p:cNvPr id="4" name="Footer Placeholder 3">
            <a:extLst>
              <a:ext uri="{FF2B5EF4-FFF2-40B4-BE49-F238E27FC236}">
                <a16:creationId xmlns:a16="http://schemas.microsoft.com/office/drawing/2014/main" id="{1F786442-968F-4102-A068-8B3342CAE2A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8914" name="Picture 2" descr="Hands working with office items Free Photo">
            <a:extLst>
              <a:ext uri="{FF2B5EF4-FFF2-40B4-BE49-F238E27FC236}">
                <a16:creationId xmlns:a16="http://schemas.microsoft.com/office/drawing/2014/main" id="{1F6ACFC5-6F6E-B74E-AD6F-27014D9D9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676" y="4187590"/>
            <a:ext cx="3015172" cy="200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395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FFB4-8755-0540-8B6A-DF50E635DEA1}"/>
              </a:ext>
            </a:extLst>
          </p:cNvPr>
          <p:cNvSpPr>
            <a:spLocks noGrp="1"/>
          </p:cNvSpPr>
          <p:nvPr>
            <p:ph type="title"/>
          </p:nvPr>
        </p:nvSpPr>
        <p:spPr/>
        <p:txBody>
          <a:bodyPr/>
          <a:lstStyle/>
          <a:p>
            <a:r>
              <a:rPr lang="en-US"/>
              <a:t>Lesson 7</a:t>
            </a:r>
          </a:p>
        </p:txBody>
      </p:sp>
      <p:sp>
        <p:nvSpPr>
          <p:cNvPr id="3" name="Content Placeholder 2">
            <a:extLst>
              <a:ext uri="{FF2B5EF4-FFF2-40B4-BE49-F238E27FC236}">
                <a16:creationId xmlns:a16="http://schemas.microsoft.com/office/drawing/2014/main" id="{07349DC0-3452-9448-8A02-03A776349CA3}"/>
              </a:ext>
            </a:extLst>
          </p:cNvPr>
          <p:cNvSpPr>
            <a:spLocks noGrp="1"/>
          </p:cNvSpPr>
          <p:nvPr>
            <p:ph idx="1"/>
          </p:nvPr>
        </p:nvSpPr>
        <p:spPr/>
        <p:txBody>
          <a:bodyPr>
            <a:normAutofit lnSpcReduction="10000"/>
          </a:bodyPr>
          <a:lstStyle/>
          <a:p>
            <a:r>
              <a:rPr lang="en-US"/>
              <a:t>Many local governments offer incentives to businesses to locate or expand their communities. </a:t>
            </a:r>
          </a:p>
          <a:p>
            <a:r>
              <a:rPr lang="en-US"/>
              <a:t>In 1990 in Nebraska LB840 was passed which allowed local governments to generate funds from local property tax sales or sales tax to be used for economic development.  </a:t>
            </a:r>
          </a:p>
          <a:p>
            <a:r>
              <a:rPr lang="en-US"/>
              <a:t>Why would a local government enact fiscal policy that would raise taxes on their citizens with the intent of offering it as an incentive to potential and existing businesses?</a:t>
            </a:r>
          </a:p>
        </p:txBody>
      </p:sp>
      <p:sp>
        <p:nvSpPr>
          <p:cNvPr id="4" name="Footer Placeholder 3">
            <a:extLst>
              <a:ext uri="{FF2B5EF4-FFF2-40B4-BE49-F238E27FC236}">
                <a16:creationId xmlns:a16="http://schemas.microsoft.com/office/drawing/2014/main" id="{56B5DA94-8B14-4448-A99E-C985C5E44249}"/>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7423162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274C-B0B4-9A47-B449-08C6CBA04C11}"/>
              </a:ext>
            </a:extLst>
          </p:cNvPr>
          <p:cNvSpPr>
            <a:spLocks noGrp="1"/>
          </p:cNvSpPr>
          <p:nvPr>
            <p:ph type="title"/>
          </p:nvPr>
        </p:nvSpPr>
        <p:spPr/>
        <p:txBody>
          <a:bodyPr/>
          <a:lstStyle/>
          <a:p>
            <a:r>
              <a:rPr lang="en-US"/>
              <a:t>Lesson 7</a:t>
            </a:r>
          </a:p>
        </p:txBody>
      </p:sp>
      <p:sp>
        <p:nvSpPr>
          <p:cNvPr id="3" name="Content Placeholder 2">
            <a:extLst>
              <a:ext uri="{FF2B5EF4-FFF2-40B4-BE49-F238E27FC236}">
                <a16:creationId xmlns:a16="http://schemas.microsoft.com/office/drawing/2014/main" id="{055F801E-4397-6A47-A837-B321D53F8BBF}"/>
              </a:ext>
            </a:extLst>
          </p:cNvPr>
          <p:cNvSpPr>
            <a:spLocks noGrp="1"/>
          </p:cNvSpPr>
          <p:nvPr>
            <p:ph idx="1"/>
          </p:nvPr>
        </p:nvSpPr>
        <p:spPr/>
        <p:txBody>
          <a:bodyPr vert="horz" lIns="91440" tIns="45720" rIns="91440" bIns="45720" rtlCol="0" anchor="t">
            <a:normAutofit/>
          </a:bodyPr>
          <a:lstStyle/>
          <a:p>
            <a:r>
              <a:rPr lang="en-US">
                <a:latin typeface="Franklin Gothic Book"/>
              </a:rPr>
              <a:t>You are going to be given a law that impacts entrepreneurs.  </a:t>
            </a:r>
            <a:endParaRPr lang="en-US"/>
          </a:p>
          <a:p>
            <a:r>
              <a:rPr lang="en-US"/>
              <a:t>In groups of 2-3 you are going to research that law and prepare a brief report on that law.  You will present these to the class.</a:t>
            </a:r>
          </a:p>
          <a:p>
            <a:r>
              <a:rPr lang="en-US"/>
              <a:t>Your presentations will need to be 5 minutes in length.  </a:t>
            </a:r>
          </a:p>
        </p:txBody>
      </p:sp>
      <p:sp>
        <p:nvSpPr>
          <p:cNvPr id="4" name="Footer Placeholder 3">
            <a:extLst>
              <a:ext uri="{FF2B5EF4-FFF2-40B4-BE49-F238E27FC236}">
                <a16:creationId xmlns:a16="http://schemas.microsoft.com/office/drawing/2014/main" id="{EE15EA07-4A15-4207-8FE6-7B435F25EBA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3621378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5BD873-B32B-3A47-B3A2-CEE32C7A72CC}"/>
              </a:ext>
            </a:extLst>
          </p:cNvPr>
          <p:cNvSpPr>
            <a:spLocks noGrp="1"/>
          </p:cNvSpPr>
          <p:nvPr>
            <p:ph type="title"/>
          </p:nvPr>
        </p:nvSpPr>
        <p:spPr/>
        <p:txBody>
          <a:bodyPr/>
          <a:lstStyle/>
          <a:p>
            <a:r>
              <a:rPr lang="en-US"/>
              <a:t>Lesson 8</a:t>
            </a:r>
          </a:p>
        </p:txBody>
      </p:sp>
      <p:sp>
        <p:nvSpPr>
          <p:cNvPr id="5" name="Text Placeholder 4">
            <a:extLst>
              <a:ext uri="{FF2B5EF4-FFF2-40B4-BE49-F238E27FC236}">
                <a16:creationId xmlns:a16="http://schemas.microsoft.com/office/drawing/2014/main" id="{D6C5ACD9-A8DF-6E4B-BCBC-0AAF96E33083}"/>
              </a:ext>
            </a:extLst>
          </p:cNvPr>
          <p:cNvSpPr>
            <a:spLocks noGrp="1"/>
          </p:cNvSpPr>
          <p:nvPr>
            <p:ph type="body" idx="1"/>
          </p:nvPr>
        </p:nvSpPr>
        <p:spPr/>
        <p:txBody>
          <a:bodyPr/>
          <a:lstStyle/>
          <a:p>
            <a:r>
              <a:rPr lang="en-US"/>
              <a:t>I’m in Business, Now What Do I Charge?</a:t>
            </a:r>
          </a:p>
        </p:txBody>
      </p:sp>
      <p:sp>
        <p:nvSpPr>
          <p:cNvPr id="2" name="Footer Placeholder 1">
            <a:extLst>
              <a:ext uri="{FF2B5EF4-FFF2-40B4-BE49-F238E27FC236}">
                <a16:creationId xmlns:a16="http://schemas.microsoft.com/office/drawing/2014/main" id="{0A7B8CA4-A413-4BA2-8777-9A967873347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9938" name="Picture 2" descr="Image result for gas station">
            <a:extLst>
              <a:ext uri="{FF2B5EF4-FFF2-40B4-BE49-F238E27FC236}">
                <a16:creationId xmlns:a16="http://schemas.microsoft.com/office/drawing/2014/main" id="{056F4598-CFF4-BE4D-B6CA-C32B8AFCD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076" y="1496155"/>
            <a:ext cx="3786102" cy="184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701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C8BC-1047-494B-864B-F12A1BC28373}"/>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0DDD16DC-56A3-0844-BD18-11C0E167CEB0}"/>
              </a:ext>
            </a:extLst>
          </p:cNvPr>
          <p:cNvSpPr>
            <a:spLocks noGrp="1"/>
          </p:cNvSpPr>
          <p:nvPr>
            <p:ph idx="1"/>
          </p:nvPr>
        </p:nvSpPr>
        <p:spPr/>
        <p:txBody>
          <a:bodyPr>
            <a:normAutofit/>
          </a:bodyPr>
          <a:lstStyle/>
          <a:p>
            <a:r>
              <a:rPr lang="en-US"/>
              <a:t>Entrepreneurs are in business to make a profit.  </a:t>
            </a:r>
          </a:p>
          <a:p>
            <a:r>
              <a:rPr lang="en-US" b="1"/>
              <a:t>Profit </a:t>
            </a:r>
            <a:r>
              <a:rPr lang="en-US"/>
              <a:t>the amount that remains after a business pays the cost of producing a good or service.   (Revenue minus costs)</a:t>
            </a:r>
          </a:p>
          <a:p>
            <a:r>
              <a:rPr lang="en-US"/>
              <a:t>The price set by businesses must be high enough to cover their costs.</a:t>
            </a:r>
          </a:p>
          <a:p>
            <a:pPr lvl="0"/>
            <a:r>
              <a:rPr lang="en-US"/>
              <a:t>The </a:t>
            </a:r>
            <a:r>
              <a:rPr lang="en-US" b="1"/>
              <a:t>price</a:t>
            </a:r>
            <a:r>
              <a:rPr lang="en-US"/>
              <a:t> that just covers costs is known as the </a:t>
            </a:r>
            <a:r>
              <a:rPr lang="en-US" b="1"/>
              <a:t>break-even price</a:t>
            </a:r>
            <a:r>
              <a:rPr lang="en-US"/>
              <a:t>.</a:t>
            </a:r>
          </a:p>
          <a:p>
            <a:endParaRPr lang="en-US"/>
          </a:p>
        </p:txBody>
      </p:sp>
      <p:sp>
        <p:nvSpPr>
          <p:cNvPr id="4" name="Footer Placeholder 3">
            <a:extLst>
              <a:ext uri="{FF2B5EF4-FFF2-40B4-BE49-F238E27FC236}">
                <a16:creationId xmlns:a16="http://schemas.microsoft.com/office/drawing/2014/main" id="{80821B53-2A12-491E-87D8-A424D8E84446}"/>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8915241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2BEF-64B0-444F-9F27-C24E5E6C09D1}"/>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20D72C4C-7708-204D-87C7-257E8D8B1D17}"/>
              </a:ext>
            </a:extLst>
          </p:cNvPr>
          <p:cNvSpPr>
            <a:spLocks noGrp="1"/>
          </p:cNvSpPr>
          <p:nvPr>
            <p:ph idx="1"/>
          </p:nvPr>
        </p:nvSpPr>
        <p:spPr>
          <a:xfrm>
            <a:off x="1149645" y="1462087"/>
            <a:ext cx="7886700" cy="4351338"/>
          </a:xfrm>
        </p:spPr>
        <p:txBody>
          <a:bodyPr/>
          <a:lstStyle/>
          <a:p>
            <a:r>
              <a:rPr lang="en-US"/>
              <a:t>Take a look at Activity 8-1:  When do I Start Making Money? And take 10 minutes to complete it.  </a:t>
            </a:r>
          </a:p>
          <a:p>
            <a:endParaRPr lang="en-US"/>
          </a:p>
        </p:txBody>
      </p:sp>
      <p:sp>
        <p:nvSpPr>
          <p:cNvPr id="5" name="Footer Placeholder 4">
            <a:extLst>
              <a:ext uri="{FF2B5EF4-FFF2-40B4-BE49-F238E27FC236}">
                <a16:creationId xmlns:a16="http://schemas.microsoft.com/office/drawing/2014/main" id="{D60BD963-71C5-4BCC-B573-917EF87E701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AB11205A-8401-D14F-A869-C4C6C750A263}"/>
                  </a:ext>
                </a:extLst>
              </p:cNvPr>
              <p:cNvGraphicFramePr>
                <a:graphicFrameLocks noGrp="1"/>
              </p:cNvGraphicFramePr>
              <p:nvPr>
                <p:extLst>
                  <p:ext uri="{D42A27DB-BD31-4B8C-83A1-F6EECF244321}">
                    <p14:modId xmlns:p14="http://schemas.microsoft.com/office/powerpoint/2010/main" val="3084782795"/>
                  </p:ext>
                </p:extLst>
              </p:nvPr>
            </p:nvGraphicFramePr>
            <p:xfrm>
              <a:off x="1643449" y="2807386"/>
              <a:ext cx="6932139" cy="3489579"/>
            </p:xfrm>
            <a:graphic>
              <a:graphicData uri="http://schemas.openxmlformats.org/drawingml/2006/table">
                <a:tbl>
                  <a:tblPr>
                    <a:tableStyleId>{E929F9F4-4A8F-4326-A1B4-22849713DDAB}</a:tableStyleId>
                  </a:tblPr>
                  <a:tblGrid>
                    <a:gridCol w="4580319">
                      <a:extLst>
                        <a:ext uri="{9D8B030D-6E8A-4147-A177-3AD203B41FA5}">
                          <a16:colId xmlns:a16="http://schemas.microsoft.com/office/drawing/2014/main" val="11376849"/>
                        </a:ext>
                      </a:extLst>
                    </a:gridCol>
                    <a:gridCol w="2351820">
                      <a:extLst>
                        <a:ext uri="{9D8B030D-6E8A-4147-A177-3AD203B41FA5}">
                          <a16:colId xmlns:a16="http://schemas.microsoft.com/office/drawing/2014/main" val="227394569"/>
                        </a:ext>
                      </a:extLst>
                    </a:gridCol>
                  </a:tblGrid>
                  <a:tr h="1142682">
                    <a:tc>
                      <a:txBody>
                        <a:bodyPr/>
                        <a:lstStyle/>
                        <a:p>
                          <a:pPr marL="0" marR="0">
                            <a:lnSpc>
                              <a:spcPct val="107000"/>
                            </a:lnSpc>
                            <a:spcBef>
                              <a:spcPts val="0"/>
                            </a:spcBef>
                            <a:spcAft>
                              <a:spcPts val="800"/>
                            </a:spcAft>
                          </a:pPr>
                          <a:r>
                            <a:rPr lang="en-US" sz="1800">
                              <a:effectLst/>
                            </a:rPr>
                            <a:t>A. Depreciation of Mower and Trailer =</a:t>
                          </a:r>
                          <a:br>
                            <a:rPr lang="en-US" sz="1800">
                              <a:effectLst/>
                            </a:rPr>
                          </a:b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𝑜𝑟𝑖𝑔𝑖𝑛𝑎𝑙</m:t>
                                    </m:r>
                                    <m:r>
                                      <a:rPr lang="en-US" sz="1800">
                                        <a:effectLst/>
                                        <a:latin typeface="Cambria Math" panose="02040503050406030204" pitchFamily="18" charset="0"/>
                                      </a:rPr>
                                      <m:t> </m:t>
                                    </m:r>
                                    <m:r>
                                      <a:rPr lang="en-US" sz="1800">
                                        <a:effectLst/>
                                        <a:latin typeface="Cambria Math" panose="02040503050406030204" pitchFamily="18" charset="0"/>
                                      </a:rPr>
                                      <m:t>𝑐𝑜𝑠𝑡</m:t>
                                    </m:r>
                                    <m:r>
                                      <a:rPr lang="en-US" sz="1800">
                                        <a:effectLst/>
                                        <a:latin typeface="Cambria Math" panose="02040503050406030204" pitchFamily="18" charset="0"/>
                                      </a:rPr>
                                      <m:t>−</m:t>
                                    </m:r>
                                    <m:r>
                                      <a:rPr lang="en-US" sz="1800">
                                        <a:effectLst/>
                                        <a:latin typeface="Cambria Math" panose="02040503050406030204" pitchFamily="18" charset="0"/>
                                      </a:rPr>
                                      <m:t>𝑠𝑎𝑙𝑣𝑎𝑔𝑒</m:t>
                                    </m:r>
                                    <m:r>
                                      <a:rPr lang="en-US" sz="1800">
                                        <a:effectLst/>
                                        <a:latin typeface="Cambria Math" panose="02040503050406030204" pitchFamily="18" charset="0"/>
                                      </a:rPr>
                                      <m:t> </m:t>
                                    </m:r>
                                    <m:r>
                                      <a:rPr lang="en-US" sz="1800">
                                        <a:effectLst/>
                                        <a:latin typeface="Cambria Math" panose="02040503050406030204" pitchFamily="18" charset="0"/>
                                      </a:rPr>
                                      <m:t>𝑣𝑎𝑙𝑢𝑒</m:t>
                                    </m:r>
                                  </m:num>
                                  <m:den>
                                    <m:r>
                                      <a:rPr lang="en-US" sz="1800">
                                        <a:effectLst/>
                                        <a:latin typeface="Cambria Math" panose="02040503050406030204" pitchFamily="18" charset="0"/>
                                      </a:rPr>
                                      <m:t>𝑢𝑠𝑒𝑓𝑢𝑙</m:t>
                                    </m:r>
                                    <m:r>
                                      <a:rPr lang="en-US" sz="1800">
                                        <a:effectLst/>
                                        <a:latin typeface="Cambria Math" panose="02040503050406030204" pitchFamily="18" charset="0"/>
                                      </a:rPr>
                                      <m:t> </m:t>
                                    </m:r>
                                    <m:r>
                                      <a:rPr lang="en-US" sz="1800">
                                        <a:effectLst/>
                                        <a:latin typeface="Cambria Math" panose="02040503050406030204" pitchFamily="18" charset="0"/>
                                      </a:rPr>
                                      <m:t>𝑙𝑖𝑓𝑒</m:t>
                                    </m:r>
                                  </m:den>
                                </m:f>
                              </m:oMath>
                            </m:oMathPara>
                          </a14:m>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523422"/>
                      </a:ext>
                    </a:extLst>
                  </a:tr>
                  <a:tr h="410067">
                    <a:tc>
                      <a:txBody>
                        <a:bodyPr/>
                        <a:lstStyle/>
                        <a:p>
                          <a:pPr marL="0" marR="0">
                            <a:lnSpc>
                              <a:spcPct val="107000"/>
                            </a:lnSpc>
                            <a:spcBef>
                              <a:spcPts val="0"/>
                            </a:spcBef>
                            <a:spcAft>
                              <a:spcPts val="800"/>
                            </a:spcAft>
                          </a:pPr>
                          <a:r>
                            <a:rPr lang="en-US" sz="1800">
                              <a:effectLst/>
                            </a:rPr>
                            <a:t>B. Social Media Advertising</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652896"/>
                      </a:ext>
                    </a:extLst>
                  </a:tr>
                  <a:tr h="410067">
                    <a:tc>
                      <a:txBody>
                        <a:bodyPr/>
                        <a:lstStyle/>
                        <a:p>
                          <a:pPr marL="0" marR="0">
                            <a:lnSpc>
                              <a:spcPct val="107000"/>
                            </a:lnSpc>
                            <a:spcBef>
                              <a:spcPts val="0"/>
                            </a:spcBef>
                            <a:spcAft>
                              <a:spcPts val="800"/>
                            </a:spcAft>
                          </a:pPr>
                          <a:r>
                            <a:rPr lang="en-US" sz="1800">
                              <a:effectLst/>
                            </a:rPr>
                            <a:t>C. Maintenance and Repair</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421007"/>
                      </a:ext>
                    </a:extLst>
                  </a:tr>
                  <a:tr h="410067">
                    <a:tc>
                      <a:txBody>
                        <a:bodyPr/>
                        <a:lstStyle/>
                        <a:p>
                          <a:pPr marL="0" marR="0">
                            <a:lnSpc>
                              <a:spcPct val="107000"/>
                            </a:lnSpc>
                            <a:spcBef>
                              <a:spcPts val="0"/>
                            </a:spcBef>
                            <a:spcAft>
                              <a:spcPts val="800"/>
                            </a:spcAft>
                          </a:pPr>
                          <a:r>
                            <a:rPr lang="en-US" sz="1800">
                              <a:effectLst/>
                            </a:rPr>
                            <a:t>D. Gasoline/Oil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12413"/>
                      </a:ext>
                    </a:extLst>
                  </a:tr>
                  <a:tr h="410067">
                    <a:tc>
                      <a:txBody>
                        <a:bodyPr/>
                        <a:lstStyle/>
                        <a:p>
                          <a:pPr marL="0" marR="0">
                            <a:lnSpc>
                              <a:spcPct val="107000"/>
                            </a:lnSpc>
                            <a:spcBef>
                              <a:spcPts val="0"/>
                            </a:spcBef>
                            <a:spcAft>
                              <a:spcPts val="800"/>
                            </a:spcAft>
                          </a:pPr>
                          <a:r>
                            <a:rPr lang="en-US" sz="1800">
                              <a:effectLst/>
                            </a:rPr>
                            <a:t>Total Expenses (A+B+C+D)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683834"/>
                      </a:ext>
                    </a:extLst>
                  </a:tr>
                  <a:tr h="706629">
                    <a:tc>
                      <a:txBody>
                        <a:bodyPr/>
                        <a:lstStyle/>
                        <a:p>
                          <a:pPr marL="0" marR="0">
                            <a:lnSpc>
                              <a:spcPct val="107000"/>
                            </a:lnSpc>
                            <a:spcBef>
                              <a:spcPts val="0"/>
                            </a:spcBef>
                            <a:spcAft>
                              <a:spcPts val="800"/>
                            </a:spcAft>
                          </a:pPr>
                          <a:r>
                            <a:rPr lang="en-US" sz="1800">
                              <a:effectLst/>
                            </a:rPr>
                            <a:t>Break-even Price per Lawn (Total Expenses/Total # of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565421"/>
                      </a:ext>
                    </a:extLst>
                  </a:tr>
                </a:tbl>
              </a:graphicData>
            </a:graphic>
          </p:graphicFrame>
        </mc:Choice>
        <mc:Fallback>
          <p:graphicFrame>
            <p:nvGraphicFramePr>
              <p:cNvPr id="6" name="Table 5">
                <a:extLst>
                  <a:ext uri="{FF2B5EF4-FFF2-40B4-BE49-F238E27FC236}">
                    <a16:creationId xmlns:a16="http://schemas.microsoft.com/office/drawing/2014/main" id="{AB11205A-8401-D14F-A869-C4C6C750A263}"/>
                  </a:ext>
                </a:extLst>
              </p:cNvPr>
              <p:cNvGraphicFramePr>
                <a:graphicFrameLocks noGrp="1"/>
              </p:cNvGraphicFramePr>
              <p:nvPr>
                <p:extLst>
                  <p:ext uri="{D42A27DB-BD31-4B8C-83A1-F6EECF244321}">
                    <p14:modId xmlns:p14="http://schemas.microsoft.com/office/powerpoint/2010/main" val="3084782795"/>
                  </p:ext>
                </p:extLst>
              </p:nvPr>
            </p:nvGraphicFramePr>
            <p:xfrm>
              <a:off x="1643449" y="2807386"/>
              <a:ext cx="6932139" cy="3489579"/>
            </p:xfrm>
            <a:graphic>
              <a:graphicData uri="http://schemas.openxmlformats.org/drawingml/2006/table">
                <a:tbl>
                  <a:tblPr>
                    <a:tableStyleId>{E929F9F4-4A8F-4326-A1B4-22849713DDAB}</a:tableStyleId>
                  </a:tblPr>
                  <a:tblGrid>
                    <a:gridCol w="4580319">
                      <a:extLst>
                        <a:ext uri="{9D8B030D-6E8A-4147-A177-3AD203B41FA5}">
                          <a16:colId xmlns:a16="http://schemas.microsoft.com/office/drawing/2014/main" val="11376849"/>
                        </a:ext>
                      </a:extLst>
                    </a:gridCol>
                    <a:gridCol w="2351820">
                      <a:extLst>
                        <a:ext uri="{9D8B030D-6E8A-4147-A177-3AD203B41FA5}">
                          <a16:colId xmlns:a16="http://schemas.microsoft.com/office/drawing/2014/main" val="227394569"/>
                        </a:ext>
                      </a:extLst>
                    </a:gridCol>
                  </a:tblGrid>
                  <a:tr h="1142682">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3" t="-532" r="-51596" b="-211170"/>
                          </a:stretch>
                        </a:blipFill>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523422"/>
                      </a:ext>
                    </a:extLst>
                  </a:tr>
                  <a:tr h="410067">
                    <a:tc>
                      <a:txBody>
                        <a:bodyPr/>
                        <a:lstStyle/>
                        <a:p>
                          <a:pPr marL="0" marR="0">
                            <a:lnSpc>
                              <a:spcPct val="107000"/>
                            </a:lnSpc>
                            <a:spcBef>
                              <a:spcPts val="0"/>
                            </a:spcBef>
                            <a:spcAft>
                              <a:spcPts val="800"/>
                            </a:spcAft>
                          </a:pPr>
                          <a:r>
                            <a:rPr lang="en-US" sz="1800">
                              <a:effectLst/>
                            </a:rPr>
                            <a:t>B. Social Media Advertising</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652896"/>
                      </a:ext>
                    </a:extLst>
                  </a:tr>
                  <a:tr h="410067">
                    <a:tc>
                      <a:txBody>
                        <a:bodyPr/>
                        <a:lstStyle/>
                        <a:p>
                          <a:pPr marL="0" marR="0">
                            <a:lnSpc>
                              <a:spcPct val="107000"/>
                            </a:lnSpc>
                            <a:spcBef>
                              <a:spcPts val="0"/>
                            </a:spcBef>
                            <a:spcAft>
                              <a:spcPts val="800"/>
                            </a:spcAft>
                          </a:pPr>
                          <a:r>
                            <a:rPr lang="en-US" sz="1800">
                              <a:effectLst/>
                            </a:rPr>
                            <a:t>C. Maintenance and Repair</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421007"/>
                      </a:ext>
                    </a:extLst>
                  </a:tr>
                  <a:tr h="410067">
                    <a:tc>
                      <a:txBody>
                        <a:bodyPr/>
                        <a:lstStyle/>
                        <a:p>
                          <a:pPr marL="0" marR="0">
                            <a:lnSpc>
                              <a:spcPct val="107000"/>
                            </a:lnSpc>
                            <a:spcBef>
                              <a:spcPts val="0"/>
                            </a:spcBef>
                            <a:spcAft>
                              <a:spcPts val="800"/>
                            </a:spcAft>
                          </a:pPr>
                          <a:r>
                            <a:rPr lang="en-US" sz="1800">
                              <a:effectLst/>
                            </a:rPr>
                            <a:t>D. Gasoline/Oil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12413"/>
                      </a:ext>
                    </a:extLst>
                  </a:tr>
                  <a:tr h="410067">
                    <a:tc>
                      <a:txBody>
                        <a:bodyPr/>
                        <a:lstStyle/>
                        <a:p>
                          <a:pPr marL="0" marR="0">
                            <a:lnSpc>
                              <a:spcPct val="107000"/>
                            </a:lnSpc>
                            <a:spcBef>
                              <a:spcPts val="0"/>
                            </a:spcBef>
                            <a:spcAft>
                              <a:spcPts val="800"/>
                            </a:spcAft>
                          </a:pPr>
                          <a:r>
                            <a:rPr lang="en-US" sz="1800">
                              <a:effectLst/>
                            </a:rPr>
                            <a:t>Total Expenses (A+B+C+D)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683834"/>
                      </a:ext>
                    </a:extLst>
                  </a:tr>
                  <a:tr h="706629">
                    <a:tc>
                      <a:txBody>
                        <a:bodyPr/>
                        <a:lstStyle/>
                        <a:p>
                          <a:pPr marL="0" marR="0">
                            <a:lnSpc>
                              <a:spcPct val="107000"/>
                            </a:lnSpc>
                            <a:spcBef>
                              <a:spcPts val="0"/>
                            </a:spcBef>
                            <a:spcAft>
                              <a:spcPts val="800"/>
                            </a:spcAft>
                          </a:pPr>
                          <a:r>
                            <a:rPr lang="en-US" sz="1800">
                              <a:effectLst/>
                            </a:rPr>
                            <a:t>Break-even Price per Lawn (Total Expenses/Total # of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565421"/>
                      </a:ext>
                    </a:extLst>
                  </a:tr>
                </a:tbl>
              </a:graphicData>
            </a:graphic>
          </p:graphicFrame>
        </mc:Fallback>
      </mc:AlternateContent>
    </p:spTree>
    <p:extLst>
      <p:ext uri="{BB962C8B-B14F-4D97-AF65-F5344CB8AC3E}">
        <p14:creationId xmlns:p14="http://schemas.microsoft.com/office/powerpoint/2010/main" val="19610466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2BEF-64B0-444F-9F27-C24E5E6C09D1}"/>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20D72C4C-7708-204D-87C7-257E8D8B1D17}"/>
              </a:ext>
            </a:extLst>
          </p:cNvPr>
          <p:cNvSpPr>
            <a:spLocks noGrp="1"/>
          </p:cNvSpPr>
          <p:nvPr>
            <p:ph idx="1"/>
          </p:nvPr>
        </p:nvSpPr>
        <p:spPr>
          <a:xfrm>
            <a:off x="1149645" y="1462087"/>
            <a:ext cx="7886700" cy="4351338"/>
          </a:xfrm>
        </p:spPr>
        <p:txBody>
          <a:bodyPr/>
          <a:lstStyle/>
          <a:p>
            <a:r>
              <a:rPr lang="en-US"/>
              <a:t>8-1 Answers</a:t>
            </a:r>
          </a:p>
          <a:p>
            <a:endParaRPr lang="en-US"/>
          </a:p>
        </p:txBody>
      </p:sp>
      <p:sp>
        <p:nvSpPr>
          <p:cNvPr id="5" name="Footer Placeholder 4">
            <a:extLst>
              <a:ext uri="{FF2B5EF4-FFF2-40B4-BE49-F238E27FC236}">
                <a16:creationId xmlns:a16="http://schemas.microsoft.com/office/drawing/2014/main" id="{D60BD963-71C5-4BCC-B573-917EF87E701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18A82B28-536E-A54F-A3D4-77087F0D7A02}"/>
                  </a:ext>
                </a:extLst>
              </p:cNvPr>
              <p:cNvGraphicFramePr>
                <a:graphicFrameLocks noGrp="1"/>
              </p:cNvGraphicFramePr>
              <p:nvPr>
                <p:extLst>
                  <p:ext uri="{D42A27DB-BD31-4B8C-83A1-F6EECF244321}">
                    <p14:modId xmlns:p14="http://schemas.microsoft.com/office/powerpoint/2010/main" val="2627953812"/>
                  </p:ext>
                </p:extLst>
              </p:nvPr>
            </p:nvGraphicFramePr>
            <p:xfrm>
              <a:off x="1606377" y="2141538"/>
              <a:ext cx="7006281" cy="4135693"/>
            </p:xfrm>
            <a:graphic>
              <a:graphicData uri="http://schemas.openxmlformats.org/drawingml/2006/table">
                <a:tbl>
                  <a:tblPr>
                    <a:tableStyleId>{E929F9F4-4A8F-4326-A1B4-22849713DDAB}</a:tableStyleId>
                  </a:tblPr>
                  <a:tblGrid>
                    <a:gridCol w="4629308">
                      <a:extLst>
                        <a:ext uri="{9D8B030D-6E8A-4147-A177-3AD203B41FA5}">
                          <a16:colId xmlns:a16="http://schemas.microsoft.com/office/drawing/2014/main" val="11376849"/>
                        </a:ext>
                      </a:extLst>
                    </a:gridCol>
                    <a:gridCol w="2376973">
                      <a:extLst>
                        <a:ext uri="{9D8B030D-6E8A-4147-A177-3AD203B41FA5}">
                          <a16:colId xmlns:a16="http://schemas.microsoft.com/office/drawing/2014/main" val="227394569"/>
                        </a:ext>
                      </a:extLst>
                    </a:gridCol>
                  </a:tblGrid>
                  <a:tr h="1315926">
                    <a:tc>
                      <a:txBody>
                        <a:bodyPr/>
                        <a:lstStyle/>
                        <a:p>
                          <a:pPr marL="0" marR="0">
                            <a:lnSpc>
                              <a:spcPct val="107000"/>
                            </a:lnSpc>
                            <a:spcBef>
                              <a:spcPts val="0"/>
                            </a:spcBef>
                            <a:spcAft>
                              <a:spcPts val="800"/>
                            </a:spcAft>
                          </a:pPr>
                          <a:r>
                            <a:rPr lang="en-US" sz="1800">
                              <a:effectLst/>
                            </a:rPr>
                            <a:t>A. Depreciation of Mower and Trailer =</a:t>
                          </a:r>
                          <a:br>
                            <a:rPr lang="en-US" sz="1800">
                              <a:effectLst/>
                            </a:rPr>
                          </a:b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𝑜𝑟𝑖𝑔𝑖𝑛𝑎𝑙</m:t>
                                    </m:r>
                                    <m:r>
                                      <a:rPr lang="en-US" sz="1800">
                                        <a:effectLst/>
                                        <a:latin typeface="Cambria Math" panose="02040503050406030204" pitchFamily="18" charset="0"/>
                                      </a:rPr>
                                      <m:t> </m:t>
                                    </m:r>
                                    <m:r>
                                      <a:rPr lang="en-US" sz="1800">
                                        <a:effectLst/>
                                        <a:latin typeface="Cambria Math" panose="02040503050406030204" pitchFamily="18" charset="0"/>
                                      </a:rPr>
                                      <m:t>𝑐𝑜𝑠𝑡</m:t>
                                    </m:r>
                                    <m:r>
                                      <a:rPr lang="en-US" sz="1800">
                                        <a:effectLst/>
                                        <a:latin typeface="Cambria Math" panose="02040503050406030204" pitchFamily="18" charset="0"/>
                                      </a:rPr>
                                      <m:t>−</m:t>
                                    </m:r>
                                    <m:r>
                                      <a:rPr lang="en-US" sz="1800">
                                        <a:effectLst/>
                                        <a:latin typeface="Cambria Math" panose="02040503050406030204" pitchFamily="18" charset="0"/>
                                      </a:rPr>
                                      <m:t>𝑠𝑎𝑙𝑣𝑎𝑔𝑒</m:t>
                                    </m:r>
                                    <m:r>
                                      <a:rPr lang="en-US" sz="1800">
                                        <a:effectLst/>
                                        <a:latin typeface="Cambria Math" panose="02040503050406030204" pitchFamily="18" charset="0"/>
                                      </a:rPr>
                                      <m:t> </m:t>
                                    </m:r>
                                    <m:r>
                                      <a:rPr lang="en-US" sz="1800">
                                        <a:effectLst/>
                                        <a:latin typeface="Cambria Math" panose="02040503050406030204" pitchFamily="18" charset="0"/>
                                      </a:rPr>
                                      <m:t>𝑣𝑎𝑙𝑢𝑒</m:t>
                                    </m:r>
                                  </m:num>
                                  <m:den>
                                    <m:r>
                                      <a:rPr lang="en-US" sz="1800">
                                        <a:effectLst/>
                                        <a:latin typeface="Cambria Math" panose="02040503050406030204" pitchFamily="18" charset="0"/>
                                      </a:rPr>
                                      <m:t>𝑢𝑠𝑒𝑓𝑢𝑙</m:t>
                                    </m:r>
                                    <m:r>
                                      <a:rPr lang="en-US" sz="1800">
                                        <a:effectLst/>
                                        <a:latin typeface="Cambria Math" panose="02040503050406030204" pitchFamily="18" charset="0"/>
                                      </a:rPr>
                                      <m:t> </m:t>
                                    </m:r>
                                    <m:r>
                                      <a:rPr lang="en-US" sz="1800">
                                        <a:effectLst/>
                                        <a:latin typeface="Cambria Math" panose="02040503050406030204" pitchFamily="18" charset="0"/>
                                      </a:rPr>
                                      <m:t>𝑙𝑖𝑓𝑒</m:t>
                                    </m:r>
                                  </m:den>
                                </m:f>
                              </m:oMath>
                            </m:oMathPara>
                          </a14:m>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$3000−500</m:t>
                                    </m:r>
                                  </m:num>
                                  <m:den>
                                    <m:r>
                                      <a:rPr lang="en-US" sz="1800">
                                        <a:effectLst/>
                                        <a:latin typeface="Cambria Math" panose="02040503050406030204" pitchFamily="18" charset="0"/>
                                      </a:rPr>
                                      <m:t>5 </m:t>
                                    </m:r>
                                    <m:r>
                                      <m:rPr>
                                        <m:sty m:val="p"/>
                                      </m:rPr>
                                      <a:rPr lang="en-US" sz="1800">
                                        <a:effectLst/>
                                        <a:latin typeface="Cambria Math" panose="02040503050406030204" pitchFamily="18" charset="0"/>
                                      </a:rPr>
                                      <m:t>years</m:t>
                                    </m:r>
                                  </m:den>
                                </m:f>
                                <m:r>
                                  <a:rPr lang="en-US" sz="1800">
                                    <a:effectLst/>
                                    <a:latin typeface="Cambria Math" panose="02040503050406030204" pitchFamily="18" charset="0"/>
                                  </a:rPr>
                                  <m:t>=$500</m:t>
                                </m:r>
                              </m:oMath>
                            </m:oMathPara>
                          </a14:m>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523422"/>
                      </a:ext>
                    </a:extLst>
                  </a:tr>
                  <a:tr h="503423">
                    <a:tc>
                      <a:txBody>
                        <a:bodyPr/>
                        <a:lstStyle/>
                        <a:p>
                          <a:pPr marL="0" marR="0">
                            <a:lnSpc>
                              <a:spcPct val="107000"/>
                            </a:lnSpc>
                            <a:spcBef>
                              <a:spcPts val="0"/>
                            </a:spcBef>
                            <a:spcAft>
                              <a:spcPts val="800"/>
                            </a:spcAft>
                          </a:pPr>
                          <a:r>
                            <a:rPr lang="en-US" sz="1800">
                              <a:effectLst/>
                            </a:rPr>
                            <a:t>B. Social Media Advertising</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$20.00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652896"/>
                      </a:ext>
                    </a:extLst>
                  </a:tr>
                  <a:tr h="503423">
                    <a:tc>
                      <a:txBody>
                        <a:bodyPr/>
                        <a:lstStyle/>
                        <a:p>
                          <a:pPr marL="0" marR="0">
                            <a:lnSpc>
                              <a:spcPct val="107000"/>
                            </a:lnSpc>
                            <a:spcBef>
                              <a:spcPts val="0"/>
                            </a:spcBef>
                            <a:spcAft>
                              <a:spcPts val="800"/>
                            </a:spcAft>
                          </a:pPr>
                          <a:r>
                            <a:rPr lang="en-US" sz="1800">
                              <a:effectLst/>
                            </a:rPr>
                            <a:t>C. Maintenance and Repair</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$100.00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421007"/>
                      </a:ext>
                    </a:extLst>
                  </a:tr>
                  <a:tr h="503423">
                    <a:tc>
                      <a:txBody>
                        <a:bodyPr/>
                        <a:lstStyle/>
                        <a:p>
                          <a:pPr marL="0" marR="0">
                            <a:lnSpc>
                              <a:spcPct val="107000"/>
                            </a:lnSpc>
                            <a:spcBef>
                              <a:spcPts val="0"/>
                            </a:spcBef>
                            <a:spcAft>
                              <a:spcPts val="800"/>
                            </a:spcAft>
                          </a:pPr>
                          <a:r>
                            <a:rPr lang="en-US" sz="1800">
                              <a:effectLst/>
                            </a:rPr>
                            <a:t>D. Gasoline/Oil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$600.00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12413"/>
                      </a:ext>
                    </a:extLst>
                  </a:tr>
                  <a:tr h="503423">
                    <a:tc>
                      <a:txBody>
                        <a:bodyPr/>
                        <a:lstStyle/>
                        <a:p>
                          <a:pPr marL="0" marR="0">
                            <a:lnSpc>
                              <a:spcPct val="107000"/>
                            </a:lnSpc>
                            <a:spcBef>
                              <a:spcPts val="0"/>
                            </a:spcBef>
                            <a:spcAft>
                              <a:spcPts val="800"/>
                            </a:spcAft>
                          </a:pPr>
                          <a:r>
                            <a:rPr lang="en-US" sz="1800">
                              <a:effectLst/>
                            </a:rPr>
                            <a:t>Total Expenses (A+B+C+D)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$1,220.00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683834"/>
                      </a:ext>
                    </a:extLst>
                  </a:tr>
                  <a:tr h="806075">
                    <a:tc>
                      <a:txBody>
                        <a:bodyPr/>
                        <a:lstStyle/>
                        <a:p>
                          <a:pPr marL="0" marR="0">
                            <a:lnSpc>
                              <a:spcPct val="107000"/>
                            </a:lnSpc>
                            <a:spcBef>
                              <a:spcPts val="0"/>
                            </a:spcBef>
                            <a:spcAft>
                              <a:spcPts val="800"/>
                            </a:spcAft>
                          </a:pPr>
                          <a:r>
                            <a:rPr lang="en-US" sz="1800">
                              <a:effectLst/>
                            </a:rPr>
                            <a:t>Break-even Price per Lawn (Total Expenses/Total # of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14:m>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$1220</m:t>
                                  </m:r>
                                </m:num>
                                <m:den>
                                  <m:r>
                                    <a:rPr lang="en-US" sz="1800">
                                      <a:effectLst/>
                                      <a:latin typeface="Cambria Math" panose="02040503050406030204" pitchFamily="18" charset="0"/>
                                    </a:rPr>
                                    <m:t>200 </m:t>
                                  </m:r>
                                  <m:r>
                                    <a:rPr lang="en-US" sz="1800">
                                      <a:effectLst/>
                                      <a:latin typeface="Cambria Math" panose="02040503050406030204" pitchFamily="18" charset="0"/>
                                    </a:rPr>
                                    <m:t>𝑙𝑎𝑤𝑛𝑠</m:t>
                                  </m:r>
                                </m:den>
                              </m:f>
                              <m:r>
                                <a:rPr lang="en-US" sz="1800">
                                  <a:effectLst/>
                                  <a:latin typeface="Cambria Math" panose="02040503050406030204" pitchFamily="18" charset="0"/>
                                </a:rPr>
                                <m:t>=$</m:t>
                              </m:r>
                            </m:oMath>
                          </a14:m>
                          <a:r>
                            <a:rPr lang="en-US" sz="1800">
                              <a:effectLst/>
                            </a:rPr>
                            <a:t>6.10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565421"/>
                      </a:ext>
                    </a:extLst>
                  </a:tr>
                </a:tbl>
              </a:graphicData>
            </a:graphic>
          </p:graphicFrame>
        </mc:Choice>
        <mc:Fallback>
          <p:graphicFrame>
            <p:nvGraphicFramePr>
              <p:cNvPr id="6" name="Table 5">
                <a:extLst>
                  <a:ext uri="{FF2B5EF4-FFF2-40B4-BE49-F238E27FC236}">
                    <a16:creationId xmlns:a16="http://schemas.microsoft.com/office/drawing/2014/main" id="{18A82B28-536E-A54F-A3D4-77087F0D7A02}"/>
                  </a:ext>
                </a:extLst>
              </p:cNvPr>
              <p:cNvGraphicFramePr>
                <a:graphicFrameLocks noGrp="1"/>
              </p:cNvGraphicFramePr>
              <p:nvPr>
                <p:extLst>
                  <p:ext uri="{D42A27DB-BD31-4B8C-83A1-F6EECF244321}">
                    <p14:modId xmlns:p14="http://schemas.microsoft.com/office/powerpoint/2010/main" val="2627953812"/>
                  </p:ext>
                </p:extLst>
              </p:nvPr>
            </p:nvGraphicFramePr>
            <p:xfrm>
              <a:off x="1606377" y="2141538"/>
              <a:ext cx="7006281" cy="4135693"/>
            </p:xfrm>
            <a:graphic>
              <a:graphicData uri="http://schemas.openxmlformats.org/drawingml/2006/table">
                <a:tbl>
                  <a:tblPr>
                    <a:tableStyleId>{E929F9F4-4A8F-4326-A1B4-22849713DDAB}</a:tableStyleId>
                  </a:tblPr>
                  <a:tblGrid>
                    <a:gridCol w="4629308">
                      <a:extLst>
                        <a:ext uri="{9D8B030D-6E8A-4147-A177-3AD203B41FA5}">
                          <a16:colId xmlns:a16="http://schemas.microsoft.com/office/drawing/2014/main" val="11376849"/>
                        </a:ext>
                      </a:extLst>
                    </a:gridCol>
                    <a:gridCol w="2376973">
                      <a:extLst>
                        <a:ext uri="{9D8B030D-6E8A-4147-A177-3AD203B41FA5}">
                          <a16:colId xmlns:a16="http://schemas.microsoft.com/office/drawing/2014/main" val="227394569"/>
                        </a:ext>
                      </a:extLst>
                    </a:gridCol>
                  </a:tblGrid>
                  <a:tr h="1315926">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2" t="-463" r="-51579" b="-215278"/>
                          </a:stretch>
                        </a:blipFill>
                      </a:tcPr>
                    </a:tc>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5128" t="-463" r="-513" b="-215278"/>
                          </a:stretch>
                        </a:blipFill>
                      </a:tcPr>
                    </a:tc>
                    <a:extLst>
                      <a:ext uri="{0D108BD9-81ED-4DB2-BD59-A6C34878D82A}">
                        <a16:rowId xmlns:a16="http://schemas.microsoft.com/office/drawing/2014/main" val="1279523422"/>
                      </a:ext>
                    </a:extLst>
                  </a:tr>
                  <a:tr h="503423">
                    <a:tc>
                      <a:txBody>
                        <a:bodyPr/>
                        <a:lstStyle/>
                        <a:p>
                          <a:pPr marL="0" marR="0">
                            <a:lnSpc>
                              <a:spcPct val="107000"/>
                            </a:lnSpc>
                            <a:spcBef>
                              <a:spcPts val="0"/>
                            </a:spcBef>
                            <a:spcAft>
                              <a:spcPts val="800"/>
                            </a:spcAft>
                          </a:pPr>
                          <a:r>
                            <a:rPr lang="en-US" sz="1800">
                              <a:effectLst/>
                            </a:rPr>
                            <a:t>B. Social Media Advertising</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$20.00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652896"/>
                      </a:ext>
                    </a:extLst>
                  </a:tr>
                  <a:tr h="503423">
                    <a:tc>
                      <a:txBody>
                        <a:bodyPr/>
                        <a:lstStyle/>
                        <a:p>
                          <a:pPr marL="0" marR="0">
                            <a:lnSpc>
                              <a:spcPct val="107000"/>
                            </a:lnSpc>
                            <a:spcBef>
                              <a:spcPts val="0"/>
                            </a:spcBef>
                            <a:spcAft>
                              <a:spcPts val="800"/>
                            </a:spcAft>
                          </a:pPr>
                          <a:r>
                            <a:rPr lang="en-US" sz="1800">
                              <a:effectLst/>
                            </a:rPr>
                            <a:t>C. Maintenance and Repair</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$100.00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421007"/>
                      </a:ext>
                    </a:extLst>
                  </a:tr>
                  <a:tr h="503423">
                    <a:tc>
                      <a:txBody>
                        <a:bodyPr/>
                        <a:lstStyle/>
                        <a:p>
                          <a:pPr marL="0" marR="0">
                            <a:lnSpc>
                              <a:spcPct val="107000"/>
                            </a:lnSpc>
                            <a:spcBef>
                              <a:spcPts val="0"/>
                            </a:spcBef>
                            <a:spcAft>
                              <a:spcPts val="800"/>
                            </a:spcAft>
                          </a:pPr>
                          <a:r>
                            <a:rPr lang="en-US" sz="1800">
                              <a:effectLst/>
                            </a:rPr>
                            <a:t>D. Gasoline/Oil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$600.00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12413"/>
                      </a:ext>
                    </a:extLst>
                  </a:tr>
                  <a:tr h="503423">
                    <a:tc>
                      <a:txBody>
                        <a:bodyPr/>
                        <a:lstStyle/>
                        <a:p>
                          <a:pPr marL="0" marR="0">
                            <a:lnSpc>
                              <a:spcPct val="107000"/>
                            </a:lnSpc>
                            <a:spcBef>
                              <a:spcPts val="0"/>
                            </a:spcBef>
                            <a:spcAft>
                              <a:spcPts val="800"/>
                            </a:spcAft>
                          </a:pPr>
                          <a:r>
                            <a:rPr lang="en-US" sz="1800">
                              <a:effectLst/>
                            </a:rPr>
                            <a:t>Total Expenses (A+B+C+D)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$1,220.00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683834"/>
                      </a:ext>
                    </a:extLst>
                  </a:tr>
                  <a:tr h="806075">
                    <a:tc>
                      <a:txBody>
                        <a:bodyPr/>
                        <a:lstStyle/>
                        <a:p>
                          <a:pPr marL="0" marR="0">
                            <a:lnSpc>
                              <a:spcPct val="107000"/>
                            </a:lnSpc>
                            <a:spcBef>
                              <a:spcPts val="0"/>
                            </a:spcBef>
                            <a:spcAft>
                              <a:spcPts val="800"/>
                            </a:spcAft>
                          </a:pPr>
                          <a:r>
                            <a:rPr lang="en-US" sz="1800">
                              <a:effectLst/>
                            </a:rPr>
                            <a:t>Break-even Price per Lawn (Total Expenses/Total # of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5128" t="-415152" r="-513" b="-1515"/>
                          </a:stretch>
                        </a:blipFill>
                      </a:tcPr>
                    </a:tc>
                    <a:extLst>
                      <a:ext uri="{0D108BD9-81ED-4DB2-BD59-A6C34878D82A}">
                        <a16:rowId xmlns:a16="http://schemas.microsoft.com/office/drawing/2014/main" val="2823565421"/>
                      </a:ext>
                    </a:extLst>
                  </a:tr>
                </a:tbl>
              </a:graphicData>
            </a:graphic>
          </p:graphicFrame>
        </mc:Fallback>
      </mc:AlternateContent>
    </p:spTree>
    <p:extLst>
      <p:ext uri="{BB962C8B-B14F-4D97-AF65-F5344CB8AC3E}">
        <p14:creationId xmlns:p14="http://schemas.microsoft.com/office/powerpoint/2010/main" val="2291741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5929-E45D-004B-8FA2-F06467163971}"/>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AB42DA9F-AB45-6748-9F74-D4F0C6D90DC9}"/>
              </a:ext>
            </a:extLst>
          </p:cNvPr>
          <p:cNvSpPr>
            <a:spLocks noGrp="1"/>
          </p:cNvSpPr>
          <p:nvPr>
            <p:ph idx="1"/>
          </p:nvPr>
        </p:nvSpPr>
        <p:spPr/>
        <p:txBody>
          <a:bodyPr>
            <a:normAutofit fontScale="92500" lnSpcReduction="10000"/>
          </a:bodyPr>
          <a:lstStyle/>
          <a:p>
            <a:pPr lvl="0"/>
            <a:r>
              <a:rPr lang="en-US"/>
              <a:t>Is the break-even price a price that Lupita could reasonably charge for mowing a lawn? </a:t>
            </a:r>
          </a:p>
          <a:p>
            <a:pPr lvl="0"/>
            <a:r>
              <a:rPr lang="en-US"/>
              <a:t>If Lupita decides to charge the break-even price for each lawn, what will her net profit from her summer business be? (net profit = revenue – expenses)</a:t>
            </a:r>
          </a:p>
          <a:p>
            <a:pPr lvl="0"/>
            <a:r>
              <a:rPr lang="en-US"/>
              <a:t>Based on the answer to Question 2, would the break-even price be the price Lupita should charge for mowing? Why or why not? </a:t>
            </a:r>
          </a:p>
          <a:p>
            <a:pPr lvl="0"/>
            <a:r>
              <a:rPr lang="en-US"/>
              <a:t>What are some other factors Lupita should consider when establishing the price she will charge for mowing a lawn?</a:t>
            </a:r>
          </a:p>
          <a:p>
            <a:endParaRPr lang="en-US"/>
          </a:p>
        </p:txBody>
      </p:sp>
      <p:sp>
        <p:nvSpPr>
          <p:cNvPr id="4" name="Footer Placeholder 3">
            <a:extLst>
              <a:ext uri="{FF2B5EF4-FFF2-40B4-BE49-F238E27FC236}">
                <a16:creationId xmlns:a16="http://schemas.microsoft.com/office/drawing/2014/main" id="{BDF2932A-B2FD-4CC8-947B-432DB562215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9409696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9E17-258D-034C-B42D-C9E6A67F908C}"/>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ACCCB258-76A0-724C-9DB2-74970E14D01D}"/>
              </a:ext>
            </a:extLst>
          </p:cNvPr>
          <p:cNvSpPr>
            <a:spLocks noGrp="1"/>
          </p:cNvSpPr>
          <p:nvPr>
            <p:ph idx="1"/>
          </p:nvPr>
        </p:nvSpPr>
        <p:spPr/>
        <p:txBody>
          <a:bodyPr>
            <a:normAutofit fontScale="85000" lnSpcReduction="10000"/>
          </a:bodyPr>
          <a:lstStyle/>
          <a:p>
            <a:r>
              <a:rPr lang="en-US"/>
              <a:t>How do entrepreneurs determine how much profit is enough? </a:t>
            </a:r>
          </a:p>
          <a:p>
            <a:r>
              <a:rPr lang="en-US"/>
              <a:t>Remember the price cannot be set so high that no one will buy their goods or services.  </a:t>
            </a:r>
          </a:p>
          <a:p>
            <a:pPr lvl="1"/>
            <a:r>
              <a:rPr lang="en-US"/>
              <a:t>Even if you would like to have unlimited profit, there will be limits. </a:t>
            </a:r>
          </a:p>
          <a:p>
            <a:r>
              <a:rPr lang="en-US" u="sng"/>
              <a:t>Economic Resources:</a:t>
            </a:r>
            <a:r>
              <a:rPr lang="en-US"/>
              <a:t>  The land, labor, and capital resources used to make goods and services. </a:t>
            </a:r>
          </a:p>
          <a:p>
            <a:pPr lvl="1"/>
            <a:r>
              <a:rPr lang="en-US" u="sng"/>
              <a:t>Land:</a:t>
            </a:r>
            <a:r>
              <a:rPr lang="en-US"/>
              <a:t>  Any natural resource used to produce a good or service.</a:t>
            </a:r>
          </a:p>
          <a:p>
            <a:pPr lvl="1"/>
            <a:r>
              <a:rPr lang="en-US" u="sng"/>
              <a:t>Labor:</a:t>
            </a:r>
            <a:r>
              <a:rPr lang="en-US"/>
              <a:t>  The human resource or people used to produce a good or service.</a:t>
            </a:r>
          </a:p>
          <a:p>
            <a:pPr lvl="1"/>
            <a:r>
              <a:rPr lang="en-US" u="sng"/>
              <a:t>Capital:</a:t>
            </a:r>
            <a:r>
              <a:rPr lang="en-US"/>
              <a:t>  anything that we produce that is then used to make other goods and services.  </a:t>
            </a:r>
          </a:p>
          <a:p>
            <a:r>
              <a:rPr lang="en-US"/>
              <a:t>What are examples of economic resources? </a:t>
            </a:r>
          </a:p>
        </p:txBody>
      </p:sp>
      <p:sp>
        <p:nvSpPr>
          <p:cNvPr id="4" name="Footer Placeholder 3">
            <a:extLst>
              <a:ext uri="{FF2B5EF4-FFF2-40B4-BE49-F238E27FC236}">
                <a16:creationId xmlns:a16="http://schemas.microsoft.com/office/drawing/2014/main" id="{76363A40-454B-4221-8170-E81D98B0E00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0157789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129</Slides>
  <Notes>5</Notes>
  <HiddenSlides>0</HiddenSlide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Office Theme</vt:lpstr>
      <vt:lpstr>Entrepreneurship in your Community</vt:lpstr>
      <vt:lpstr>Lesson 1</vt:lpstr>
      <vt:lpstr>Lesson 1</vt:lpstr>
      <vt:lpstr>Lesson 1</vt:lpstr>
      <vt:lpstr>Lesson 1 </vt:lpstr>
      <vt:lpstr>Lesson 1</vt:lpstr>
      <vt:lpstr>Lesson 1 </vt:lpstr>
      <vt:lpstr>Lesson 1</vt:lpstr>
      <vt:lpstr>Lesson 2</vt:lpstr>
      <vt:lpstr>Lesson 2</vt:lpstr>
      <vt:lpstr>Lesson 2</vt:lpstr>
      <vt:lpstr>Lesson 2 </vt:lpstr>
      <vt:lpstr>Lesson 2</vt:lpstr>
      <vt:lpstr>Lesson 2</vt:lpstr>
      <vt:lpstr>Lesson 2</vt:lpstr>
      <vt:lpstr>Lesson 2</vt:lpstr>
      <vt:lpstr>Lesson 2</vt:lpstr>
      <vt:lpstr>Lesson 2</vt:lpstr>
      <vt:lpstr>Lesson 3 </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4</vt:lpstr>
      <vt:lpstr>Lesson 4</vt:lpstr>
      <vt:lpstr>Lesson 4</vt:lpstr>
      <vt:lpstr>Lesson 4</vt:lpstr>
      <vt:lpstr>Lesson 4</vt:lpstr>
      <vt:lpstr>Lesson 4</vt:lpstr>
      <vt:lpstr>Lesson 4</vt:lpstr>
      <vt:lpstr>Lesson 4</vt:lpstr>
      <vt:lpstr>Lesson 4</vt:lpstr>
      <vt:lpstr>Lesson 4</vt:lpstr>
      <vt:lpstr>Lesson 4</vt:lpstr>
      <vt:lpstr>Lesson 4</vt:lpstr>
      <vt:lpstr>Lesson 4</vt:lpstr>
      <vt:lpstr>Lesson 4</vt:lpstr>
      <vt:lpstr>Lesson 5</vt:lpstr>
      <vt:lpstr>Lesson 5</vt:lpstr>
      <vt:lpstr>Lesson 5</vt:lpstr>
      <vt:lpstr>Lesson 5</vt:lpstr>
      <vt:lpstr>Lesson 5</vt:lpstr>
      <vt:lpstr>Lesson 5</vt:lpstr>
      <vt:lpstr>Lesson 5</vt:lpstr>
      <vt:lpstr>Lesson 5</vt:lpstr>
      <vt:lpstr>Lesson 5</vt:lpstr>
      <vt:lpstr>Lesson 5</vt:lpstr>
      <vt:lpstr>Lesson 5</vt:lpstr>
      <vt:lpstr>Lesson 5</vt:lpstr>
      <vt:lpstr>Lesson 5</vt:lpstr>
      <vt:lpstr>Lesson 5</vt:lpstr>
      <vt:lpstr>Lesson 6</vt:lpstr>
      <vt:lpstr>Lesson 6</vt:lpstr>
      <vt:lpstr>Lesson 6</vt:lpstr>
      <vt:lpstr>Lesson 6</vt:lpstr>
      <vt:lpstr>Lesson 6</vt:lpstr>
      <vt:lpstr>Lesson 6</vt:lpstr>
      <vt:lpstr>Lesson 6</vt:lpstr>
      <vt:lpstr>Lesson 6</vt:lpstr>
      <vt:lpstr>Lesson 6</vt:lpstr>
      <vt:lpstr>Lesson 6</vt:lpstr>
      <vt:lpstr>Lesson 6</vt:lpstr>
      <vt:lpstr>Lesson 6</vt:lpstr>
      <vt:lpstr>Lesson 6</vt:lpstr>
      <vt:lpstr>Lesson 6</vt:lpstr>
      <vt:lpstr>Lesson 6</vt:lpstr>
      <vt:lpstr>Lesson 6 Sole Proprietorship </vt:lpstr>
      <vt:lpstr>Lesson 6 Partnership</vt:lpstr>
      <vt:lpstr>Lesson 6 Corporation</vt:lpstr>
      <vt:lpstr>Lesson 6 Franchise</vt:lpstr>
      <vt:lpstr>Lesson 6</vt:lpstr>
      <vt:lpstr>Lesson 6</vt:lpstr>
      <vt:lpstr>Lesson 6</vt:lpstr>
      <vt:lpstr>Lesson 7</vt:lpstr>
      <vt:lpstr>Lesson 7</vt:lpstr>
      <vt:lpstr>Lesson 7</vt:lpstr>
      <vt:lpstr>Lesson 7</vt:lpstr>
      <vt:lpstr>Lesson 7</vt:lpstr>
      <vt:lpstr>Lesson 7</vt:lpstr>
      <vt:lpstr>Lesson 8</vt:lpstr>
      <vt:lpstr>Lesson 8</vt:lpstr>
      <vt:lpstr>Lesson 8</vt:lpstr>
      <vt:lpstr>Lesson 8</vt:lpstr>
      <vt:lpstr>Lesson 8</vt:lpstr>
      <vt:lpstr>Lesson 8</vt:lpstr>
      <vt:lpstr>Lesson 8</vt:lpstr>
      <vt:lpstr>Lesson 8</vt:lpstr>
      <vt:lpstr>Lesson 8</vt:lpstr>
      <vt:lpstr>Lesson 8</vt:lpstr>
      <vt:lpstr>Lesson 8</vt:lpstr>
      <vt:lpstr>Lesson 9</vt:lpstr>
      <vt:lpstr>Lesson 9</vt:lpstr>
      <vt:lpstr>Lesson 9</vt:lpstr>
      <vt:lpstr>Lesson 9</vt:lpstr>
      <vt:lpstr>Lesson 9</vt:lpstr>
      <vt:lpstr>Lesson 9</vt:lpstr>
      <vt:lpstr>Lesson 9</vt:lpstr>
      <vt:lpstr>Lesson 9</vt:lpstr>
      <vt:lpstr>Lesson 9</vt:lpstr>
      <vt:lpstr>Lesson 9</vt:lpstr>
      <vt:lpstr>Lesson 10</vt:lpstr>
      <vt:lpstr>Lesson 10</vt:lpstr>
      <vt:lpstr>Lesson 10</vt:lpstr>
      <vt:lpstr>Lesson 10</vt:lpstr>
      <vt:lpstr>Lesson 10</vt:lpstr>
      <vt:lpstr>Lesson 10</vt:lpstr>
      <vt:lpstr>Lesson 10</vt:lpstr>
      <vt:lpstr>Lesson 11</vt:lpstr>
      <vt:lpstr>Lesson 11</vt:lpstr>
      <vt:lpstr>Lesson 11</vt:lpstr>
      <vt:lpstr>Lesson 11 </vt:lpstr>
      <vt:lpstr>Lesson 11</vt:lpstr>
      <vt:lpstr>Lesson 11</vt:lpstr>
      <vt:lpstr>Contributors  </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Pierson</dc:creator>
  <cp:revision>2</cp:revision>
  <dcterms:created xsi:type="dcterms:W3CDTF">2021-02-03T17:48:35Z</dcterms:created>
  <dcterms:modified xsi:type="dcterms:W3CDTF">2021-02-24T15:04:47Z</dcterms:modified>
</cp:coreProperties>
</file>